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1" r:id="rId3"/>
    <p:sldId id="258" r:id="rId4"/>
    <p:sldId id="259" r:id="rId5"/>
    <p:sldId id="265" r:id="rId6"/>
    <p:sldId id="268" r:id="rId7"/>
    <p:sldId id="267" r:id="rId8"/>
    <p:sldId id="269" r:id="rId9"/>
    <p:sldId id="263" r:id="rId10"/>
    <p:sldId id="264" r:id="rId11"/>
    <p:sldId id="273" r:id="rId12"/>
    <p:sldId id="270" r:id="rId13"/>
    <p:sldId id="257" r:id="rId14"/>
    <p:sldId id="271" r:id="rId15"/>
    <p:sldId id="272" r:id="rId16"/>
    <p:sldId id="26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AB024-51F5-4412-B371-FEBD8CC29DD6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01826-F122-4CE5-B677-CC012B102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872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89CEE-4447-4EB8-8175-67FFDB4A7705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11D3C-9E5B-4B01-897C-C4529571B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8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Предложим гипотетическое решение данной задачи , хотя  в науке это – уже доказанное решение, правда</a:t>
            </a:r>
            <a:r>
              <a:rPr lang="ru-RU" baseline="0" dirty="0" smtClean="0"/>
              <a:t> с оговоркой, что не все знакомы с ним.</a:t>
            </a:r>
          </a:p>
          <a:p>
            <a:r>
              <a:rPr lang="ru-RU" baseline="0" dirty="0" smtClean="0"/>
              <a:t>Наша позиция : есть вариант решения проблемы целенаправленного выращивания педагогической практики, соответствующей требованиям ФГОС и надо его  использовать, чтобы стать одним из первых в организации  современного образования.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E64B5-98E0-464C-95CF-AA637B8EF95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261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E4E3-AD93-4465-B1AF-AD4AA89E2865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07A1-DDB9-48D3-A363-F784F9F72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076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E4E3-AD93-4465-B1AF-AD4AA89E2865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07A1-DDB9-48D3-A363-F784F9F72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28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E4E3-AD93-4465-B1AF-AD4AA89E2865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07A1-DDB9-48D3-A363-F784F9F72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673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E4E3-AD93-4465-B1AF-AD4AA89E2865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07A1-DDB9-48D3-A363-F784F9F72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476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E4E3-AD93-4465-B1AF-AD4AA89E2865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07A1-DDB9-48D3-A363-F784F9F72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108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E4E3-AD93-4465-B1AF-AD4AA89E2865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07A1-DDB9-48D3-A363-F784F9F72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180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E4E3-AD93-4465-B1AF-AD4AA89E2865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07A1-DDB9-48D3-A363-F784F9F72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091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E4E3-AD93-4465-B1AF-AD4AA89E2865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07A1-DDB9-48D3-A363-F784F9F72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588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E4E3-AD93-4465-B1AF-AD4AA89E2865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07A1-DDB9-48D3-A363-F784F9F72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2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E4E3-AD93-4465-B1AF-AD4AA89E2865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07A1-DDB9-48D3-A363-F784F9F72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08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E4E3-AD93-4465-B1AF-AD4AA89E2865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07A1-DDB9-48D3-A363-F784F9F72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99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7E4E3-AD93-4465-B1AF-AD4AA89E2865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207A1-DDB9-48D3-A363-F784F9F72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993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yspu.org/" TargetMode="External"/><Relationship Id="rId2" Type="http://schemas.openxmlformats.org/officeDocument/2006/relationships/hyperlink" Target="http://www.yspu.yar.ru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29" y="1772816"/>
            <a:ext cx="8856984" cy="2547715"/>
          </a:xfrm>
        </p:spPr>
        <p:txBody>
          <a:bodyPr>
            <a:normAutofit/>
          </a:bodyPr>
          <a:lstStyle/>
          <a:p>
            <a:pPr indent="180340">
              <a:tabLst>
                <a:tab pos="107950" algn="l"/>
              </a:tabLst>
            </a:pPr>
            <a:r>
              <a:rPr lang="ru-RU" sz="2800" b="1" dirty="0" smtClean="0">
                <a:solidFill>
                  <a:srgbClr val="7030A0"/>
                </a:solidFill>
                <a:effectLst/>
                <a:latin typeface="Times New Roman"/>
                <a:ea typeface="Times New Roman"/>
                <a:cs typeface="Calibri"/>
              </a:rPr>
              <a:t>Основные направления и результаты  исследований</a:t>
            </a:r>
            <a:r>
              <a:rPr lang="ru-RU" sz="2800" dirty="0" smtClean="0">
                <a:solidFill>
                  <a:srgbClr val="7030A0"/>
                </a:solidFill>
                <a:effectLst/>
                <a:latin typeface="Times New Roman"/>
                <a:ea typeface="Times New Roman"/>
                <a:cs typeface="Calibri"/>
              </a:rPr>
              <a:t/>
            </a:r>
            <a:br>
              <a:rPr lang="ru-RU" sz="2800" dirty="0" smtClean="0">
                <a:solidFill>
                  <a:srgbClr val="7030A0"/>
                </a:solidFill>
                <a:effectLst/>
                <a:latin typeface="Times New Roman"/>
                <a:ea typeface="Times New Roman"/>
                <a:cs typeface="Calibri"/>
              </a:rPr>
            </a:br>
            <a:r>
              <a:rPr lang="ru-RU" sz="2800" b="1" dirty="0" smtClean="0">
                <a:solidFill>
                  <a:srgbClr val="7030A0"/>
                </a:solidFill>
                <a:effectLst/>
                <a:latin typeface="Times New Roman"/>
                <a:ea typeface="Times New Roman"/>
                <a:cs typeface="Calibri"/>
              </a:rPr>
              <a:t>по проблеме педагогических технологий Ярославской научной школы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4725144"/>
            <a:ext cx="6624736" cy="1896616"/>
          </a:xfrm>
        </p:spPr>
        <p:txBody>
          <a:bodyPr/>
          <a:lstStyle/>
          <a:p>
            <a:r>
              <a:rPr lang="ru-RU" b="1" i="1" dirty="0" err="1"/>
              <a:t>Л.В.Байбородова</a:t>
            </a:r>
            <a:r>
              <a:rPr lang="ru-RU" b="1" i="1" dirty="0"/>
              <a:t>,  </a:t>
            </a:r>
            <a:endParaRPr lang="ru-RU" b="1" i="1" dirty="0" smtClean="0"/>
          </a:p>
          <a:p>
            <a:r>
              <a:rPr lang="ru-RU" b="1" i="1" dirty="0" err="1" smtClean="0"/>
              <a:t>А.П.Чернявская</a:t>
            </a:r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88640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7030A0"/>
                </a:solidFill>
              </a:rPr>
              <a:t>ВЕБИНАР  </a:t>
            </a:r>
            <a:endParaRPr lang="ru-RU" dirty="0">
              <a:solidFill>
                <a:srgbClr val="7030A0"/>
              </a:solidFill>
            </a:endParaRP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«Педагогические </a:t>
            </a:r>
            <a:r>
              <a:rPr lang="ru-RU" b="1" dirty="0">
                <a:solidFill>
                  <a:srgbClr val="7030A0"/>
                </a:solidFill>
              </a:rPr>
              <a:t>технологии в условиях модернизации </a:t>
            </a:r>
            <a:r>
              <a:rPr lang="ru-RU" b="1" dirty="0" smtClean="0">
                <a:solidFill>
                  <a:srgbClr val="7030A0"/>
                </a:solidFill>
              </a:rPr>
              <a:t>образования»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18 марта 2015</a:t>
            </a:r>
            <a:r>
              <a:rPr lang="ru-RU" dirty="0" smtClean="0">
                <a:solidFill>
                  <a:srgbClr val="7030A0"/>
                </a:solidFill>
              </a:rPr>
              <a:t>г.</a:t>
            </a:r>
            <a:endParaRPr lang="ru-RU" b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7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5121"/>
            <a:ext cx="9144000" cy="850106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Концептуальная база исследований педагогических технологий   </a:t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>кафедры </a:t>
            </a:r>
            <a:r>
              <a:rPr lang="ru-RU" sz="2800" dirty="0" err="1" smtClean="0">
                <a:solidFill>
                  <a:srgbClr val="C00000"/>
                </a:solidFill>
              </a:rPr>
              <a:t>ПТх</a:t>
            </a:r>
            <a:r>
              <a:rPr lang="ru-RU" sz="2800" dirty="0" smtClean="0">
                <a:solidFill>
                  <a:srgbClr val="C00000"/>
                </a:solidFill>
              </a:rPr>
              <a:t> ЯГПУ им. </a:t>
            </a:r>
            <a:r>
              <a:rPr lang="ru-RU" sz="2800" dirty="0" err="1" smtClean="0">
                <a:solidFill>
                  <a:srgbClr val="C00000"/>
                </a:solidFill>
              </a:rPr>
              <a:t>К.Д.Ушинского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500176"/>
              </p:ext>
            </p:extLst>
          </p:nvPr>
        </p:nvGraphicFramePr>
        <p:xfrm>
          <a:off x="0" y="980729"/>
          <a:ext cx="9144000" cy="58519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72000"/>
                <a:gridCol w="4572000"/>
              </a:tblGrid>
              <a:tr h="593887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400" b="0" dirty="0" smtClean="0"/>
                        <a:t>1. Понимание </a:t>
                      </a:r>
                      <a:r>
                        <a:rPr lang="ru-RU" sz="2400" b="0" dirty="0" err="1" smtClean="0"/>
                        <a:t>Тх</a:t>
                      </a:r>
                      <a:r>
                        <a:rPr lang="ru-RU" sz="2400" b="0" dirty="0" smtClean="0"/>
                        <a:t> </a:t>
                      </a:r>
                      <a:r>
                        <a:rPr lang="ru-RU" sz="2400" b="0" baseline="0" dirty="0" smtClean="0"/>
                        <a:t>- </a:t>
                      </a:r>
                      <a:r>
                        <a:rPr lang="ru-RU" sz="2400" b="0" dirty="0" smtClean="0"/>
                        <a:t>«законосообразное» (</a:t>
                      </a:r>
                      <a:r>
                        <a:rPr lang="ru-RU" sz="2400" b="0" dirty="0" err="1" smtClean="0"/>
                        <a:t>В.А.Сластёнин</a:t>
                      </a:r>
                      <a:r>
                        <a:rPr lang="ru-RU" sz="2400" b="0" dirty="0" smtClean="0"/>
                        <a:t>, </a:t>
                      </a:r>
                      <a:r>
                        <a:rPr lang="ru-RU" sz="2400" b="0" dirty="0" err="1" smtClean="0"/>
                        <a:t>В.В.Сериков</a:t>
                      </a:r>
                      <a:r>
                        <a:rPr lang="ru-RU" sz="2400" b="0" dirty="0" smtClean="0"/>
                        <a:t>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79753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2400" dirty="0" smtClean="0"/>
                        <a:t>2. Закон о неразрывности составляющих процесса и результата образования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Понимание образовательного результата как целостного опыта личности</a:t>
                      </a:r>
                      <a:endParaRPr lang="ru-RU" sz="2400" b="1" dirty="0"/>
                    </a:p>
                  </a:txBody>
                  <a:tcPr/>
                </a:tc>
              </a:tr>
              <a:tr h="1279753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2400" dirty="0" smtClean="0"/>
                        <a:t>3. Закон об обусловленности результата деятельностью обучающегося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Модель педагогического процесса</a:t>
                      </a:r>
                      <a:endParaRPr lang="ru-RU" sz="2400" b="1" dirty="0"/>
                    </a:p>
                  </a:txBody>
                  <a:tcPr/>
                </a:tc>
              </a:tr>
              <a:tr h="1673524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2400" dirty="0" smtClean="0"/>
                        <a:t>4. Уровневый</a:t>
                      </a:r>
                      <a:r>
                        <a:rPr lang="ru-RU" sz="2400" baseline="0" dirty="0" smtClean="0"/>
                        <a:t> подход к описанию целостного педагогического процесса – его типов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Общепедагогические технологии</a:t>
                      </a:r>
                      <a:r>
                        <a:rPr lang="ru-RU" sz="2400" baseline="0" dirty="0" smtClean="0"/>
                        <a:t> как технологическое описание педагогических процессов различных типов</a:t>
                      </a:r>
                      <a:endParaRPr lang="ru-RU" sz="2400" dirty="0"/>
                    </a:p>
                  </a:txBody>
                  <a:tcPr/>
                </a:tc>
              </a:tr>
              <a:tr h="1025065">
                <a:tc gridSpan="2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2400" dirty="0" smtClean="0"/>
                        <a:t>5. Технологическое соответствие: </a:t>
                      </a:r>
                      <a:r>
                        <a:rPr lang="ru-RU" sz="2400" b="1" dirty="0" smtClean="0"/>
                        <a:t>педагогического процесса – образовательной среды – организации школы – РСО - социума</a:t>
                      </a:r>
                      <a:endParaRPr lang="ru-R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563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ru-RU" sz="2000" smtClean="0">
                <a:solidFill>
                  <a:schemeClr val="tx1"/>
                </a:solidFill>
              </a:rPr>
              <a:t>Мы видим </a:t>
            </a:r>
            <a:r>
              <a:rPr lang="ru-RU" sz="2000" b="1" smtClean="0">
                <a:solidFill>
                  <a:schemeClr val="tx1"/>
                </a:solidFill>
              </a:rPr>
              <a:t>водораздел </a:t>
            </a:r>
            <a:r>
              <a:rPr lang="ru-RU" sz="2000" smtClean="0">
                <a:solidFill>
                  <a:schemeClr val="tx1"/>
                </a:solidFill>
              </a:rPr>
              <a:t>нашего и коллег понимания возможного масштаба технологий по следующей границе: 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39750" y="1125538"/>
            <a:ext cx="82804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а) признание в качестве обязательного свойства технологии </a:t>
            </a:r>
            <a:r>
              <a:rPr lang="ru-RU" b="1" dirty="0">
                <a:solidFill>
                  <a:srgbClr val="3333CC"/>
                </a:solidFill>
              </a:rPr>
              <a:t>гарантии </a:t>
            </a:r>
            <a:r>
              <a:rPr lang="ru-RU" dirty="0"/>
              <a:t>результата, что обеспечивается законосообразностью проекта учебного процесса;</a:t>
            </a:r>
          </a:p>
          <a:p>
            <a:r>
              <a:rPr lang="ru-RU" dirty="0"/>
              <a:t>б) в соответствии со вторым законом педагогики только </a:t>
            </a:r>
            <a:r>
              <a:rPr lang="ru-RU" b="1" dirty="0">
                <a:solidFill>
                  <a:srgbClr val="3333CC"/>
                </a:solidFill>
              </a:rPr>
              <a:t>деятельность ученика</a:t>
            </a:r>
            <a:r>
              <a:rPr lang="ru-RU" dirty="0"/>
              <a:t> (а не педагога) обеспечивает, формирует образовательный результат, следовательно, она и должна описываться </a:t>
            </a:r>
            <a:r>
              <a:rPr lang="ru-RU" dirty="0" smtClean="0"/>
              <a:t>технологией (деятельность педагога – в методике);</a:t>
            </a:r>
            <a:endParaRPr lang="ru-RU" dirty="0"/>
          </a:p>
          <a:p>
            <a:r>
              <a:rPr lang="ru-RU" dirty="0"/>
              <a:t>в) согласно первому закону педагогики процесс и </a:t>
            </a:r>
            <a:r>
              <a:rPr lang="ru-RU" b="1" dirty="0">
                <a:solidFill>
                  <a:srgbClr val="3333CC"/>
                </a:solidFill>
              </a:rPr>
              <a:t>результат образования естественно целостен</a:t>
            </a:r>
            <a:r>
              <a:rPr lang="ru-RU" dirty="0"/>
              <a:t> и проектировать достижение отдельной его </a:t>
            </a:r>
            <a:r>
              <a:rPr lang="ru-RU" dirty="0" smtClean="0"/>
              <a:t>составляющей (например,  предметные, личностные, мышление) </a:t>
            </a:r>
            <a:r>
              <a:rPr lang="ru-RU" dirty="0"/>
              <a:t>– заведомо нарушать естество, хотя такие локальные технологии и полезны для передачи методического опыта;</a:t>
            </a:r>
          </a:p>
          <a:p>
            <a:r>
              <a:rPr lang="ru-RU" dirty="0"/>
              <a:t>г)</a:t>
            </a:r>
            <a:r>
              <a:rPr lang="ru-RU" b="1" dirty="0">
                <a:solidFill>
                  <a:srgbClr val="3333CC"/>
                </a:solidFill>
              </a:rPr>
              <a:t> </a:t>
            </a:r>
            <a:r>
              <a:rPr lang="ru-RU" dirty="0" smtClean="0"/>
              <a:t>уровневое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3333CC"/>
                </a:solidFill>
              </a:rPr>
              <a:t>разделение </a:t>
            </a:r>
            <a:r>
              <a:rPr lang="ru-RU" b="1" dirty="0">
                <a:solidFill>
                  <a:srgbClr val="3333CC"/>
                </a:solidFill>
              </a:rPr>
              <a:t>технологий</a:t>
            </a:r>
            <a:r>
              <a:rPr lang="ru-RU" dirty="0"/>
              <a:t> мы проводим по степени самостоятельности познавательной деятельности ученика, а значит методы обучения, предполагающие разную активность учения, принципиально относятся к разным технологиям.</a:t>
            </a:r>
            <a:endParaRPr lang="ru-RU" b="1" dirty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468313" y="5589588"/>
            <a:ext cx="82804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3333CC"/>
                </a:solidFill>
              </a:rPr>
              <a:t>Технологический подход в педагогике: не описательно-рекомендательный характер, а жесткие указания, строго определяемые целевыми установками.</a:t>
            </a:r>
            <a:endParaRPr lang="ru-RU" b="1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911725" y="61849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b="1"/>
          </a:p>
        </p:txBody>
      </p:sp>
    </p:spTree>
    <p:extLst>
      <p:ext uri="{BB962C8B-B14F-4D97-AF65-F5344CB8AC3E}">
        <p14:creationId xmlns:p14="http://schemas.microsoft.com/office/powerpoint/2010/main" val="253858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Спасибо за внимание!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/>
              <a:t>Байбородова</a:t>
            </a:r>
            <a:r>
              <a:rPr lang="ru-RU" dirty="0"/>
              <a:t> Людмила Васильевна, </a:t>
            </a:r>
            <a:endParaRPr lang="ru-RU" dirty="0" smtClean="0"/>
          </a:p>
          <a:p>
            <a:r>
              <a:rPr lang="ru-RU" dirty="0" smtClean="0"/>
              <a:t>доктор </a:t>
            </a:r>
            <a:r>
              <a:rPr lang="ru-RU" dirty="0"/>
              <a:t>педагогических наук, профессор, заведующая кафедрой педагогических технологий Ярославского государственного педагогического университета имени </a:t>
            </a:r>
            <a:r>
              <a:rPr lang="ru-RU" dirty="0" err="1"/>
              <a:t>К.Д.Ушинского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892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706090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Представление участников – научных школ, исследующих проблемы </a:t>
            </a:r>
            <a:r>
              <a:rPr lang="ru-RU" sz="2800" dirty="0" err="1"/>
              <a:t>ПТх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8425934"/>
              </p:ext>
            </p:extLst>
          </p:nvPr>
        </p:nvGraphicFramePr>
        <p:xfrm>
          <a:off x="0" y="692696"/>
          <a:ext cx="9143999" cy="216023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15383"/>
                <a:gridCol w="3164308"/>
                <a:gridCol w="3164308"/>
              </a:tblGrid>
              <a:tr h="862242">
                <a:tc row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Волгоградский научно-образовательный центр Российской академии образования (ВНОЦ РАО) Волгоградский государственный социально-педагогический университет (ВГСПУ)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Сергеев </a:t>
                      </a:r>
                      <a:r>
                        <a:rPr lang="ru-RU" sz="1600" dirty="0" smtClean="0">
                          <a:effectLst/>
                        </a:rPr>
                        <a:t> Николай </a:t>
                      </a:r>
                      <a:r>
                        <a:rPr lang="ru-RU" sz="1600" dirty="0">
                          <a:effectLst/>
                        </a:rPr>
                        <a:t>Константинович –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ректор ВГСПУ, директор ВНОЦ РАО, чл.-</a:t>
                      </a:r>
                      <a:r>
                        <a:rPr lang="ru-RU" sz="1400" dirty="0" err="1">
                          <a:effectLst/>
                        </a:rPr>
                        <a:t>кор</a:t>
                      </a:r>
                      <a:r>
                        <a:rPr lang="ru-RU" sz="1400" dirty="0">
                          <a:effectLst/>
                        </a:rPr>
                        <a:t>. РАО, д-р </a:t>
                      </a:r>
                      <a:r>
                        <a:rPr lang="ru-RU" sz="1400" dirty="0" err="1">
                          <a:effectLst/>
                        </a:rPr>
                        <a:t>пед</a:t>
                      </a:r>
                      <a:r>
                        <a:rPr lang="ru-RU" sz="1400" dirty="0">
                          <a:effectLst/>
                        </a:rPr>
                        <a:t>. наук, проф.,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7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Сериков Владислав Владиславович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научный руководитель ВОЦ РАО, чл.-</a:t>
                      </a:r>
                      <a:r>
                        <a:rPr lang="ru-RU" sz="1400" dirty="0" err="1">
                          <a:effectLst/>
                        </a:rPr>
                        <a:t>кор</a:t>
                      </a:r>
                      <a:r>
                        <a:rPr lang="ru-RU" sz="1400" dirty="0">
                          <a:effectLst/>
                        </a:rPr>
                        <a:t>. РАО, д-р </a:t>
                      </a:r>
                      <a:r>
                        <a:rPr lang="ru-RU" sz="1400" dirty="0" err="1">
                          <a:effectLst/>
                        </a:rPr>
                        <a:t>пед</a:t>
                      </a:r>
                      <a:r>
                        <a:rPr lang="ru-RU" sz="1400" dirty="0">
                          <a:effectLst/>
                        </a:rPr>
                        <a:t>. наук, проф.,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01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Борытко</a:t>
                      </a:r>
                      <a:r>
                        <a:rPr lang="ru-RU" sz="1600" dirty="0">
                          <a:effectLst/>
                        </a:rPr>
                        <a:t> Николай Михайлович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зам. директора ВНОЦ РАО, д-р </a:t>
                      </a:r>
                      <a:r>
                        <a:rPr lang="ru-RU" sz="1400" dirty="0" err="1">
                          <a:effectLst/>
                        </a:rPr>
                        <a:t>пед</a:t>
                      </a:r>
                      <a:r>
                        <a:rPr lang="ru-RU" sz="1400" dirty="0">
                          <a:effectLst/>
                        </a:rPr>
                        <a:t>. наук, проф.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11826"/>
              </p:ext>
            </p:extLst>
          </p:nvPr>
        </p:nvGraphicFramePr>
        <p:xfrm>
          <a:off x="0" y="2852936"/>
          <a:ext cx="9144000" cy="239918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815384"/>
                <a:gridCol w="3164308"/>
                <a:gridCol w="3164308"/>
              </a:tblGrid>
              <a:tr h="454860"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НИИ общей педагогики. Российский государственный педагогический университет им. А.И. Герцена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Тряпицына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Алла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Прокофьевна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член-корреспондент РАО, доктор педагогических наук, профессор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71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Ахаян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Андрей Андреевич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доктор педагогических наук, профессор кафедры педагогики РГПУ им.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А.И.Герцена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042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Лаборатория субъектной самореализации и инновационных технологий (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ЛаСС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Поволжской государственной социально-гуманитарной академии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Тихомирова Евгения 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Ивановна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доктор педагогических наук, профессор, академик МААН, действительный член, академик РАЕ, зав.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ЛаСС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г.Самара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199225"/>
              </p:ext>
            </p:extLst>
          </p:nvPr>
        </p:nvGraphicFramePr>
        <p:xfrm>
          <a:off x="0" y="5229201"/>
          <a:ext cx="9144000" cy="162880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43808"/>
                <a:gridCol w="3168352"/>
                <a:gridCol w="3131840"/>
              </a:tblGrid>
              <a:tr h="88640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Костромской государственный университет им. Н.А. Некрасова.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Басова Валентина Марковна 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доктор педагогических наук, профессор, заведующая кафедрой социальной педагогики  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4239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Вятский государственный гуманитарный университет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Симонова Галина Ивановна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доктор педагогических наук, профессор, заведующая кафедрой педагогики  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20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" y="53539"/>
            <a:ext cx="9138677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/>
              <a:t>МИНИСТЕРСТВО ОБРАЗОВАНИЯ И НАУКИ РОССИЙСКОЙ ФЕДЕРАЦИИ</a:t>
            </a:r>
            <a:endParaRPr lang="ru-RU" sz="1200" dirty="0"/>
          </a:p>
          <a:p>
            <a:pPr algn="ctr"/>
            <a:r>
              <a:rPr lang="ru-RU" sz="1200" b="1" dirty="0"/>
              <a:t>Российский </a:t>
            </a:r>
            <a:r>
              <a:rPr lang="ru-RU" sz="1200" b="1" dirty="0" smtClean="0"/>
              <a:t>гуманитарный научный фонд </a:t>
            </a:r>
            <a:endParaRPr lang="ru-RU" sz="1200" dirty="0"/>
          </a:p>
          <a:p>
            <a:pPr algn="ctr"/>
            <a:r>
              <a:rPr lang="ru-RU" sz="1200" b="1" dirty="0"/>
              <a:t>ФЕДЕРАЛЬНОЕ ГОСУДАРСТВЕННОЕ БЮДЖЕТНОЕ ОБРАЗОВАТЕЛЬНОЕ</a:t>
            </a:r>
            <a:endParaRPr lang="ru-RU" sz="1200" dirty="0"/>
          </a:p>
          <a:p>
            <a:pPr algn="ctr"/>
            <a:r>
              <a:rPr lang="ru-RU" sz="1200" b="1" dirty="0"/>
              <a:t>УЧРЕЖДЕНИЕ ВЫСШЕГО ПРОФЕССИОНАЛЬНОГО ОБРАЗОВАНИЯ</a:t>
            </a:r>
            <a:endParaRPr lang="ru-RU" sz="1200" dirty="0"/>
          </a:p>
          <a:p>
            <a:pPr algn="ctr"/>
            <a:r>
              <a:rPr lang="ru-RU" sz="1200" b="1" dirty="0"/>
              <a:t>«ЯРОСЛАВСКИЙ ГОСУДАРСТВЕННЫЙ ПЕДАГОГИЧЕСКИЙ </a:t>
            </a:r>
            <a:endParaRPr lang="ru-RU" sz="1200" dirty="0"/>
          </a:p>
          <a:p>
            <a:pPr algn="ctr"/>
            <a:r>
              <a:rPr lang="ru-RU" sz="1200" b="1" dirty="0"/>
              <a:t>УНИВЕРСИТЕТ ИМ. К.Д. УШИНСКОГО»</a:t>
            </a:r>
            <a:endParaRPr lang="ru-RU" sz="1200" dirty="0"/>
          </a:p>
          <a:p>
            <a:pPr algn="ctr"/>
            <a:r>
              <a:rPr lang="ru-RU" dirty="0"/>
              <a:t>  </a:t>
            </a:r>
          </a:p>
          <a:p>
            <a:pPr algn="ctr"/>
            <a:r>
              <a:rPr lang="ru-RU" dirty="0"/>
              <a:t> </a:t>
            </a:r>
          </a:p>
          <a:p>
            <a:pPr algn="ctr"/>
            <a:r>
              <a:rPr lang="ru-RU" dirty="0"/>
              <a:t> </a:t>
            </a:r>
          </a:p>
          <a:p>
            <a:pPr algn="ctr"/>
            <a:r>
              <a:rPr lang="ru-RU" dirty="0"/>
              <a:t>ИНФОРМАЦИОННОЕ ПИСЬМО</a:t>
            </a:r>
          </a:p>
          <a:p>
            <a:pPr algn="ctr"/>
            <a:r>
              <a:rPr lang="ru-RU" dirty="0"/>
              <a:t>  </a:t>
            </a:r>
          </a:p>
          <a:p>
            <a:pPr algn="ctr"/>
            <a:r>
              <a:rPr lang="ru-RU" cap="all" dirty="0"/>
              <a:t>МЕЖДУНАРОДНАЯ</a:t>
            </a:r>
            <a:r>
              <a:rPr lang="ru-RU" dirty="0"/>
              <a:t> НАУЧНО-ПРАКТИЧЕСКАЯ КОНФЕРЕНЦИЯ</a:t>
            </a:r>
          </a:p>
          <a:p>
            <a:pPr algn="ctr"/>
            <a:r>
              <a:rPr lang="ru-RU" b="1" cap="all" dirty="0"/>
              <a:t> </a:t>
            </a:r>
            <a:endParaRPr lang="ru-RU" dirty="0"/>
          </a:p>
          <a:p>
            <a:pPr algn="ctr"/>
            <a:r>
              <a:rPr lang="ru-RU" b="1" cap="all" dirty="0"/>
              <a:t> </a:t>
            </a:r>
            <a:r>
              <a:rPr lang="ru-RU" b="1" cap="all" dirty="0" smtClean="0"/>
              <a:t>«</a:t>
            </a:r>
            <a:r>
              <a:rPr lang="ru-RU" b="1" cap="all" dirty="0"/>
              <a:t>Педагогические технологи</a:t>
            </a:r>
            <a:endParaRPr lang="ru-RU" dirty="0"/>
          </a:p>
          <a:p>
            <a:pPr algn="ctr"/>
            <a:r>
              <a:rPr lang="ru-RU" b="1" cap="all" dirty="0"/>
              <a:t>в УСЛОВИЯХ МОДЕРНИЗАЦИИ образования»</a:t>
            </a:r>
            <a:endParaRPr lang="ru-RU" dirty="0"/>
          </a:p>
          <a:p>
            <a:pPr algn="ctr"/>
            <a:r>
              <a:rPr lang="ru-RU" b="1" dirty="0"/>
              <a:t> </a:t>
            </a:r>
            <a:endParaRPr lang="ru-RU" dirty="0"/>
          </a:p>
          <a:p>
            <a:pPr algn="ctr"/>
            <a:r>
              <a:rPr lang="ru-RU" b="1" dirty="0"/>
              <a:t>с изданием сборника научных статей</a:t>
            </a:r>
            <a:endParaRPr lang="ru-RU" dirty="0"/>
          </a:p>
          <a:p>
            <a:pPr algn="ctr"/>
            <a:r>
              <a:rPr lang="ru-RU" b="1" dirty="0"/>
              <a:t>  </a:t>
            </a:r>
            <a:endParaRPr lang="ru-RU" dirty="0"/>
          </a:p>
          <a:p>
            <a:pPr algn="ctr"/>
            <a:r>
              <a:rPr lang="ru-RU" b="1" dirty="0"/>
              <a:t>24-26 сентября 2015 г.</a:t>
            </a:r>
            <a:endParaRPr lang="ru-RU" dirty="0"/>
          </a:p>
          <a:p>
            <a:pPr algn="ctr"/>
            <a:r>
              <a:rPr lang="ru-RU" b="1" dirty="0"/>
              <a:t> </a:t>
            </a:r>
            <a:endParaRPr lang="ru-RU" dirty="0"/>
          </a:p>
          <a:p>
            <a:pPr algn="ctr"/>
            <a:r>
              <a:rPr lang="en-US" b="1" u="sng" dirty="0">
                <a:hlinkClick r:id="rId2"/>
              </a:rPr>
              <a:t>www</a:t>
            </a:r>
            <a:r>
              <a:rPr lang="ru-RU" b="1" u="sng" dirty="0">
                <a:hlinkClick r:id="rId2"/>
              </a:rPr>
              <a:t>.</a:t>
            </a:r>
            <a:r>
              <a:rPr lang="en-US" b="1" u="sng" dirty="0" err="1">
                <a:hlinkClick r:id="rId2"/>
              </a:rPr>
              <a:t>yspu</a:t>
            </a:r>
            <a:r>
              <a:rPr lang="ru-RU" b="1" u="sng" dirty="0">
                <a:hlinkClick r:id="rId2"/>
              </a:rPr>
              <a:t>.</a:t>
            </a:r>
            <a:r>
              <a:rPr lang="en-US" b="1" u="sng" dirty="0" err="1">
                <a:hlinkClick r:id="rId2"/>
              </a:rPr>
              <a:t>yar</a:t>
            </a:r>
            <a:r>
              <a:rPr lang="ru-RU" b="1" u="sng" dirty="0">
                <a:hlinkClick r:id="rId2"/>
              </a:rPr>
              <a:t>.</a:t>
            </a:r>
            <a:r>
              <a:rPr lang="en-US" b="1" u="sng" dirty="0" err="1">
                <a:hlinkClick r:id="rId2"/>
              </a:rPr>
              <a:t>ru</a:t>
            </a:r>
            <a:r>
              <a:rPr lang="en-US" b="1" u="sng" dirty="0"/>
              <a:t> </a:t>
            </a:r>
            <a:endParaRPr lang="ru-RU" dirty="0"/>
          </a:p>
          <a:p>
            <a:pPr algn="ctr"/>
            <a:r>
              <a:rPr lang="en-US" b="1" u="sng" dirty="0">
                <a:hlinkClick r:id="rId3"/>
              </a:rPr>
              <a:t>https</a:t>
            </a:r>
            <a:r>
              <a:rPr lang="ru-RU" b="1" u="sng" dirty="0">
                <a:hlinkClick r:id="rId3"/>
              </a:rPr>
              <a:t>://</a:t>
            </a:r>
            <a:r>
              <a:rPr lang="ru-RU" b="1" u="sng" dirty="0" err="1">
                <a:hlinkClick r:id="rId3"/>
              </a:rPr>
              <a:t>yspu</a:t>
            </a:r>
            <a:r>
              <a:rPr lang="ru-RU" b="1" u="sng" dirty="0">
                <a:hlinkClick r:id="rId3"/>
              </a:rPr>
              <a:t>.</a:t>
            </a:r>
            <a:r>
              <a:rPr lang="en-US" b="1" u="sng" dirty="0">
                <a:hlinkClick r:id="rId3"/>
              </a:rPr>
              <a:t>org</a:t>
            </a:r>
            <a:r>
              <a:rPr lang="en-US" b="1" dirty="0"/>
              <a:t> </a:t>
            </a:r>
            <a:r>
              <a:rPr lang="en-US" b="1" i="1" dirty="0"/>
              <a:t> </a:t>
            </a:r>
            <a:endParaRPr lang="ru-RU" dirty="0"/>
          </a:p>
          <a:p>
            <a:pPr algn="ctr"/>
            <a:r>
              <a:rPr lang="ru-RU" b="1" dirty="0"/>
              <a:t> </a:t>
            </a:r>
            <a:endParaRPr lang="ru-RU" dirty="0"/>
          </a:p>
          <a:p>
            <a:pPr algn="ctr"/>
            <a:r>
              <a:rPr lang="ru-RU" b="1" dirty="0"/>
              <a:t>  </a:t>
            </a:r>
            <a:endParaRPr lang="ru-RU" dirty="0"/>
          </a:p>
          <a:p>
            <a:pPr algn="ctr"/>
            <a:r>
              <a:rPr lang="ru-RU" dirty="0"/>
              <a:t> </a:t>
            </a:r>
          </a:p>
          <a:p>
            <a:pPr algn="ctr"/>
            <a:r>
              <a:rPr lang="ru-RU" sz="1600" dirty="0"/>
              <a:t>г. ЯРОСЛАВЛЬ</a:t>
            </a:r>
          </a:p>
          <a:p>
            <a:pPr algn="ctr"/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139065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072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139065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1169" y="1561406"/>
            <a:ext cx="88924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 smtClean="0">
                <a:solidFill>
                  <a:srgbClr val="C00000"/>
                </a:solidFill>
              </a:rPr>
              <a:t>Теоретические </a:t>
            </a:r>
            <a:r>
              <a:rPr lang="ru-RU" dirty="0">
                <a:solidFill>
                  <a:srgbClr val="C00000"/>
                </a:solidFill>
              </a:rPr>
              <a:t>вопросы использования технологий в образовании.</a:t>
            </a:r>
          </a:p>
          <a:p>
            <a:r>
              <a:rPr lang="ru-RU" dirty="0"/>
              <a:t>Системные основания понимания педагогических технологий и их функций в решении современных задач образования. Классификации технологий в педагогике и общепедагогические технологии. Научные школы, исследующие проблемы использования образовательных технологий.</a:t>
            </a:r>
          </a:p>
          <a:p>
            <a:r>
              <a:rPr lang="ru-RU" dirty="0"/>
              <a:t> 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Передовые практики использования технологий.</a:t>
            </a:r>
          </a:p>
          <a:p>
            <a:r>
              <a:rPr lang="ru-RU" dirty="0"/>
              <a:t>Современные образовательные технологии. Опыт использования технологического подхода в общеобразовательной школе, высшем профессиональном и дополнительном образовании. Зарубежные практики технологического обеспечения открытого образования. </a:t>
            </a:r>
          </a:p>
          <a:p>
            <a:r>
              <a:rPr lang="ru-RU" dirty="0"/>
              <a:t> 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Технологический подход к инновационным процессам в современном образовании.</a:t>
            </a:r>
          </a:p>
          <a:p>
            <a:r>
              <a:rPr lang="ru-RU" dirty="0"/>
              <a:t>Возможности технологий в ответе на социально-экономические вызовы на социокультурном этапе модернизации образования. Организационное обеспечение перехода на новый уровень образовательных технологий (тип педагогического процесса). Готовность преподавателей системы образования к реализации технологического подхода.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699792" y="404664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Направления работы конференции</a:t>
            </a:r>
            <a:r>
              <a:rPr lang="ru-RU" b="1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2030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597289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Три трактовки понятия «технология» в педагогике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8424936" cy="4802088"/>
          </a:xfrm>
        </p:spPr>
        <p:txBody>
          <a:bodyPr/>
          <a:lstStyle/>
          <a:p>
            <a:pPr marL="514350" indent="-514350" algn="l">
              <a:lnSpc>
                <a:spcPct val="150000"/>
              </a:lnSpc>
              <a:buFont typeface="+mj-lt"/>
              <a:buAutoNum type="arabicPeriod"/>
            </a:pPr>
            <a:r>
              <a:rPr lang="ru-RU" b="1" dirty="0" smtClean="0">
                <a:solidFill>
                  <a:srgbClr val="7030A0"/>
                </a:solidFill>
              </a:rPr>
              <a:t>Модное</a:t>
            </a:r>
            <a:r>
              <a:rPr lang="ru-RU" dirty="0" smtClean="0">
                <a:solidFill>
                  <a:srgbClr val="7030A0"/>
                </a:solidFill>
              </a:rPr>
              <a:t> слово – ничего не меняется по сути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Алгоритм действий – </a:t>
            </a:r>
            <a:r>
              <a:rPr lang="ru-RU" b="1" dirty="0" smtClean="0">
                <a:solidFill>
                  <a:srgbClr val="7030A0"/>
                </a:solidFill>
              </a:rPr>
              <a:t>упорядочивание</a:t>
            </a:r>
            <a:r>
              <a:rPr lang="ru-RU" dirty="0" smtClean="0">
                <a:solidFill>
                  <a:srgbClr val="7030A0"/>
                </a:solidFill>
              </a:rPr>
              <a:t> действий педагога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Технология в строгом понимании этого слова – </a:t>
            </a:r>
            <a:r>
              <a:rPr lang="ru-RU" b="1" dirty="0" smtClean="0">
                <a:solidFill>
                  <a:srgbClr val="7030A0"/>
                </a:solidFill>
              </a:rPr>
              <a:t>гарантия</a:t>
            </a:r>
            <a:r>
              <a:rPr lang="ru-RU" dirty="0" smtClean="0">
                <a:solidFill>
                  <a:srgbClr val="7030A0"/>
                </a:solidFill>
              </a:rPr>
              <a:t> результата</a:t>
            </a:r>
          </a:p>
        </p:txBody>
      </p:sp>
    </p:spTree>
    <p:extLst>
      <p:ext uri="{BB962C8B-B14F-4D97-AF65-F5344CB8AC3E}">
        <p14:creationId xmlns:p14="http://schemas.microsoft.com/office/powerpoint/2010/main" val="394863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39552" y="620688"/>
            <a:ext cx="7704856" cy="19442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98764" y="3068960"/>
            <a:ext cx="8465724" cy="3405587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/>
              <a:t>Представители научной школы (технологическое направление):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err="1" smtClean="0"/>
              <a:t>М.И.Рожков</a:t>
            </a:r>
            <a:r>
              <a:rPr lang="ru-RU" sz="2000" dirty="0" smtClean="0"/>
              <a:t> - особенности технологического и экзистенционального подходов, </a:t>
            </a:r>
            <a:br>
              <a:rPr lang="ru-RU" sz="2000" dirty="0" smtClean="0"/>
            </a:br>
            <a:r>
              <a:rPr lang="ru-RU" sz="2000" b="1" dirty="0" err="1" smtClean="0"/>
              <a:t>Л.В.Байбородова</a:t>
            </a:r>
            <a:r>
              <a:rPr lang="ru-RU" sz="2000" dirty="0" smtClean="0"/>
              <a:t> - индивидуализация образования и построение индивидуальных образовательных программ, </a:t>
            </a:r>
            <a:br>
              <a:rPr lang="ru-RU" sz="2000" dirty="0" smtClean="0"/>
            </a:br>
            <a:r>
              <a:rPr lang="ru-RU" sz="2000" b="1" dirty="0" err="1" smtClean="0"/>
              <a:t>А.П.Чернявская</a:t>
            </a:r>
            <a:r>
              <a:rPr lang="ru-RU" sz="2000" dirty="0" smtClean="0"/>
              <a:t> – практика использования современных образовательных технологий </a:t>
            </a:r>
            <a:r>
              <a:rPr lang="ru-RU" sz="2000" dirty="0"/>
              <a:t>в общеобразовательной и высшей школе,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err="1" smtClean="0"/>
              <a:t>В.В.Юдин</a:t>
            </a:r>
            <a:r>
              <a:rPr lang="ru-RU" sz="2000" dirty="0" smtClean="0"/>
              <a:t> </a:t>
            </a:r>
            <a:r>
              <a:rPr lang="ru-RU" sz="2000" dirty="0"/>
              <a:t>- теория  </a:t>
            </a:r>
            <a:r>
              <a:rPr lang="ru-RU" sz="2000" dirty="0" smtClean="0"/>
              <a:t>общепедагогических   технологий.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1052736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Кафедра педагогических технологий</a:t>
            </a:r>
          </a:p>
          <a:p>
            <a:pPr algn="ctr"/>
            <a:r>
              <a:rPr lang="ru-RU" sz="2400" dirty="0" err="1" smtClean="0"/>
              <a:t>Зав.кафедрой</a:t>
            </a:r>
            <a:r>
              <a:rPr lang="ru-RU" sz="2400" dirty="0" smtClean="0"/>
              <a:t>  -  профессор </a:t>
            </a:r>
            <a:r>
              <a:rPr lang="ru-RU" sz="2400" dirty="0" err="1" smtClean="0"/>
              <a:t>Л.В.Байбородова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9338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Исследования  кафедры в сфере </a:t>
            </a:r>
            <a:r>
              <a:rPr lang="ru-RU" dirty="0" err="1" smtClean="0"/>
              <a:t>ПТх</a:t>
            </a:r>
            <a:r>
              <a:rPr lang="ru-RU" dirty="0" smtClean="0"/>
              <a:t> 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061315"/>
              </p:ext>
            </p:extLst>
          </p:nvPr>
        </p:nvGraphicFramePr>
        <p:xfrm>
          <a:off x="0" y="1600200"/>
          <a:ext cx="9144000" cy="556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892696">
                <a:tc>
                  <a:txBody>
                    <a:bodyPr/>
                    <a:lstStyle/>
                    <a:p>
                      <a:r>
                        <a:rPr lang="ru-RU" b="0" dirty="0" smtClean="0"/>
                        <a:t>Л.В. </a:t>
                      </a:r>
                      <a:r>
                        <a:rPr lang="ru-RU" b="0" dirty="0" err="1" smtClean="0"/>
                        <a:t>Байбородова</a:t>
                      </a:r>
                      <a:r>
                        <a:rPr lang="ru-RU" b="0" dirty="0" smtClean="0"/>
                        <a:t>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Докторская диссертация по </a:t>
                      </a:r>
                      <a:endParaRPr lang="ru-RU" b="0" dirty="0"/>
                    </a:p>
                  </a:txBody>
                  <a:tcPr/>
                </a:tc>
              </a:tr>
              <a:tr h="1296144">
                <a:tc>
                  <a:txBody>
                    <a:bodyPr/>
                    <a:lstStyle/>
                    <a:p>
                      <a:r>
                        <a:rPr lang="ru-RU" sz="1800" b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Докторская диссертация  </a:t>
                      </a:r>
                      <a:r>
                        <a:rPr lang="ru-RU" sz="1800" b="0" dirty="0" err="1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А.П.Чернявской</a:t>
                      </a:r>
                      <a:r>
                        <a:rPr lang="ru-RU" sz="1800" b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исследовала проблему формирования партнерской позиции педагога, без такой позиции невозможно применять технологии, ориентированные на ребенка. </a:t>
                      </a:r>
                      <a:endParaRPr lang="ru-RU" b="0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Докторская диссертация </a:t>
                      </a:r>
                      <a:r>
                        <a:rPr lang="ru-RU" sz="1800" dirty="0" err="1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В.В.Юдина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о проблемах технологического подхода, общепедагогические технологии  </a:t>
                      </a:r>
                      <a:endParaRPr lang="ru-RU" dirty="0" smtClean="0"/>
                    </a:p>
                  </a:txBody>
                  <a:tcPr/>
                </a:tc>
              </a:tr>
              <a:tr h="957808"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Т.В.Бурлакова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Докторская диссертации по разработке технологий индивидуализации образовательного процесса в вузе 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/>
                </a:tc>
              </a:tr>
              <a:tr h="45315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С.А.Курносова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Докторская диссертации по разработке технологий индивидуализации образовательного процесса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в школе </a:t>
                      </a:r>
                      <a:endParaRPr lang="ru-RU" dirty="0"/>
                    </a:p>
                  </a:txBody>
                  <a:tcPr/>
                </a:tc>
              </a:tr>
              <a:tr h="78215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Около 10 кандидатских диссертаций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По отдельным аспектам </a:t>
                      </a:r>
                      <a:r>
                        <a:rPr lang="ru-RU" sz="1800" dirty="0" err="1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технологизации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образовательного процесса</a:t>
                      </a:r>
                      <a:r>
                        <a:rPr lang="ru-RU" sz="1800" baseline="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31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Направления исследований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solidFill>
                  <a:srgbClr val="C00000"/>
                </a:solidFill>
              </a:rPr>
              <a:t>Методологическое.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Определение 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основных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понятий</a:t>
            </a:r>
          </a:p>
          <a:p>
            <a:pPr marL="0" indent="0" algn="r">
              <a:buNone/>
            </a:pPr>
            <a:r>
              <a:rPr lang="ru-RU" sz="1800" b="1" i="1" dirty="0" smtClean="0"/>
              <a:t>Педагогическая </a:t>
            </a:r>
            <a:r>
              <a:rPr lang="ru-RU" sz="1800" b="1" i="1" dirty="0"/>
              <a:t>технология</a:t>
            </a:r>
            <a:r>
              <a:rPr lang="ru-RU" sz="1800" i="1" dirty="0"/>
              <a:t> - </a:t>
            </a:r>
            <a:r>
              <a:rPr lang="ru-RU" sz="1800" b="1" i="1" dirty="0"/>
              <a:t>это алгоритм целенаправленных совместных действий педагога и воспитанника (учащегося), обеспечивающий достижение намеченного </a:t>
            </a:r>
            <a:r>
              <a:rPr lang="ru-RU" sz="1800" b="1" i="1" dirty="0" smtClean="0"/>
              <a:t>результата</a:t>
            </a:r>
            <a:r>
              <a:rPr lang="ru-RU" sz="1800" dirty="0" smtClean="0"/>
              <a:t> (благодаря </a:t>
            </a:r>
            <a:r>
              <a:rPr lang="ru-RU" sz="1800" dirty="0" err="1" smtClean="0"/>
              <a:t>алгоритмичности</a:t>
            </a:r>
            <a:r>
              <a:rPr lang="ru-RU" sz="1800" dirty="0" smtClean="0"/>
              <a:t>,  </a:t>
            </a:r>
            <a:r>
              <a:rPr lang="ru-RU" sz="1800" dirty="0" err="1" smtClean="0"/>
              <a:t>воспроизводимости</a:t>
            </a:r>
            <a:r>
              <a:rPr lang="ru-RU" sz="1800" dirty="0" smtClean="0"/>
              <a:t>, системности и </a:t>
            </a:r>
            <a:r>
              <a:rPr lang="ru-RU" sz="1800" b="1" i="1" dirty="0" smtClean="0"/>
              <a:t>гарантированности </a:t>
            </a:r>
            <a:r>
              <a:rPr lang="ru-RU" sz="1800" dirty="0"/>
              <a:t>намеченного </a:t>
            </a:r>
            <a:r>
              <a:rPr lang="ru-RU" sz="1800" dirty="0" smtClean="0"/>
              <a:t>результата).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Классификация педагогических технологий</a:t>
            </a:r>
          </a:p>
          <a:p>
            <a:pPr marL="0" indent="0" algn="r">
              <a:buNone/>
            </a:pPr>
            <a:r>
              <a:rPr lang="ru-RU" sz="1800" b="1" i="1" dirty="0"/>
              <a:t>предложена классификация технологий, основанием которой является характер взаимодействия педагога и учащихся (</a:t>
            </a:r>
            <a:r>
              <a:rPr lang="ru-RU" sz="1800" b="1" i="1" dirty="0" err="1"/>
              <a:t>Л.В.Байбородова</a:t>
            </a:r>
            <a:r>
              <a:rPr lang="ru-RU" sz="1800" b="1" i="1" dirty="0"/>
              <a:t>), а также систематизация технологий </a:t>
            </a:r>
            <a:r>
              <a:rPr lang="ru-RU" sz="1800" b="1" i="1" dirty="0" smtClean="0"/>
              <a:t>на основе реализуемого типа педагогического </a:t>
            </a:r>
            <a:r>
              <a:rPr lang="ru-RU" sz="1800" b="1" i="1" dirty="0"/>
              <a:t>процесса (</a:t>
            </a:r>
            <a:r>
              <a:rPr lang="ru-RU" sz="1800" b="1" i="1" dirty="0" err="1"/>
              <a:t>В.В.Юдин</a:t>
            </a:r>
            <a:r>
              <a:rPr lang="ru-RU" sz="1800" b="1" i="1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92301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/>
                <a:ea typeface="Times New Roman"/>
                <a:cs typeface="Calibri"/>
              </a:rPr>
              <a:t>Отличия технологий (по нацеленности и подходу)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2688118"/>
              </p:ext>
            </p:extLst>
          </p:nvPr>
        </p:nvGraphicFramePr>
        <p:xfrm>
          <a:off x="0" y="620689"/>
          <a:ext cx="9144000" cy="6194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648071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Индивидуально- ориентированная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Личностно-ориентированная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Субъектно-ориентированные</a:t>
                      </a:r>
                    </a:p>
                  </a:txBody>
                  <a:tcPr marL="68580" marR="68580" marT="0" marB="0"/>
                </a:tc>
              </a:tr>
              <a:tr h="3055624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Индивидуально-ориентированный.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Предусматривает</a:t>
                      </a:r>
                      <a:r>
                        <a:rPr lang="ru-RU" sz="1600" b="1" i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создание в образовательном процессе  оптимальных условий для  учета,  развития, проявления индивидуальных характеристик ребенка: черт темперамента, специфики интересов, особенностей памяти мышления восприятия.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Личностно-ориентированный.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Предусматривает создание оптимальных условий для  саморазвития,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самопроявления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, самореализации ребенка во взаимодействии с другими участниками педагогического процесса и социальной средой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i="1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Субъектно-ориентированный.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Нацеливает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педаго-гический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процесс на формирование опыта субъектного уровня, проявляющегося в способности ставить цели полезные для общества и интересные себе, разрабатывать программы их достижения,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реали-зовывать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их в коллективной деятельности, представлять и оценивать их результаты </a:t>
                      </a:r>
                    </a:p>
                  </a:txBody>
                  <a:tcPr marL="68580" marR="68580" marT="0" marB="0"/>
                </a:tc>
              </a:tr>
              <a:tr h="2376596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Индивидуа́льность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(от лат.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individuum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— неделимое, особь), определяется  совокупностью характерных особенностей и свойств, отличающих одного индивида от другого  (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Р.С.Немов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Личность определяется устойчивой системой социально значимых черт, характеризующих индивида как члена общества или общности, приобретаемых человеком в социокультурной среде в процессе совместной деятельности и общения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Субъект – «распорядитель своих душевных сил» (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В.И.Слободчиков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), 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самостоятельно на основе собственных смыслов и мотивов определяющий цели своей предметно-практической деятельности и несущий ответственность за свой выбор.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361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Общая систематизация </a:t>
            </a:r>
            <a:r>
              <a:rPr lang="ru-RU" dirty="0" err="1" smtClean="0"/>
              <a:t>ПТх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82069"/>
              </p:ext>
            </p:extLst>
          </p:nvPr>
        </p:nvGraphicFramePr>
        <p:xfrm>
          <a:off x="-32495" y="2852936"/>
          <a:ext cx="9176494" cy="3679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0849"/>
                <a:gridCol w="1959532"/>
                <a:gridCol w="1827311"/>
                <a:gridCol w="2032206"/>
                <a:gridCol w="1756596"/>
              </a:tblGrid>
              <a:tr h="706589">
                <a:tc gridSpan="2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Образовательные технологии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63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Технологии оценивания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63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Организационные технологии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63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Технологии педагогической деятельности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29723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Общие</a:t>
                      </a:r>
                    </a:p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(целостные)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Локальные (фрагментарные)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6408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dirty="0">
                          <a:effectLst/>
                        </a:rPr>
                        <a:t>Игра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dirty="0">
                          <a:effectLst/>
                        </a:rPr>
                        <a:t>Дебаты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dirty="0">
                          <a:effectLst/>
                        </a:rPr>
                        <a:t>Проект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dirty="0">
                          <a:effectLst/>
                        </a:rPr>
                        <a:t>Кейс-</a:t>
                      </a:r>
                      <a:r>
                        <a:rPr lang="ru-RU" sz="1600" dirty="0" err="1">
                          <a:effectLst/>
                        </a:rPr>
                        <a:t>стади</a:t>
                      </a:r>
                      <a:endParaRPr lang="ru-RU" sz="1600" dirty="0">
                        <a:effectLst/>
                      </a:endParaRPr>
                    </a:p>
                    <a:p>
                      <a:pPr marL="457200"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 lvl="0" indent="-1440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dirty="0">
                          <a:effectLst/>
                        </a:rPr>
                        <a:t>Портфолио</a:t>
                      </a:r>
                    </a:p>
                    <a:p>
                      <a:pPr marL="36000" lvl="0" indent="-1440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dirty="0">
                          <a:effectLst/>
                        </a:rPr>
                        <a:t>Образ и Мысль</a:t>
                      </a:r>
                    </a:p>
                    <a:p>
                      <a:pPr marL="36000" lvl="0" indent="-1440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dirty="0">
                          <a:effectLst/>
                        </a:rPr>
                        <a:t>ЧПКМ </a:t>
                      </a:r>
                    </a:p>
                    <a:p>
                      <a:pPr marL="36000" lvl="0" indent="-1440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dirty="0" err="1">
                          <a:effectLst/>
                        </a:rPr>
                        <a:t>Тх</a:t>
                      </a:r>
                      <a:r>
                        <a:rPr lang="ru-RU" sz="1600" dirty="0">
                          <a:effectLst/>
                        </a:rPr>
                        <a:t> целеполагание</a:t>
                      </a:r>
                    </a:p>
                    <a:p>
                      <a:pPr marL="36000" lvl="0" indent="-1440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dirty="0" err="1">
                          <a:effectLst/>
                        </a:rPr>
                        <a:t>Bingo</a:t>
                      </a:r>
                      <a:r>
                        <a:rPr lang="ru-RU" sz="1600" dirty="0">
                          <a:effectLst/>
                        </a:rPr>
                        <a:t>/ </a:t>
                      </a:r>
                      <a:r>
                        <a:rPr lang="ru-RU" sz="1600" dirty="0" err="1">
                          <a:effectLst/>
                        </a:rPr>
                        <a:t>Barngo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marL="36000" lvl="0" indent="-1440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dirty="0">
                          <a:effectLst/>
                        </a:rPr>
                        <a:t>Воспитание </a:t>
                      </a:r>
                      <a:r>
                        <a:rPr lang="ru-RU" sz="1600" dirty="0" smtClean="0">
                          <a:effectLst/>
                        </a:rPr>
                        <a:t>толерантности</a:t>
                      </a:r>
                    </a:p>
                    <a:p>
                      <a:pPr marL="36000" lvl="0" indent="-1440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Прочее 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 lvl="0" indent="-1440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БРС</a:t>
                      </a:r>
                    </a:p>
                    <a:p>
                      <a:pPr marL="36000" lvl="0" indent="-1440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основе портфолио</a:t>
                      </a:r>
                    </a:p>
                    <a:p>
                      <a:pPr marL="36000" lvl="0" indent="-1440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Тестирование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lvl="0" indent="-1440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БРС -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балльно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-рейтинговая система</a:t>
                      </a:r>
                    </a:p>
                    <a:p>
                      <a:pPr marL="36000" lvl="0" indent="-1440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индивидуальных образовательных маршрутов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lvl="0" indent="-1440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Решение педагогических  проблем </a:t>
                      </a:r>
                    </a:p>
                    <a:p>
                      <a:pPr marL="36000" lvl="0" indent="-1440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Вариативное проектирование ПП </a:t>
                      </a:r>
                    </a:p>
                    <a:p>
                      <a:pPr marL="36000" lvl="0" indent="-1440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Планирование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836712"/>
            <a:ext cx="87129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Общепедагогические </a:t>
            </a:r>
            <a:r>
              <a:rPr lang="ru-RU" dirty="0" smtClean="0">
                <a:solidFill>
                  <a:srgbClr val="C00000"/>
                </a:solidFill>
              </a:rPr>
              <a:t>технологии</a:t>
            </a:r>
            <a:r>
              <a:rPr lang="ru-RU" dirty="0" smtClean="0"/>
              <a:t>,  представляющие </a:t>
            </a:r>
            <a:r>
              <a:rPr lang="ru-RU" dirty="0"/>
              <a:t>собой построенное на основе метамодели </a:t>
            </a:r>
            <a:r>
              <a:rPr lang="ru-RU" dirty="0" smtClean="0"/>
              <a:t>технологическое </a:t>
            </a:r>
            <a:r>
              <a:rPr lang="ru-RU" dirty="0"/>
              <a:t>описание различных типов </a:t>
            </a:r>
            <a:r>
              <a:rPr lang="ru-RU" dirty="0" smtClean="0"/>
              <a:t>педагогических процессов</a:t>
            </a:r>
            <a:r>
              <a:rPr lang="ru-RU" dirty="0" smtClean="0">
                <a:solidFill>
                  <a:srgbClr val="C00000"/>
                </a:solidFill>
              </a:rPr>
              <a:t>, составляют </a:t>
            </a:r>
            <a:r>
              <a:rPr lang="ru-RU" dirty="0">
                <a:solidFill>
                  <a:srgbClr val="C00000"/>
                </a:solidFill>
              </a:rPr>
              <a:t>отдельный класс в Педагогике</a:t>
            </a:r>
            <a:r>
              <a:rPr lang="ru-RU" dirty="0"/>
              <a:t>, поскольку проявляются во всех других технологиях. </a:t>
            </a:r>
            <a:endParaRPr lang="ru-RU" dirty="0" smtClean="0"/>
          </a:p>
          <a:p>
            <a:r>
              <a:rPr lang="ru-RU" dirty="0" smtClean="0"/>
              <a:t>Выделяют   формально-  и </a:t>
            </a:r>
            <a:r>
              <a:rPr lang="ru-RU" dirty="0" err="1" smtClean="0"/>
              <a:t>сущностно</a:t>
            </a:r>
            <a:r>
              <a:rPr lang="ru-RU" dirty="0" smtClean="0"/>
              <a:t>-репродуктивные, продуктивные и субъектно-ориентированные </a:t>
            </a:r>
            <a:r>
              <a:rPr lang="ru-RU" dirty="0" smtClean="0">
                <a:solidFill>
                  <a:srgbClr val="C00000"/>
                </a:solidFill>
              </a:rPr>
              <a:t>общепедагогические технологии.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716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Направления исследований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433467"/>
          </a:xfrm>
        </p:spPr>
        <p:txBody>
          <a:bodyPr>
            <a:normAutofit fontScale="92500" lnSpcReduction="10000"/>
          </a:bodyPr>
          <a:lstStyle/>
          <a:p>
            <a:pPr marL="668700" indent="-514350">
              <a:buFont typeface="+mj-lt"/>
              <a:buAutoNum type="arabicPeriod" startAt="2"/>
            </a:pPr>
            <a:r>
              <a:rPr lang="ru-RU" sz="2800" dirty="0" smtClean="0">
                <a:solidFill>
                  <a:srgbClr val="C00000"/>
                </a:solidFill>
              </a:rPr>
              <a:t>Технологическое </a:t>
            </a:r>
            <a:r>
              <a:rPr lang="ru-RU" sz="2800" dirty="0">
                <a:solidFill>
                  <a:srgbClr val="C00000"/>
                </a:solidFill>
              </a:rPr>
              <a:t>обеспечение субъектно-ориентированного подхода </a:t>
            </a:r>
            <a:r>
              <a:rPr lang="ru-RU" sz="2800" dirty="0" smtClean="0">
                <a:solidFill>
                  <a:srgbClr val="C00000"/>
                </a:solidFill>
              </a:rPr>
              <a:t>: </a:t>
            </a:r>
            <a:r>
              <a:rPr lang="ru-RU" sz="2400" dirty="0" smtClean="0"/>
              <a:t> разработка соответствующей общепедагогической технологии (</a:t>
            </a:r>
            <a:r>
              <a:rPr lang="ru-RU" sz="2400" dirty="0" err="1" smtClean="0"/>
              <a:t>В.В.Юдин</a:t>
            </a:r>
            <a:r>
              <a:rPr lang="ru-RU" sz="2400" dirty="0" smtClean="0"/>
              <a:t>)</a:t>
            </a:r>
            <a:r>
              <a:rPr lang="ru-RU" sz="2400" dirty="0"/>
              <a:t> </a:t>
            </a:r>
            <a:r>
              <a:rPr lang="ru-RU" sz="2400" dirty="0" smtClean="0"/>
              <a:t> и локальных субъектно-ориентированных  технологий: </a:t>
            </a:r>
            <a:endParaRPr lang="ru-RU" sz="2400" dirty="0"/>
          </a:p>
          <a:p>
            <a:pPr marL="360000" indent="457200">
              <a:spcBef>
                <a:spcPts val="0"/>
              </a:spcBef>
            </a:pPr>
            <a:r>
              <a:rPr lang="ru-RU" sz="2400" dirty="0"/>
              <a:t>технологии  воспитания эмоциональной отзывчивости у младших школьников (</a:t>
            </a:r>
            <a:r>
              <a:rPr lang="ru-RU" sz="2400" dirty="0" err="1"/>
              <a:t>С.А.Курносова</a:t>
            </a:r>
            <a:r>
              <a:rPr lang="ru-RU" sz="2400" dirty="0"/>
              <a:t>); </a:t>
            </a:r>
            <a:endParaRPr lang="ru-RU" sz="2400" dirty="0" smtClean="0"/>
          </a:p>
          <a:p>
            <a:pPr marL="360000" indent="457200">
              <a:spcBef>
                <a:spcPts val="0"/>
              </a:spcBef>
            </a:pPr>
            <a:r>
              <a:rPr lang="ru-RU" sz="2400" dirty="0" smtClean="0"/>
              <a:t>организации </a:t>
            </a:r>
            <a:r>
              <a:rPr lang="ru-RU" sz="2400" dirty="0"/>
              <a:t>индивидуальной деятельности детей в коллективной работе (</a:t>
            </a:r>
            <a:r>
              <a:rPr lang="ru-RU" sz="2400" dirty="0" err="1"/>
              <a:t>И.Г.Харисова</a:t>
            </a:r>
            <a:r>
              <a:rPr lang="ru-RU" sz="2400" dirty="0"/>
              <a:t>), </a:t>
            </a:r>
            <a:endParaRPr lang="ru-RU" sz="2400" dirty="0" smtClean="0"/>
          </a:p>
          <a:p>
            <a:pPr marL="360000" indent="457200">
              <a:spcBef>
                <a:spcPts val="0"/>
              </a:spcBef>
            </a:pPr>
            <a:r>
              <a:rPr lang="ru-RU" sz="2400" dirty="0" smtClean="0"/>
              <a:t>воспитания </a:t>
            </a:r>
            <a:r>
              <a:rPr lang="ru-RU" sz="2400" dirty="0"/>
              <a:t>творческого и сознательного отношения школьников к труду (</a:t>
            </a:r>
            <a:r>
              <a:rPr lang="ru-RU" sz="2400" dirty="0" err="1"/>
              <a:t>И.Г.Харисова</a:t>
            </a:r>
            <a:r>
              <a:rPr lang="ru-RU" sz="2400" dirty="0"/>
              <a:t>), </a:t>
            </a:r>
            <a:endParaRPr lang="ru-RU" sz="2400" dirty="0" smtClean="0"/>
          </a:p>
          <a:p>
            <a:pPr marL="360000" indent="457200">
              <a:spcBef>
                <a:spcPts val="0"/>
              </a:spcBef>
            </a:pPr>
            <a:r>
              <a:rPr lang="ru-RU" sz="2400" dirty="0" smtClean="0"/>
              <a:t>развития </a:t>
            </a:r>
            <a:r>
              <a:rPr lang="ru-RU" sz="2400" dirty="0"/>
              <a:t>детского самоуправления (</a:t>
            </a:r>
            <a:r>
              <a:rPr lang="ru-RU" sz="2400" dirty="0" err="1"/>
              <a:t>Л.В.Байбородова</a:t>
            </a:r>
            <a:r>
              <a:rPr lang="ru-RU" sz="2400" dirty="0" smtClean="0"/>
              <a:t>),</a:t>
            </a:r>
          </a:p>
          <a:p>
            <a:pPr marL="360000" indent="457200">
              <a:spcBef>
                <a:spcPts val="0"/>
              </a:spcBef>
            </a:pPr>
            <a:r>
              <a:rPr lang="ru-RU" sz="2400" dirty="0" smtClean="0"/>
              <a:t>развития </a:t>
            </a:r>
            <a:r>
              <a:rPr lang="ru-RU" sz="2400" dirty="0"/>
              <a:t>взаимодействия педагогов и семьи (</a:t>
            </a:r>
            <a:r>
              <a:rPr lang="ru-RU" sz="2400" dirty="0" err="1"/>
              <a:t>Л.В.Байбородова</a:t>
            </a:r>
            <a:r>
              <a:rPr lang="ru-RU" sz="2400" dirty="0"/>
              <a:t>), </a:t>
            </a:r>
            <a:endParaRPr lang="ru-RU" sz="2400" dirty="0" smtClean="0"/>
          </a:p>
          <a:p>
            <a:pPr marL="360000" indent="457200">
              <a:spcBef>
                <a:spcPts val="0"/>
              </a:spcBef>
            </a:pPr>
            <a:r>
              <a:rPr lang="ru-RU" sz="2400" dirty="0" smtClean="0"/>
              <a:t>развития </a:t>
            </a:r>
            <a:r>
              <a:rPr lang="ru-RU" sz="2400" dirty="0"/>
              <a:t>творческих способностей детей (</a:t>
            </a:r>
            <a:r>
              <a:rPr lang="ru-RU" sz="2400" dirty="0" err="1"/>
              <a:t>В.В.Белкина</a:t>
            </a:r>
            <a:r>
              <a:rPr lang="ru-RU" sz="2400" dirty="0" smtClean="0"/>
              <a:t>),</a:t>
            </a:r>
          </a:p>
          <a:p>
            <a:pPr marL="360000" indent="457200">
              <a:spcBef>
                <a:spcPts val="0"/>
              </a:spcBef>
            </a:pPr>
            <a:r>
              <a:rPr lang="ru-RU" sz="2400" dirty="0" smtClean="0"/>
              <a:t>решения </a:t>
            </a:r>
            <a:r>
              <a:rPr lang="ru-RU" sz="2400" dirty="0"/>
              <a:t>педагогической проблемы (</a:t>
            </a:r>
            <a:r>
              <a:rPr lang="ru-RU" sz="2400" dirty="0" err="1"/>
              <a:t>Е.Б.Кириченко</a:t>
            </a:r>
            <a:r>
              <a:rPr lang="ru-RU" sz="2400" dirty="0"/>
              <a:t>), </a:t>
            </a:r>
            <a:endParaRPr lang="ru-RU" sz="2400" dirty="0" smtClean="0"/>
          </a:p>
          <a:p>
            <a:pPr marL="360000" indent="457200">
              <a:spcBef>
                <a:spcPts val="0"/>
              </a:spcBef>
            </a:pPr>
            <a:r>
              <a:rPr lang="ru-RU" sz="2400" dirty="0" smtClean="0"/>
              <a:t>развития </a:t>
            </a:r>
            <a:r>
              <a:rPr lang="ru-RU" sz="2400" dirty="0"/>
              <a:t>взаимодействия детей разного возраста (</a:t>
            </a:r>
            <a:r>
              <a:rPr lang="ru-RU" sz="2400" dirty="0" err="1"/>
              <a:t>Л.В.Байбородова</a:t>
            </a:r>
            <a:r>
              <a:rPr lang="ru-RU" sz="2400" dirty="0"/>
              <a:t>, </a:t>
            </a:r>
            <a:r>
              <a:rPr lang="ru-RU" sz="2400" dirty="0" err="1"/>
              <a:t>И.С.Павлова</a:t>
            </a:r>
            <a:r>
              <a:rPr lang="ru-RU" sz="2400" dirty="0"/>
              <a:t>, </a:t>
            </a:r>
            <a:r>
              <a:rPr lang="ru-RU" sz="2400" dirty="0" err="1"/>
              <a:t>М.В.Кротова</a:t>
            </a:r>
            <a:r>
              <a:rPr lang="ru-RU" sz="2400" dirty="0"/>
              <a:t>) и др.</a:t>
            </a:r>
          </a:p>
          <a:p>
            <a:pPr marL="514350" indent="-514350">
              <a:buFont typeface="+mj-lt"/>
              <a:buAutoNum type="arabicPeriod" startAt="3"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3309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/>
              <a:t>Направления исследований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964488" cy="6192688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ru-RU" dirty="0">
                <a:solidFill>
                  <a:srgbClr val="C00000"/>
                </a:solidFill>
              </a:rPr>
              <a:t>Разработка  технологий индивидуализации образовательного процесса и сопровождения индивидуальной образовательной деятельности обучающихся </a:t>
            </a:r>
            <a:r>
              <a:rPr lang="ru-RU" sz="2800" dirty="0"/>
              <a:t>(Т.В. </a:t>
            </a:r>
            <a:r>
              <a:rPr lang="ru-RU" sz="2800" dirty="0" err="1"/>
              <a:t>Бурлакова</a:t>
            </a:r>
            <a:r>
              <a:rPr lang="ru-RU" sz="2800" dirty="0" smtClean="0"/>
              <a:t>)</a:t>
            </a:r>
          </a:p>
          <a:p>
            <a:r>
              <a:rPr lang="ru-RU" sz="2800" dirty="0"/>
              <a:t>предложены технологии индивидуализации подготовки педагогов </a:t>
            </a:r>
            <a:r>
              <a:rPr lang="ru-RU" sz="2800" dirty="0" smtClean="0"/>
              <a:t>вуза </a:t>
            </a:r>
            <a:r>
              <a:rPr lang="ru-RU" sz="2800" dirty="0"/>
              <a:t>(Т.В. </a:t>
            </a:r>
            <a:r>
              <a:rPr lang="ru-RU" sz="2800" dirty="0" err="1"/>
              <a:t>Бурлакова</a:t>
            </a:r>
            <a:r>
              <a:rPr lang="ru-RU" sz="2800" dirty="0" smtClean="0"/>
              <a:t>);</a:t>
            </a:r>
            <a:endParaRPr lang="ru-RU" sz="2800" dirty="0"/>
          </a:p>
          <a:p>
            <a:r>
              <a:rPr lang="ru-RU" sz="2800" dirty="0" smtClean="0"/>
              <a:t>разработка </a:t>
            </a:r>
            <a:r>
              <a:rPr lang="ru-RU" sz="2800" dirty="0"/>
              <a:t>технологий проектирования индивидуальной образовательной деятельности учащихся общеобразовательных школ, детей ОДОД (</a:t>
            </a:r>
            <a:r>
              <a:rPr lang="ru-RU" sz="2800" dirty="0" err="1"/>
              <a:t>Л.В.Байбородова</a:t>
            </a:r>
            <a:r>
              <a:rPr lang="ru-RU" sz="2800" dirty="0"/>
              <a:t>), студентов педагогического вуза при изучении курса педагогики, отдельных педагогических дисциплин, темы (</a:t>
            </a:r>
            <a:r>
              <a:rPr lang="ru-RU" sz="2800" dirty="0" err="1"/>
              <a:t>Л.Н.Князькова</a:t>
            </a:r>
            <a:r>
              <a:rPr lang="ru-RU" sz="2800" dirty="0"/>
              <a:t>), технология индивидуализации самостоятельной деятельности студентов заочной формы обучения (</a:t>
            </a:r>
            <a:r>
              <a:rPr lang="ru-RU" sz="2800" dirty="0" err="1"/>
              <a:t>К.М.Царькова</a:t>
            </a:r>
            <a:r>
              <a:rPr lang="ru-RU" sz="2800" dirty="0" smtClean="0"/>
              <a:t>); </a:t>
            </a:r>
            <a:endParaRPr lang="ru-RU" sz="2800" dirty="0"/>
          </a:p>
          <a:p>
            <a:r>
              <a:rPr lang="ru-RU" sz="2800" dirty="0" smtClean="0"/>
              <a:t>предложена </a:t>
            </a:r>
            <a:r>
              <a:rPr lang="ru-RU" sz="2800" dirty="0"/>
              <a:t>общая технология сопровождения индивидуальной </a:t>
            </a:r>
            <a:r>
              <a:rPr lang="ru-RU" sz="2800" dirty="0" smtClean="0"/>
              <a:t>образовательной </a:t>
            </a:r>
            <a:r>
              <a:rPr lang="ru-RU" sz="2800" dirty="0"/>
              <a:t>деятельности детей (</a:t>
            </a:r>
            <a:r>
              <a:rPr lang="ru-RU" sz="2800" dirty="0" err="1"/>
              <a:t>М.И.Рожков</a:t>
            </a:r>
            <a:r>
              <a:rPr lang="ru-RU" sz="2800" dirty="0"/>
              <a:t>, </a:t>
            </a:r>
            <a:r>
              <a:rPr lang="ru-RU" sz="2800" dirty="0" err="1"/>
              <a:t>Л.В.Байбородова</a:t>
            </a:r>
            <a:r>
              <a:rPr lang="ru-RU" sz="2800" dirty="0"/>
              <a:t>),  а также показано применение этих технологий при сопровождении детей в различных жизненных ситуациях, в том числе обучающихся с особыми образовательными потребностями (</a:t>
            </a:r>
            <a:r>
              <a:rPr lang="ru-RU" sz="2800" dirty="0" err="1"/>
              <a:t>Л.В.Байбородова</a:t>
            </a:r>
            <a:r>
              <a:rPr lang="ru-RU" sz="2800" dirty="0"/>
              <a:t>, </a:t>
            </a:r>
            <a:r>
              <a:rPr lang="ru-RU" sz="2800" dirty="0" err="1"/>
              <a:t>М.П.Кривунь</a:t>
            </a:r>
            <a:r>
              <a:rPr lang="ru-RU" sz="2800" dirty="0"/>
              <a:t>, </a:t>
            </a:r>
            <a:r>
              <a:rPr lang="ru-RU" sz="2800" dirty="0" err="1"/>
              <a:t>Е.Б.Кириченко</a:t>
            </a:r>
            <a:r>
              <a:rPr lang="ru-RU" sz="2800" dirty="0"/>
              <a:t>, </a:t>
            </a:r>
            <a:r>
              <a:rPr lang="ru-RU" sz="2800" dirty="0" err="1"/>
              <a:t>И.Г.Харисова</a:t>
            </a:r>
            <a:r>
              <a:rPr lang="ru-RU" sz="2800" dirty="0" smtClean="0"/>
              <a:t>);</a:t>
            </a:r>
            <a:endParaRPr lang="ru-RU" sz="2800" dirty="0"/>
          </a:p>
          <a:p>
            <a:r>
              <a:rPr lang="ru-RU" sz="2800" dirty="0"/>
              <a:t>В последние годы обозначился новый аспект разработки проблемы индивидуализации и сопровождения в образовательном процессе – </a:t>
            </a:r>
            <a:r>
              <a:rPr lang="ru-RU" sz="2800" dirty="0" err="1"/>
              <a:t>тьюторское</a:t>
            </a:r>
            <a:r>
              <a:rPr lang="ru-RU" sz="2800" dirty="0"/>
              <a:t> сопровождение (</a:t>
            </a:r>
            <a:r>
              <a:rPr lang="ru-RU" sz="2800" dirty="0" err="1"/>
              <a:t>М.П.Кривунь</a:t>
            </a:r>
            <a:r>
              <a:rPr lang="ru-RU" sz="2800" dirty="0" smtClean="0"/>
              <a:t>);</a:t>
            </a:r>
          </a:p>
          <a:p>
            <a:r>
              <a:rPr lang="ru-RU" sz="2900" dirty="0"/>
              <a:t>разработан и апробирован алгоритм освоения педагогами  образовательных технологий (</a:t>
            </a:r>
            <a:r>
              <a:rPr lang="ru-RU" sz="2900" dirty="0" err="1"/>
              <a:t>Л.В.Байбородова</a:t>
            </a:r>
            <a:r>
              <a:rPr lang="ru-RU" sz="2900" dirty="0" smtClean="0"/>
              <a:t>).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153527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62074"/>
          </a:xfrm>
        </p:spPr>
        <p:txBody>
          <a:bodyPr>
            <a:noAutofit/>
          </a:bodyPr>
          <a:lstStyle/>
          <a:p>
            <a:r>
              <a:rPr lang="ru-RU" sz="3200" dirty="0" smtClean="0"/>
              <a:t>МТДЛ основания НИР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9164275"/>
              </p:ext>
            </p:extLst>
          </p:nvPr>
        </p:nvGraphicFramePr>
        <p:xfrm>
          <a:off x="35745" y="679315"/>
          <a:ext cx="9325046" cy="6146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3338"/>
                <a:gridCol w="2034880"/>
                <a:gridCol w="4366828"/>
              </a:tblGrid>
              <a:tr h="39946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Авторы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Что используется</a:t>
                      </a:r>
                      <a:endParaRPr lang="ru-RU" dirty="0"/>
                    </a:p>
                  </a:txBody>
                  <a:tcPr/>
                </a:tc>
              </a:tr>
              <a:tr h="128046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 smtClean="0"/>
                        <a:t>Законы  педагогики (1,2,5), «законосообразность» технологий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Загвязинский</a:t>
                      </a:r>
                      <a:r>
                        <a:rPr lang="ru-RU" dirty="0" smtClean="0"/>
                        <a:t> В.И., Краевский В.В., </a:t>
                      </a:r>
                      <a:r>
                        <a:rPr lang="ru-RU" dirty="0" err="1" smtClean="0"/>
                        <a:t>Сластенин</a:t>
                      </a:r>
                      <a:r>
                        <a:rPr lang="ru-RU" baseline="0" dirty="0" smtClean="0"/>
                        <a:t> В.А., </a:t>
                      </a:r>
                      <a:r>
                        <a:rPr lang="ru-RU" dirty="0" smtClean="0"/>
                        <a:t>Сериков В.В.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1-целостность образ. результата;</a:t>
                      </a:r>
                    </a:p>
                    <a:p>
                      <a:r>
                        <a:rPr lang="ru-RU" dirty="0" smtClean="0"/>
                        <a:t>2- деятельность обучающегося как основной фактор результата;</a:t>
                      </a:r>
                    </a:p>
                    <a:p>
                      <a:r>
                        <a:rPr lang="ru-RU" dirty="0" smtClean="0"/>
                        <a:t>5 – ориентация на социальный заказ</a:t>
                      </a:r>
                      <a:endParaRPr lang="ru-RU" dirty="0"/>
                    </a:p>
                  </a:txBody>
                  <a:tcPr/>
                </a:tc>
              </a:tr>
              <a:tr h="91235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 smtClean="0"/>
                        <a:t>Результат – освоенные способы Де, социальный опыт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Лернер</a:t>
                      </a:r>
                      <a:r>
                        <a:rPr lang="ru-RU" dirty="0" smtClean="0"/>
                        <a:t> И.Я., </a:t>
                      </a:r>
                      <a:r>
                        <a:rPr lang="ru-RU" dirty="0" err="1" smtClean="0"/>
                        <a:t>Скаткин</a:t>
                      </a:r>
                      <a:r>
                        <a:rPr lang="ru-RU" dirty="0" smtClean="0"/>
                        <a:t> М.Н.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Структура  опыта, компетенция как  4-х</a:t>
                      </a:r>
                      <a:r>
                        <a:rPr lang="ru-RU" baseline="0" dirty="0" smtClean="0"/>
                        <a:t> компонентная структура (Юдин В.В.) </a:t>
                      </a:r>
                      <a:endParaRPr lang="ru-RU" dirty="0"/>
                    </a:p>
                  </a:txBody>
                  <a:tcPr/>
                </a:tc>
              </a:tr>
              <a:tr h="98497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 smtClean="0"/>
                        <a:t>Теория учебной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Давыдов В.В., Шамова Т.И.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Структура, уровни, ключевые характеристики Де ученика (для инструментария)</a:t>
                      </a:r>
                      <a:endParaRPr lang="ru-RU" dirty="0"/>
                    </a:p>
                  </a:txBody>
                  <a:tcPr/>
                </a:tc>
              </a:tr>
              <a:tr h="11732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 smtClean="0"/>
                        <a:t>Уровневый характер  результата, деятельности, методов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Беспалько В.П., Шамова Т.И., </a:t>
                      </a:r>
                      <a:r>
                        <a:rPr lang="ru-RU" dirty="0" err="1" smtClean="0"/>
                        <a:t>Лернер</a:t>
                      </a:r>
                      <a:r>
                        <a:rPr lang="ru-RU" dirty="0" smtClean="0"/>
                        <a:t> И.Я., </a:t>
                      </a:r>
                      <a:r>
                        <a:rPr lang="ru-RU" dirty="0" err="1" smtClean="0"/>
                        <a:t>Скаткин</a:t>
                      </a:r>
                      <a:r>
                        <a:rPr lang="ru-RU" dirty="0" smtClean="0"/>
                        <a:t> М.Н.,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Уровневая метамодель педагогического процесса (Юдин В.В.)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8948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 smtClean="0"/>
                        <a:t>Типы ПП и их технологическое описание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Скаткин</a:t>
                      </a:r>
                      <a:r>
                        <a:rPr lang="ru-RU" dirty="0" smtClean="0"/>
                        <a:t> М.Н.</a:t>
                      </a:r>
                    </a:p>
                    <a:p>
                      <a:r>
                        <a:rPr lang="ru-RU" dirty="0" smtClean="0"/>
                        <a:t>Юдин В.В.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Реперные точки оценки ПП (</a:t>
                      </a:r>
                      <a:r>
                        <a:rPr lang="ru-RU" dirty="0" err="1" smtClean="0"/>
                        <a:t>Инструмен-тарий</a:t>
                      </a:r>
                      <a:r>
                        <a:rPr lang="ru-RU" dirty="0" smtClean="0"/>
                        <a:t>). Позиционирование</a:t>
                      </a:r>
                      <a:r>
                        <a:rPr lang="ru-RU" baseline="0" dirty="0" smtClean="0"/>
                        <a:t> ФГОС</a:t>
                      </a:r>
                      <a:endParaRPr lang="ru-RU" dirty="0" smtClean="0"/>
                    </a:p>
                  </a:txBody>
                  <a:tcPr/>
                </a:tc>
              </a:tr>
              <a:tr h="68948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 smtClean="0"/>
                        <a:t>Функции образования как социальной системы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Скаткин</a:t>
                      </a:r>
                      <a:r>
                        <a:rPr lang="ru-RU" dirty="0" smtClean="0"/>
                        <a:t> М.Н., Громыко А.В.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ФГОС – лишь фиксация социального заказа</a:t>
                      </a:r>
                      <a:endParaRPr lang="ru-RU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47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1473</Words>
  <Application>Microsoft Office PowerPoint</Application>
  <PresentationFormat>Экран (4:3)</PresentationFormat>
  <Paragraphs>196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Основные направления и результаты  исследований по проблеме педагогических технологий Ярославской научной школы</vt:lpstr>
      <vt:lpstr>Представители научной школы (технологическое направление): М.И.Рожков - особенности технологического и экзистенционального подходов,  Л.В.Байбородова - индивидуализация образования и построение индивидуальных образовательных программ,  А.П.Чернявская – практика использования современных образовательных технологий в общеобразовательной и высшей школе,  В.В.Юдин - теория  общепедагогических   технологий.</vt:lpstr>
      <vt:lpstr>Исследования  кафедры в сфере ПТх  </vt:lpstr>
      <vt:lpstr>Направления исследований</vt:lpstr>
      <vt:lpstr>Отличия технологий (по нацеленности и подходу)</vt:lpstr>
      <vt:lpstr>Общая систематизация ПТх</vt:lpstr>
      <vt:lpstr>Направления исследований</vt:lpstr>
      <vt:lpstr>Направления исследований</vt:lpstr>
      <vt:lpstr>МТДЛ основания НИР</vt:lpstr>
      <vt:lpstr>Концептуальная база исследований педагогических технологий    кафедры ПТх ЯГПУ им. К.Д.Ушинского</vt:lpstr>
      <vt:lpstr>Мы видим водораздел нашего и коллег понимания возможного масштаба технологий по следующей границе: </vt:lpstr>
      <vt:lpstr>Спасибо за внимание! </vt:lpstr>
      <vt:lpstr>Представление участников – научных школ, исследующих проблемы ПТх</vt:lpstr>
      <vt:lpstr>Презентация PowerPoint</vt:lpstr>
      <vt:lpstr>Презентация PowerPoint</vt:lpstr>
      <vt:lpstr>Три трактовки понятия «технология» в педагогике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направления и результаты  исследований по проблеме педагогических технологий Ярославской научной школы</dc:title>
  <dc:creator>Users</dc:creator>
  <cp:lastModifiedBy>Владимир В. Юдин</cp:lastModifiedBy>
  <cp:revision>18</cp:revision>
  <cp:lastPrinted>2015-07-06T07:29:21Z</cp:lastPrinted>
  <dcterms:created xsi:type="dcterms:W3CDTF">2015-02-16T19:26:47Z</dcterms:created>
  <dcterms:modified xsi:type="dcterms:W3CDTF">2016-05-20T16:38:02Z</dcterms:modified>
</cp:coreProperties>
</file>