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06" r:id="rId6"/>
    <p:sldId id="308" r:id="rId7"/>
    <p:sldId id="322" r:id="rId8"/>
    <p:sldId id="323" r:id="rId9"/>
    <p:sldId id="309" r:id="rId10"/>
    <p:sldId id="310" r:id="rId11"/>
    <p:sldId id="311" r:id="rId12"/>
    <p:sldId id="307" r:id="rId13"/>
    <p:sldId id="260" r:id="rId14"/>
    <p:sldId id="261" r:id="rId15"/>
    <p:sldId id="312" r:id="rId16"/>
    <p:sldId id="313" r:id="rId17"/>
    <p:sldId id="314" r:id="rId18"/>
    <p:sldId id="315" r:id="rId19"/>
    <p:sldId id="317" r:id="rId20"/>
    <p:sldId id="324" r:id="rId21"/>
    <p:sldId id="316" r:id="rId22"/>
    <p:sldId id="318" r:id="rId23"/>
    <p:sldId id="319" r:id="rId24"/>
    <p:sldId id="320" r:id="rId25"/>
    <p:sldId id="32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1" r:id="rId45"/>
    <p:sldId id="280" r:id="rId46"/>
    <p:sldId id="282" r:id="rId47"/>
    <p:sldId id="283" r:id="rId48"/>
    <p:sldId id="284" r:id="rId49"/>
    <p:sldId id="285" r:id="rId50"/>
    <p:sldId id="286" r:id="rId51"/>
    <p:sldId id="287" r:id="rId52"/>
    <p:sldId id="288" r:id="rId53"/>
    <p:sldId id="325" r:id="rId54"/>
    <p:sldId id="326" r:id="rId55"/>
    <p:sldId id="289" r:id="rId56"/>
    <p:sldId id="290" r:id="rId57"/>
    <p:sldId id="291" r:id="rId58"/>
    <p:sldId id="292" r:id="rId59"/>
    <p:sldId id="293" r:id="rId60"/>
    <p:sldId id="295" r:id="rId61"/>
    <p:sldId id="294" r:id="rId62"/>
    <p:sldId id="296" r:id="rId63"/>
    <p:sldId id="297" r:id="rId64"/>
    <p:sldId id="298" r:id="rId65"/>
    <p:sldId id="299" r:id="rId66"/>
    <p:sldId id="300" r:id="rId67"/>
    <p:sldId id="301" r:id="rId68"/>
    <p:sldId id="302" r:id="rId69"/>
    <p:sldId id="303" r:id="rId70"/>
    <p:sldId id="304" r:id="rId71"/>
    <p:sldId id="305" r:id="rId72"/>
    <p:sldId id="327" r:id="rId7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912" autoAdjust="0"/>
    <p:restoredTop sz="94660"/>
  </p:normalViewPr>
  <p:slideViewPr>
    <p:cSldViewPr>
      <p:cViewPr>
        <p:scale>
          <a:sx n="78" d="100"/>
          <a:sy n="78" d="100"/>
        </p:scale>
        <p:origin x="-810"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14.06.2015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xumuk.ru/organika/391.html"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Основные черты химии ХХ века </a:t>
            </a:r>
            <a:endPar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Подзаголовок 2"/>
          <p:cNvSpPr>
            <a:spLocks noGrp="1"/>
          </p:cNvSpPr>
          <p:nvPr>
            <p:ph type="subTitle" idx="1"/>
          </p:nvPr>
        </p:nvSpPr>
        <p:spPr/>
        <p:txBody>
          <a:bodyPr/>
          <a:lstStyle/>
          <a:p>
            <a:r>
              <a:rPr lang="ru-RU" dirty="0" smtClean="0"/>
              <a:t>Особенности химии, связанные с её </a:t>
            </a:r>
            <a:r>
              <a:rPr lang="ru-RU" dirty="0" err="1" smtClean="0"/>
              <a:t>физикализацией</a:t>
            </a:r>
            <a:endParaRPr lang="ru-RU" dirty="0" smtClean="0"/>
          </a:p>
          <a:p>
            <a:r>
              <a:rPr lang="ru-RU" dirty="0" smtClean="0"/>
              <a:t>Дифференциация и интеграция науки</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9058" y="571480"/>
            <a:ext cx="4714908" cy="5355312"/>
          </a:xfrm>
          <a:prstGeom prst="rect">
            <a:avLst/>
          </a:prstGeom>
          <a:noFill/>
        </p:spPr>
        <p:txBody>
          <a:bodyPr wrap="square" rtlCol="0">
            <a:spAutoFit/>
          </a:bodyPr>
          <a:lstStyle/>
          <a:p>
            <a:r>
              <a:rPr lang="ru-RU" dirty="0" smtClean="0"/>
              <a:t> Успехи российских химиков в создании новых средств борьбы с различными бактериями и вирусами высоко оцениваются зарубежными коллегами. Так, в преддверии вручения Нобелевской премии, эксперты компании </a:t>
            </a:r>
            <a:r>
              <a:rPr lang="ru-RU" dirty="0" err="1" smtClean="0"/>
              <a:t>Thompson</a:t>
            </a:r>
            <a:r>
              <a:rPr lang="ru-RU" dirty="0" smtClean="0"/>
              <a:t> </a:t>
            </a:r>
            <a:r>
              <a:rPr lang="ru-RU" dirty="0" err="1" smtClean="0"/>
              <a:t>Reuters</a:t>
            </a:r>
            <a:r>
              <a:rPr lang="ru-RU" dirty="0" smtClean="0"/>
              <a:t> включили в свой список возможных лауреатов российского ученого Валерия Фокина, который работает </a:t>
            </a:r>
            <a:r>
              <a:rPr lang="ru-RU" dirty="0" err="1" smtClean="0"/>
              <a:t>адъюнкт-профессором</a:t>
            </a:r>
            <a:r>
              <a:rPr lang="ru-RU" dirty="0" smtClean="0"/>
              <a:t> кафедры «Инновационная фармацевтика и биотехнология» Московского физико-технического института. Ему прочили премию за успехи в области компьютерного моделирования, в частности за методики синтеза новых химических веществ. За простоту и скорость синтеза новых соединений, эту методику называют «</a:t>
            </a:r>
            <a:r>
              <a:rPr lang="ru-RU" dirty="0" err="1" smtClean="0"/>
              <a:t>клик-химией</a:t>
            </a:r>
            <a:r>
              <a:rPr lang="ru-RU" dirty="0" smtClean="0"/>
              <a:t>».</a:t>
            </a:r>
            <a:endParaRPr lang="ru-RU" dirty="0"/>
          </a:p>
        </p:txBody>
      </p:sp>
      <p:pic>
        <p:nvPicPr>
          <p:cNvPr id="8195" name="Picture 3"/>
          <p:cNvPicPr>
            <a:picLocks noChangeAspect="1" noChangeArrowheads="1"/>
          </p:cNvPicPr>
          <p:nvPr/>
        </p:nvPicPr>
        <p:blipFill>
          <a:blip r:embed="rId2"/>
          <a:srcRect/>
          <a:stretch>
            <a:fillRect/>
          </a:stretch>
        </p:blipFill>
        <p:spPr bwMode="auto">
          <a:xfrm>
            <a:off x="161030" y="714356"/>
            <a:ext cx="3625152" cy="880394"/>
          </a:xfrm>
          <a:prstGeom prst="rect">
            <a:avLst/>
          </a:prstGeom>
          <a:noFill/>
          <a:ln w="9525">
            <a:noFill/>
            <a:miter lim="800000"/>
            <a:headEnd/>
            <a:tailEnd/>
          </a:ln>
          <a:effectLst/>
        </p:spPr>
      </p:pic>
      <p:sp>
        <p:nvSpPr>
          <p:cNvPr id="5" name="TextBox 4"/>
          <p:cNvSpPr txBox="1"/>
          <p:nvPr/>
        </p:nvSpPr>
        <p:spPr>
          <a:xfrm>
            <a:off x="428596" y="2000240"/>
            <a:ext cx="3214710" cy="3139321"/>
          </a:xfrm>
          <a:prstGeom prst="rect">
            <a:avLst/>
          </a:prstGeom>
          <a:noFill/>
        </p:spPr>
        <p:txBody>
          <a:bodyPr wrap="square" rtlCol="0">
            <a:spAutoFit/>
          </a:bodyPr>
          <a:lstStyle/>
          <a:p>
            <a:r>
              <a:rPr lang="ru-RU" dirty="0" smtClean="0"/>
              <a:t>«</a:t>
            </a:r>
            <a:r>
              <a:rPr lang="ru-RU" dirty="0" err="1" smtClean="0"/>
              <a:t>Click</a:t>
            </a:r>
            <a:r>
              <a:rPr lang="ru-RU" dirty="0" smtClean="0"/>
              <a:t>»-реакции протекают с высокой скоростью, их легко проводить, а также легко разрабатывать реакционную смесь. Самыми распространенными в click-химии реакциями являются различные варианты </a:t>
            </a:r>
            <a:r>
              <a:rPr lang="ru-RU" dirty="0" err="1" smtClean="0"/>
              <a:t>циклоприсоединения</a:t>
            </a:r>
            <a:r>
              <a:rPr lang="ru-RU" dirty="0" smtClean="0"/>
              <a:t> </a:t>
            </a:r>
            <a:r>
              <a:rPr lang="ru-RU" dirty="0" err="1" smtClean="0"/>
              <a:t>азид-алкин</a:t>
            </a:r>
            <a:r>
              <a:rPr lang="ru-RU" dirty="0" smtClean="0"/>
              <a:t>, протекающие при катализе солями меди.</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85720" y="1071546"/>
            <a:ext cx="8580255" cy="493872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4282" y="428604"/>
            <a:ext cx="5524522" cy="4751089"/>
          </a:xfrm>
          <a:prstGeom prst="rect">
            <a:avLst/>
          </a:prstGeom>
          <a:noFill/>
          <a:ln w="9525">
            <a:noFill/>
            <a:miter lim="800000"/>
            <a:headEnd/>
            <a:tailEnd/>
          </a:ln>
          <a:effectLst/>
        </p:spPr>
      </p:pic>
      <p:sp>
        <p:nvSpPr>
          <p:cNvPr id="3" name="TextBox 2"/>
          <p:cNvSpPr txBox="1"/>
          <p:nvPr/>
        </p:nvSpPr>
        <p:spPr>
          <a:xfrm>
            <a:off x="0" y="5286388"/>
            <a:ext cx="5786446" cy="1200329"/>
          </a:xfrm>
          <a:prstGeom prst="rect">
            <a:avLst/>
          </a:prstGeom>
          <a:noFill/>
        </p:spPr>
        <p:txBody>
          <a:bodyPr wrap="square" rtlCol="0">
            <a:spAutoFit/>
          </a:bodyPr>
          <a:lstStyle/>
          <a:p>
            <a:r>
              <a:rPr lang="ru-RU" dirty="0" smtClean="0"/>
              <a:t>Рис. Каталитический механизм IMPDH. А) Биохимическая реакция; В) </a:t>
            </a:r>
            <a:r>
              <a:rPr lang="ru-RU" dirty="0" err="1" smtClean="0"/>
              <a:t>Конформационные</a:t>
            </a:r>
            <a:r>
              <a:rPr lang="ru-RU" dirty="0" smtClean="0"/>
              <a:t> превращения IMPDH; С) Структура каталитического центра белка</a:t>
            </a:r>
            <a:endParaRPr lang="ru-RU" dirty="0"/>
          </a:p>
        </p:txBody>
      </p:sp>
      <p:sp>
        <p:nvSpPr>
          <p:cNvPr id="4" name="TextBox 3"/>
          <p:cNvSpPr txBox="1"/>
          <p:nvPr/>
        </p:nvSpPr>
        <p:spPr>
          <a:xfrm>
            <a:off x="5857884" y="368457"/>
            <a:ext cx="3143240" cy="5632311"/>
          </a:xfrm>
          <a:prstGeom prst="rect">
            <a:avLst/>
          </a:prstGeom>
          <a:noFill/>
        </p:spPr>
        <p:txBody>
          <a:bodyPr wrap="square" rtlCol="0">
            <a:spAutoFit/>
          </a:bodyPr>
          <a:lstStyle/>
          <a:p>
            <a:r>
              <a:rPr lang="ru-RU" sz="2000" dirty="0" smtClean="0"/>
              <a:t>Используя мощные компьютеры для моделирования белковых процессов, ученые Государственного университета Флориды (FSU) открыли новый механизм, позволяющий по-новому взглянуть на процесс эволюции на молекулярном уровне. Понимание таких процессов дает возможность создания новых и более эффективных </a:t>
            </a:r>
            <a:r>
              <a:rPr lang="ru-RU" sz="2000" dirty="0" err="1" smtClean="0"/>
              <a:t>антипаразитарных</a:t>
            </a:r>
            <a:r>
              <a:rPr lang="ru-RU" sz="2000" dirty="0" smtClean="0"/>
              <a:t> лекарств.</a:t>
            </a:r>
            <a:endParaRPr lang="ru-RU"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4572" y="836712"/>
            <a:ext cx="5256584" cy="5632311"/>
          </a:xfrm>
          <a:prstGeom prst="rect">
            <a:avLst/>
          </a:prstGeom>
          <a:noFill/>
        </p:spPr>
        <p:txBody>
          <a:bodyPr wrap="square" rtlCol="0">
            <a:spAutoFit/>
          </a:bodyPr>
          <a:lstStyle/>
          <a:p>
            <a:r>
              <a:rPr lang="ru-RU" sz="2400" dirty="0" smtClean="0"/>
              <a:t>Стимулом для развития этого направления явились практические потребности Человечества. </a:t>
            </a:r>
          </a:p>
          <a:p>
            <a:r>
              <a:rPr lang="ru-RU" sz="2400" dirty="0" smtClean="0"/>
              <a:t>Например, недостаточность природных веществ для целей практического использования и потребность в синтетических материалах с определёнными свойствами (синтетических волокнах, искусственных красителях, специфических удобрениях, лекарствах и пр.) стимулировали развитие предсказательных возможностей химии.</a:t>
            </a:r>
            <a:endParaRPr lang="ru-RU" sz="2400" dirty="0"/>
          </a:p>
        </p:txBody>
      </p:sp>
      <p:pic>
        <p:nvPicPr>
          <p:cNvPr id="10242" name="Picture 2"/>
          <p:cNvPicPr>
            <a:picLocks noChangeAspect="1" noChangeArrowheads="1"/>
          </p:cNvPicPr>
          <p:nvPr/>
        </p:nvPicPr>
        <p:blipFill>
          <a:blip r:embed="rId2"/>
          <a:srcRect/>
          <a:stretch>
            <a:fillRect/>
          </a:stretch>
        </p:blipFill>
        <p:spPr bwMode="auto">
          <a:xfrm>
            <a:off x="186889" y="857232"/>
            <a:ext cx="3384979" cy="3001349"/>
          </a:xfrm>
          <a:prstGeom prst="rect">
            <a:avLst/>
          </a:prstGeom>
          <a:noFill/>
          <a:ln w="9525">
            <a:noFill/>
            <a:miter lim="800000"/>
            <a:headEnd/>
            <a:tailEnd/>
          </a:ln>
          <a:effectLst/>
        </p:spPr>
      </p:pic>
      <p:sp>
        <p:nvSpPr>
          <p:cNvPr id="4" name="TextBox 3"/>
          <p:cNvSpPr txBox="1"/>
          <p:nvPr/>
        </p:nvSpPr>
        <p:spPr>
          <a:xfrm>
            <a:off x="285720" y="3929066"/>
            <a:ext cx="3143272" cy="2585323"/>
          </a:xfrm>
          <a:prstGeom prst="rect">
            <a:avLst/>
          </a:prstGeom>
          <a:noFill/>
        </p:spPr>
        <p:txBody>
          <a:bodyPr wrap="square" rtlCol="0">
            <a:spAutoFit/>
          </a:bodyPr>
          <a:lstStyle/>
          <a:p>
            <a:r>
              <a:rPr lang="ru-RU" dirty="0" smtClean="0"/>
              <a:t>Липид-II в бактериальной мембране. Серым показаны хвосты липидов, красно-оранжевым – головки, зеленым – липид-II, синим – ионы натрия. Рисунок получен с помощью компьютерного моделирования</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836712"/>
            <a:ext cx="5184576" cy="5632311"/>
          </a:xfrm>
          <a:prstGeom prst="rect">
            <a:avLst/>
          </a:prstGeom>
          <a:noFill/>
        </p:spPr>
        <p:txBody>
          <a:bodyPr wrap="square" rtlCol="0">
            <a:spAutoFit/>
          </a:bodyPr>
          <a:lstStyle/>
          <a:p>
            <a:r>
              <a:rPr lang="ru-RU" sz="2400" dirty="0" smtClean="0"/>
              <a:t>Прогресс химии ХХ века во многом определили физико-химические и физические методы исследования веществ.</a:t>
            </a:r>
          </a:p>
          <a:p>
            <a:pPr>
              <a:buFont typeface="Wingdings" pitchFamily="2" charset="2"/>
              <a:buChar char="Ø"/>
            </a:pPr>
            <a:r>
              <a:rPr lang="ru-RU" sz="2400" dirty="0" smtClean="0"/>
              <a:t>Рентгеноструктурный анализ;</a:t>
            </a:r>
          </a:p>
          <a:p>
            <a:pPr>
              <a:buFont typeface="Wingdings" pitchFamily="2" charset="2"/>
              <a:buChar char="Ø"/>
            </a:pPr>
            <a:r>
              <a:rPr lang="ru-RU" sz="2400" dirty="0" smtClean="0"/>
              <a:t>Масс-спектрометрия;</a:t>
            </a:r>
          </a:p>
          <a:p>
            <a:pPr>
              <a:buFont typeface="Wingdings" pitchFamily="2" charset="2"/>
              <a:buChar char="Ø"/>
            </a:pPr>
            <a:r>
              <a:rPr lang="ru-RU" sz="2400" dirty="0" smtClean="0"/>
              <a:t>Методы электронного парамагнитного резонанса;</a:t>
            </a:r>
          </a:p>
          <a:p>
            <a:pPr>
              <a:buFont typeface="Wingdings" pitchFamily="2" charset="2"/>
              <a:buChar char="Ø"/>
            </a:pPr>
            <a:r>
              <a:rPr lang="ru-RU" sz="2400" dirty="0" smtClean="0"/>
              <a:t>Метод ядерного магнитного резонанса;</a:t>
            </a:r>
          </a:p>
          <a:p>
            <a:pPr>
              <a:buFont typeface="Wingdings" pitchFamily="2" charset="2"/>
              <a:buChar char="Ø"/>
            </a:pPr>
            <a:r>
              <a:rPr lang="ru-RU" sz="2400" dirty="0" smtClean="0"/>
              <a:t>ИК спектроскопия и другие методы позволили ученым-химикам </a:t>
            </a:r>
            <a:r>
              <a:rPr lang="ru-RU" sz="2400" b="1" i="1" dirty="0" smtClean="0">
                <a:solidFill>
                  <a:srgbClr val="C00000"/>
                </a:solidFill>
              </a:rPr>
              <a:t>определить пространственную структуру молекулы</a:t>
            </a:r>
            <a:r>
              <a:rPr lang="ru-RU" sz="2400" dirty="0" smtClean="0"/>
              <a:t>.</a:t>
            </a:r>
            <a:endParaRPr lang="ru-RU" sz="2400" dirty="0"/>
          </a:p>
        </p:txBody>
      </p:sp>
      <p:pic>
        <p:nvPicPr>
          <p:cNvPr id="11266" name="Picture 2"/>
          <p:cNvPicPr>
            <a:picLocks noChangeAspect="1" noChangeArrowheads="1"/>
          </p:cNvPicPr>
          <p:nvPr/>
        </p:nvPicPr>
        <p:blipFill>
          <a:blip r:embed="rId2"/>
          <a:srcRect/>
          <a:stretch>
            <a:fillRect/>
          </a:stretch>
        </p:blipFill>
        <p:spPr bwMode="auto">
          <a:xfrm>
            <a:off x="285720" y="1000108"/>
            <a:ext cx="3127097" cy="207170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285720" y="3714752"/>
            <a:ext cx="3286116" cy="230410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4678" y="500042"/>
            <a:ext cx="5715040" cy="5816977"/>
          </a:xfrm>
          <a:prstGeom prst="rect">
            <a:avLst/>
          </a:prstGeom>
          <a:noFill/>
        </p:spPr>
        <p:txBody>
          <a:bodyPr wrap="square" rtlCol="0">
            <a:spAutoFit/>
          </a:bodyPr>
          <a:lstStyle/>
          <a:p>
            <a:r>
              <a:rPr lang="ru-RU" sz="2400" dirty="0" smtClean="0"/>
              <a:t>Очень плодотворным методом изучения геометрического строения молекулы (взаимного расположения центров атомов и углов между связями) является метод рентгеноструктурного анализа кристаллов органических веществ. Он основан на том, что всякое вещество обладает способностью рассеивать падающее на него излучение, в том числе рентгеновское. При этом рассеяние рентгеновских лучей кристаллами находится в определенном соответствии с расположением атомов в кристалле.</a:t>
            </a:r>
          </a:p>
          <a:p>
            <a:endParaRPr lang="ru-RU" dirty="0" smtClean="0"/>
          </a:p>
          <a:p>
            <a:r>
              <a:rPr lang="ru-RU" dirty="0" smtClean="0"/>
              <a:t>Источник: </a:t>
            </a:r>
            <a:r>
              <a:rPr lang="ru-RU" dirty="0" smtClean="0">
                <a:hlinkClick r:id="rId2"/>
              </a:rPr>
              <a:t>http://</a:t>
            </a:r>
            <a:r>
              <a:rPr lang="ru-RU" dirty="0" smtClean="0">
                <a:hlinkClick r:id="rId2"/>
              </a:rPr>
              <a:t>www.xumuk.ru/organika/391.html</a:t>
            </a:r>
            <a:endParaRPr lang="ru-RU" dirty="0"/>
          </a:p>
        </p:txBody>
      </p:sp>
      <p:pic>
        <p:nvPicPr>
          <p:cNvPr id="12290" name="Picture 2"/>
          <p:cNvPicPr>
            <a:picLocks noChangeAspect="1" noChangeArrowheads="1"/>
          </p:cNvPicPr>
          <p:nvPr/>
        </p:nvPicPr>
        <p:blipFill>
          <a:blip r:embed="rId3" cstate="print"/>
          <a:srcRect/>
          <a:stretch>
            <a:fillRect/>
          </a:stretch>
        </p:blipFill>
        <p:spPr bwMode="auto">
          <a:xfrm>
            <a:off x="214282" y="642918"/>
            <a:ext cx="2928926" cy="2921387"/>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a:stretch>
            <a:fillRect/>
          </a:stretch>
        </p:blipFill>
        <p:spPr bwMode="auto">
          <a:xfrm>
            <a:off x="285720" y="3714752"/>
            <a:ext cx="2886558" cy="276225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496" y="489308"/>
            <a:ext cx="4929222" cy="5940088"/>
          </a:xfrm>
          <a:prstGeom prst="rect">
            <a:avLst/>
          </a:prstGeom>
          <a:noFill/>
        </p:spPr>
        <p:txBody>
          <a:bodyPr wrap="square" rtlCol="0">
            <a:spAutoFit/>
          </a:bodyPr>
          <a:lstStyle/>
          <a:p>
            <a:r>
              <a:rPr lang="ru-RU" sz="2000" dirty="0" smtClean="0"/>
              <a:t>Дифракция рентгеновских лучей на правильной периодической  решетке кристалла создает на экране систему пятен (А). Каждое</a:t>
            </a:r>
          </a:p>
          <a:p>
            <a:r>
              <a:rPr lang="ru-RU" sz="2000" dirty="0" smtClean="0"/>
              <a:t> из них формируется рентгеновскими лучами, которые, последовательно отражаясь от плоскостей кристалла, проходят путь, равный</a:t>
            </a:r>
          </a:p>
          <a:p>
            <a:r>
              <a:rPr lang="ru-RU" sz="2000" dirty="0" smtClean="0"/>
              <a:t> целому числу длин волн (В). Симметрия и регулярность в расположении пятен помогают кристаллографу определить, с каким типом</a:t>
            </a:r>
          </a:p>
          <a:p>
            <a:r>
              <a:rPr lang="ru-RU" sz="2000" dirty="0" smtClean="0"/>
              <a:t> ячейки он имеет дело. Например, дифракционная картина А соответствует гексагональной структуре, так что ячейка типа Б не может присутствовать в этом кристалле. По относительной интенсивности пятен и их фазам можно рассчитать кристаллическую структуру.</a:t>
            </a:r>
            <a:endParaRPr lang="ru-RU" sz="2000" dirty="0"/>
          </a:p>
        </p:txBody>
      </p:sp>
      <p:pic>
        <p:nvPicPr>
          <p:cNvPr id="3" name="Picture 3"/>
          <p:cNvPicPr>
            <a:picLocks noChangeAspect="1" noChangeArrowheads="1"/>
          </p:cNvPicPr>
          <p:nvPr/>
        </p:nvPicPr>
        <p:blipFill>
          <a:blip r:embed="rId2"/>
          <a:srcRect/>
          <a:stretch>
            <a:fillRect/>
          </a:stretch>
        </p:blipFill>
        <p:spPr bwMode="auto">
          <a:xfrm>
            <a:off x="285720" y="928670"/>
            <a:ext cx="3500462" cy="350046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14282" y="285728"/>
            <a:ext cx="8715436" cy="6286544"/>
            <a:chOff x="214282" y="357166"/>
            <a:chExt cx="8715436" cy="6286544"/>
          </a:xfrm>
        </p:grpSpPr>
        <p:sp>
          <p:nvSpPr>
            <p:cNvPr id="2" name="TextBox 1"/>
            <p:cNvSpPr txBox="1"/>
            <p:nvPr/>
          </p:nvSpPr>
          <p:spPr>
            <a:xfrm>
              <a:off x="214282" y="357166"/>
              <a:ext cx="8572560" cy="3323987"/>
            </a:xfrm>
            <a:prstGeom prst="rect">
              <a:avLst/>
            </a:prstGeom>
            <a:noFill/>
          </p:spPr>
          <p:txBody>
            <a:bodyPr wrap="square" rtlCol="0">
              <a:spAutoFit/>
            </a:bodyPr>
            <a:lstStyle/>
            <a:p>
              <a:r>
                <a:rPr lang="ru-RU" sz="2400" dirty="0" smtClean="0"/>
                <a:t>МАСС-СПЕКТРОМЕТРИЯ (масс-спектроскопия, масс-спектральный анализ), метод анализа вещества путем определения массы (чаще, отношения массы к заряду </a:t>
              </a:r>
              <a:r>
                <a:rPr lang="ru-RU" sz="2400" b="1" i="1" dirty="0" err="1" smtClean="0">
                  <a:solidFill>
                    <a:srgbClr val="C00000"/>
                  </a:solidFill>
                </a:rPr>
                <a:t>m</a:t>
              </a:r>
              <a:r>
                <a:rPr lang="ru-RU" sz="2400" b="1" i="1" dirty="0" smtClean="0">
                  <a:solidFill>
                    <a:srgbClr val="C00000"/>
                  </a:solidFill>
                </a:rPr>
                <a:t>/</a:t>
              </a:r>
              <a:r>
                <a:rPr lang="ru-RU" sz="2400" b="1" i="1" dirty="0" err="1" smtClean="0">
                  <a:solidFill>
                    <a:srgbClr val="C00000"/>
                  </a:solidFill>
                </a:rPr>
                <a:t>z</a:t>
              </a:r>
              <a:r>
                <a:rPr lang="ru-RU" dirty="0" smtClean="0"/>
                <a:t>) </a:t>
              </a:r>
              <a:r>
                <a:rPr lang="ru-RU" sz="2400" dirty="0" smtClean="0"/>
                <a:t>и относит. кол-ва ионов, получаемых при ионизации исследуемого вещества или уже присутствующих в изучаемой смеси. Совокупность значений </a:t>
              </a:r>
              <a:r>
                <a:rPr lang="ru-RU" sz="2400" b="1" i="1" dirty="0" err="1" smtClean="0">
                  <a:solidFill>
                    <a:srgbClr val="C00000"/>
                  </a:solidFill>
                </a:rPr>
                <a:t>m</a:t>
              </a:r>
              <a:r>
                <a:rPr lang="ru-RU" sz="2400" b="1" i="1" dirty="0" smtClean="0">
                  <a:solidFill>
                    <a:srgbClr val="C00000"/>
                  </a:solidFill>
                </a:rPr>
                <a:t>/</a:t>
              </a:r>
              <a:r>
                <a:rPr lang="ru-RU" sz="2400" b="1" i="1" dirty="0" err="1" smtClean="0">
                  <a:solidFill>
                    <a:srgbClr val="C00000"/>
                  </a:solidFill>
                </a:rPr>
                <a:t>z</a:t>
              </a:r>
              <a:r>
                <a:rPr lang="ru-RU" sz="2400" dirty="0" smtClean="0"/>
                <a:t> и относит. величин токов этих ионов, представленная в виде графика или таблицы, наз. масс-спектром вещества </a:t>
              </a:r>
            </a:p>
            <a:p>
              <a:endParaRPr lang="ru-RU" dirty="0" smtClean="0"/>
            </a:p>
          </p:txBody>
        </p:sp>
        <p:pic>
          <p:nvPicPr>
            <p:cNvPr id="13314" name="Picture 2"/>
            <p:cNvPicPr>
              <a:picLocks noChangeAspect="1" noChangeArrowheads="1"/>
            </p:cNvPicPr>
            <p:nvPr/>
          </p:nvPicPr>
          <p:blipFill>
            <a:blip r:embed="rId2"/>
            <a:srcRect/>
            <a:stretch>
              <a:fillRect/>
            </a:stretch>
          </p:blipFill>
          <p:spPr bwMode="auto">
            <a:xfrm>
              <a:off x="285720" y="3562373"/>
              <a:ext cx="5678597" cy="3081337"/>
            </a:xfrm>
            <a:prstGeom prst="rect">
              <a:avLst/>
            </a:prstGeom>
            <a:noFill/>
            <a:ln w="9525">
              <a:noFill/>
              <a:miter lim="800000"/>
              <a:headEnd/>
              <a:tailEnd/>
            </a:ln>
            <a:effectLst/>
          </p:spPr>
        </p:pic>
        <p:sp>
          <p:nvSpPr>
            <p:cNvPr id="4" name="TextBox 3"/>
            <p:cNvSpPr txBox="1"/>
            <p:nvPr/>
          </p:nvSpPr>
          <p:spPr>
            <a:xfrm>
              <a:off x="6143636" y="5357826"/>
              <a:ext cx="2786082" cy="1200329"/>
            </a:xfrm>
            <a:prstGeom prst="rect">
              <a:avLst/>
            </a:prstGeom>
            <a:noFill/>
          </p:spPr>
          <p:txBody>
            <a:bodyPr wrap="square" rtlCol="0">
              <a:spAutoFit/>
            </a:bodyPr>
            <a:lstStyle/>
            <a:p>
              <a:r>
                <a:rPr lang="ru-RU" dirty="0" smtClean="0"/>
                <a:t>Источник: http://www.xumuk.ru/encyklopedia/2448.html</a:t>
              </a:r>
            </a:p>
            <a:p>
              <a:endParaRPr lang="ru-RU"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857232"/>
            <a:ext cx="8358246" cy="5078313"/>
          </a:xfrm>
          <a:prstGeom prst="rect">
            <a:avLst/>
          </a:prstGeom>
          <a:noFill/>
        </p:spPr>
        <p:txBody>
          <a:bodyPr wrap="square" rtlCol="0">
            <a:spAutoFit/>
          </a:bodyPr>
          <a:lstStyle/>
          <a:p>
            <a:r>
              <a:rPr lang="ru-RU" sz="2400" dirty="0" smtClean="0"/>
              <a:t>Для ионизации молекул обычно используют электроны с энергиями 70-100 эВ, которые движутся со скоростью 108 см/с и проходят путь, равный диаметру молекулы орг. соединения за 10</a:t>
            </a:r>
            <a:r>
              <a:rPr lang="ru-RU" sz="2400" baseline="30000" dirty="0" smtClean="0"/>
              <a:t>-16</a:t>
            </a:r>
            <a:r>
              <a:rPr lang="ru-RU" sz="2400" dirty="0" smtClean="0"/>
              <a:t> с. Этого времени достаточно для удаления электрона из молекулы вещества и образования мол. иона - положительно заряженного ион-радикала М</a:t>
            </a:r>
            <a:r>
              <a:rPr lang="ru-RU" sz="2400" baseline="30000" dirty="0" smtClean="0"/>
              <a:t>+</a:t>
            </a:r>
            <a:r>
              <a:rPr lang="ru-RU" sz="2400" dirty="0" smtClean="0"/>
              <a:t>', имеющего энергию 2-8 эВ. Ионы с минимальным запасом энергии достаточно устойчивы и достигают приемника. Ионы с большим запасом внутренней энергии распадаются на пути движения на ионы с меньшей мол. массой (т. наз. осколочные ионы), характерные для вещества определенного строения. </a:t>
            </a:r>
          </a:p>
          <a:p>
            <a:endParaRPr lang="ru-RU" dirty="0" smtClean="0"/>
          </a:p>
          <a:p>
            <a:r>
              <a:rPr lang="ru-RU" dirty="0" smtClean="0"/>
              <a:t>Источник: http://www.xumuk.ru/encyklopedia/2448.html</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57158" y="71414"/>
            <a:ext cx="8501122" cy="6572296"/>
            <a:chOff x="357158" y="71414"/>
            <a:chExt cx="8501122" cy="6572296"/>
          </a:xfrm>
        </p:grpSpPr>
        <p:sp>
          <p:nvSpPr>
            <p:cNvPr id="2" name="TextBox 1"/>
            <p:cNvSpPr txBox="1"/>
            <p:nvPr/>
          </p:nvSpPr>
          <p:spPr>
            <a:xfrm>
              <a:off x="357158" y="71414"/>
              <a:ext cx="8501122" cy="4062651"/>
            </a:xfrm>
            <a:prstGeom prst="rect">
              <a:avLst/>
            </a:prstGeom>
            <a:noFill/>
          </p:spPr>
          <p:txBody>
            <a:bodyPr wrap="square" rtlCol="0">
              <a:spAutoFit/>
            </a:bodyPr>
            <a:lstStyle/>
            <a:p>
              <a:r>
                <a:rPr lang="ru-RU" sz="2400" dirty="0" smtClean="0"/>
                <a:t>Начало развитию масс-спектрометрии положено опытами Дж. Томсона (1910), исследовавшего пучки заряженных частиц, разделение которых по массам производилось с помощью электрического и магнитных полей, а спектр регистрировался на фотопластинки. Первый масс-спектрометр построен А. </a:t>
              </a:r>
              <a:r>
                <a:rPr lang="ru-RU" sz="2400" dirty="0" err="1" smtClean="0"/>
                <a:t>Демпстером</a:t>
              </a:r>
              <a:r>
                <a:rPr lang="ru-RU" sz="2400" dirty="0" smtClean="0"/>
                <a:t> в 1918, а первый масс-спектрограф создал Ф. </a:t>
              </a:r>
              <a:r>
                <a:rPr lang="ru-RU" sz="2400" dirty="0" err="1" smtClean="0"/>
                <a:t>Астон</a:t>
              </a:r>
              <a:r>
                <a:rPr lang="ru-RU" sz="2400" dirty="0" smtClean="0"/>
                <a:t> в 1919; он же исследовал изотопный состав большого числа элементов. Первый серийный масс-спектрометр создан А. </a:t>
              </a:r>
              <a:r>
                <a:rPr lang="ru-RU" sz="2400" dirty="0" err="1" smtClean="0"/>
                <a:t>Ниром</a:t>
              </a:r>
              <a:r>
                <a:rPr lang="ru-RU" sz="2400" dirty="0" smtClean="0"/>
                <a:t> в 1940; его работы положили начало изотопной масс-спектрометрии. </a:t>
              </a:r>
            </a:p>
            <a:p>
              <a:r>
                <a:rPr lang="ru-RU" dirty="0" smtClean="0"/>
                <a:t>Источник: http://www.xumuk.ru/encyklopedia/2448.html</a:t>
              </a:r>
              <a:endParaRPr lang="ru-RU" dirty="0"/>
            </a:p>
          </p:txBody>
        </p:sp>
        <p:pic>
          <p:nvPicPr>
            <p:cNvPr id="14338" name="Picture 2"/>
            <p:cNvPicPr>
              <a:picLocks noChangeAspect="1" noChangeArrowheads="1"/>
            </p:cNvPicPr>
            <p:nvPr/>
          </p:nvPicPr>
          <p:blipFill>
            <a:blip r:embed="rId2"/>
            <a:srcRect/>
            <a:stretch>
              <a:fillRect/>
            </a:stretch>
          </p:blipFill>
          <p:spPr bwMode="auto">
            <a:xfrm>
              <a:off x="428596" y="4276234"/>
              <a:ext cx="3819793" cy="2367476"/>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5572132" y="4286255"/>
              <a:ext cx="3143272" cy="2294589"/>
            </a:xfrm>
            <a:prstGeom prst="rect">
              <a:avLst/>
            </a:prstGeom>
            <a:noFill/>
            <a:ln w="9525">
              <a:noFill/>
              <a:miter lim="800000"/>
              <a:headEnd/>
              <a:tailEnd/>
            </a:ln>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983625"/>
            <a:ext cx="5040560" cy="4893647"/>
          </a:xfrm>
          <a:prstGeom prst="rect">
            <a:avLst/>
          </a:prstGeom>
          <a:noFill/>
        </p:spPr>
        <p:txBody>
          <a:bodyPr wrap="square" rtlCol="0">
            <a:spAutoFit/>
          </a:bodyPr>
          <a:lstStyle/>
          <a:p>
            <a:r>
              <a:rPr lang="ru-RU" sz="2400" dirty="0" smtClean="0"/>
              <a:t>Теоретический фундамент химии ХХ века – атомно-молекулярное учение, основанное на квантово-механической модели атома.</a:t>
            </a:r>
          </a:p>
          <a:p>
            <a:r>
              <a:rPr lang="ru-RU" sz="2400" dirty="0" smtClean="0"/>
              <a:t>Создание квантово-химических и физико-химических концепций сделало возможной количественную оценку реакционной способности веществ и количественную характеристику закономерностей протекания химических процессов.</a:t>
            </a:r>
            <a:endParaRPr lang="ru-RU" sz="2400" dirty="0"/>
          </a:p>
        </p:txBody>
      </p:sp>
      <p:pic>
        <p:nvPicPr>
          <p:cNvPr id="1027" name="Picture 3"/>
          <p:cNvPicPr>
            <a:picLocks noChangeAspect="1" noChangeArrowheads="1"/>
          </p:cNvPicPr>
          <p:nvPr/>
        </p:nvPicPr>
        <p:blipFill>
          <a:blip r:embed="rId2"/>
          <a:srcRect b="14516"/>
          <a:stretch>
            <a:fillRect/>
          </a:stretch>
        </p:blipFill>
        <p:spPr bwMode="auto">
          <a:xfrm>
            <a:off x="214282" y="1285860"/>
            <a:ext cx="3429024" cy="3407617"/>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44" y="1142984"/>
            <a:ext cx="5214974" cy="4154984"/>
          </a:xfrm>
          <a:prstGeom prst="rect">
            <a:avLst/>
          </a:prstGeom>
          <a:noFill/>
        </p:spPr>
        <p:txBody>
          <a:bodyPr wrap="square" rtlCol="0">
            <a:spAutoFit/>
          </a:bodyPr>
          <a:lstStyle/>
          <a:p>
            <a:r>
              <a:rPr lang="ru-RU" sz="2400" b="1" dirty="0" smtClean="0">
                <a:solidFill>
                  <a:srgbClr val="C00000"/>
                </a:solidFill>
              </a:rPr>
              <a:t>Электронный парамагнитный резонанс</a:t>
            </a:r>
            <a:r>
              <a:rPr lang="ru-RU" sz="2400" dirty="0" smtClean="0"/>
              <a:t> (ЭПР) — физическое явление, </a:t>
            </a:r>
            <a:r>
              <a:rPr lang="ru-RU" sz="2400" dirty="0" smtClean="0"/>
              <a:t>открытое </a:t>
            </a:r>
            <a:r>
              <a:rPr lang="ru-RU" sz="2400" b="1" i="1" dirty="0" err="1" smtClean="0">
                <a:solidFill>
                  <a:srgbClr val="C00000"/>
                </a:solidFill>
              </a:rPr>
              <a:t>Завойским</a:t>
            </a:r>
            <a:r>
              <a:rPr lang="ru-RU" sz="2400" b="1" i="1" dirty="0" smtClean="0">
                <a:solidFill>
                  <a:srgbClr val="C00000"/>
                </a:solidFill>
              </a:rPr>
              <a:t> Евгением Константиновичем</a:t>
            </a:r>
            <a:r>
              <a:rPr lang="ru-RU" sz="2400" dirty="0" smtClean="0"/>
              <a:t> </a:t>
            </a:r>
            <a:r>
              <a:rPr lang="ru-RU" sz="2400" dirty="0" smtClean="0"/>
              <a:t>в Казанском государственном университете. </a:t>
            </a:r>
            <a:r>
              <a:rPr lang="ru-RU" sz="2400" dirty="0" smtClean="0"/>
              <a:t>На основе этого явления был развит метод спектроскопии, который зарегистрирован </a:t>
            </a:r>
            <a:r>
              <a:rPr lang="ru-RU" sz="2400" dirty="0" smtClean="0"/>
              <a:t>как </a:t>
            </a:r>
            <a:r>
              <a:rPr lang="ru-RU" sz="2400" dirty="0" smtClean="0"/>
              <a:t>научное открытие № 85 с приоритетом </a:t>
            </a:r>
            <a:r>
              <a:rPr lang="ru-RU" sz="2400" dirty="0" smtClean="0"/>
              <a:t>от 12 июля 1944 года.</a:t>
            </a:r>
            <a:r>
              <a:rPr lang="ru-RU" sz="2400" dirty="0" smtClean="0"/>
              <a:t> </a:t>
            </a:r>
            <a:endParaRPr lang="ru-RU" sz="2400" dirty="0"/>
          </a:p>
        </p:txBody>
      </p:sp>
      <p:pic>
        <p:nvPicPr>
          <p:cNvPr id="82946" name="Picture 2" descr="https://yastatic.net/encyc/illustrations/bse/pictures/02126/317580.jpg"/>
          <p:cNvPicPr>
            <a:picLocks noChangeAspect="1" noChangeArrowheads="1"/>
          </p:cNvPicPr>
          <p:nvPr/>
        </p:nvPicPr>
        <p:blipFill>
          <a:blip r:embed="rId2"/>
          <a:srcRect/>
          <a:stretch>
            <a:fillRect/>
          </a:stretch>
        </p:blipFill>
        <p:spPr bwMode="auto">
          <a:xfrm>
            <a:off x="642910" y="1285860"/>
            <a:ext cx="2530334" cy="3286148"/>
          </a:xfrm>
          <a:prstGeom prst="rect">
            <a:avLst/>
          </a:prstGeom>
          <a:noFill/>
        </p:spPr>
      </p:pic>
      <p:sp>
        <p:nvSpPr>
          <p:cNvPr id="4" name="TextBox 3"/>
          <p:cNvSpPr txBox="1"/>
          <p:nvPr/>
        </p:nvSpPr>
        <p:spPr>
          <a:xfrm>
            <a:off x="500034" y="4714884"/>
            <a:ext cx="2643206" cy="923330"/>
          </a:xfrm>
          <a:prstGeom prst="rect">
            <a:avLst/>
          </a:prstGeom>
          <a:noFill/>
        </p:spPr>
        <p:txBody>
          <a:bodyPr wrap="square" rtlCol="0">
            <a:spAutoFit/>
          </a:bodyPr>
          <a:lstStyle/>
          <a:p>
            <a:pPr algn="ctr"/>
            <a:r>
              <a:rPr lang="ru-RU" b="1" dirty="0" err="1" smtClean="0"/>
              <a:t>Завойский</a:t>
            </a:r>
            <a:r>
              <a:rPr lang="ru-RU" dirty="0" smtClean="0"/>
              <a:t> Евгений </a:t>
            </a:r>
            <a:r>
              <a:rPr lang="ru-RU" dirty="0" smtClean="0"/>
              <a:t>Константинович</a:t>
            </a:r>
          </a:p>
          <a:p>
            <a:pPr algn="ctr"/>
            <a:r>
              <a:rPr lang="ru-RU" dirty="0" smtClean="0"/>
              <a:t>(1907-1976)</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8286808" cy="4893647"/>
          </a:xfrm>
          <a:prstGeom prst="rect">
            <a:avLst/>
          </a:prstGeom>
          <a:noFill/>
        </p:spPr>
        <p:txBody>
          <a:bodyPr wrap="square" rtlCol="0">
            <a:spAutoFit/>
          </a:bodyPr>
          <a:lstStyle/>
          <a:p>
            <a:r>
              <a:rPr lang="ru-RU" sz="2400" b="1" i="1" dirty="0" smtClean="0">
                <a:solidFill>
                  <a:srgbClr val="C00000"/>
                </a:solidFill>
              </a:rPr>
              <a:t>Метод электронного парамагнитного резонанса </a:t>
            </a:r>
            <a:r>
              <a:rPr lang="ru-RU" sz="2400" dirty="0" smtClean="0"/>
              <a:t>– ЭПР – это явление резкого возрастания поглощения энергии электромагнитной волны системой парамагнитных частиц, помещенных во внешнее магнитное поле, при резонансной частоте волны </a:t>
            </a:r>
            <a:r>
              <a:rPr lang="ru-RU" sz="2400" dirty="0" err="1" smtClean="0"/>
              <a:t>ν </a:t>
            </a:r>
            <a:r>
              <a:rPr lang="ru-RU" sz="2400" baseline="-25000" dirty="0" smtClean="0"/>
              <a:t>рез.</a:t>
            </a:r>
            <a:r>
              <a:rPr lang="ru-RU" sz="2400" dirty="0" smtClean="0"/>
              <a:t> ЭПР основан на взаимодействии магнитных моментов </a:t>
            </a:r>
            <a:r>
              <a:rPr lang="ru-RU" sz="2400" dirty="0" err="1" smtClean="0"/>
              <a:t>неспаренных</a:t>
            </a:r>
            <a:r>
              <a:rPr lang="ru-RU" sz="2400" dirty="0" smtClean="0"/>
              <a:t> электронов молекулы с магнитным полем среды. Для ЭПР необходимы спиновые метки: </a:t>
            </a:r>
          </a:p>
          <a:p>
            <a:pPr>
              <a:buFontTx/>
              <a:buChar char="-"/>
            </a:pPr>
            <a:r>
              <a:rPr lang="ru-RU" sz="2400" dirty="0" smtClean="0"/>
              <a:t>Если </a:t>
            </a:r>
            <a:r>
              <a:rPr lang="ru-RU" sz="2400" dirty="0" err="1" smtClean="0"/>
              <a:t>спин-меченный</a:t>
            </a:r>
            <a:r>
              <a:rPr lang="ru-RU" sz="2400" dirty="0" smtClean="0"/>
              <a:t> радикал связывается при помощи ковалентных связей, то это спиновая метка. </a:t>
            </a:r>
          </a:p>
          <a:p>
            <a:pPr>
              <a:buFontTx/>
              <a:buChar char="-"/>
            </a:pPr>
            <a:r>
              <a:rPr lang="ru-RU" sz="2400" dirty="0" smtClean="0"/>
              <a:t> Если </a:t>
            </a:r>
            <a:r>
              <a:rPr lang="ru-RU" sz="2400" dirty="0" err="1" smtClean="0"/>
              <a:t>спин-меченный</a:t>
            </a:r>
            <a:r>
              <a:rPr lang="ru-RU" sz="2400" dirty="0" smtClean="0"/>
              <a:t> радикал связывается за счет электростатических или гидрофобных связей, то это спиновой зонд. </a:t>
            </a:r>
            <a:endParaRPr lang="ru-RU"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8992" y="214290"/>
            <a:ext cx="5572164" cy="6001643"/>
          </a:xfrm>
          <a:prstGeom prst="rect">
            <a:avLst/>
          </a:prstGeom>
          <a:noFill/>
        </p:spPr>
        <p:txBody>
          <a:bodyPr wrap="square" rtlCol="0">
            <a:spAutoFit/>
          </a:bodyPr>
          <a:lstStyle/>
          <a:p>
            <a:r>
              <a:rPr lang="ru-RU" sz="2400" b="1" i="1" dirty="0" smtClean="0">
                <a:solidFill>
                  <a:srgbClr val="C00000"/>
                </a:solidFill>
              </a:rPr>
              <a:t>Метод ядерного магнитного резонанса – ЯМР </a:t>
            </a:r>
            <a:r>
              <a:rPr lang="ru-RU" sz="2400" dirty="0" smtClean="0"/>
              <a:t>- это явление резкого возрастания поглощения энергии электромагнитной волны системой атомных ядер, помещенных во внешнее магнитное поле, при резонансной частоте волны </a:t>
            </a:r>
            <a:r>
              <a:rPr lang="ru-RU" sz="2400" dirty="0" err="1" smtClean="0"/>
              <a:t>ν </a:t>
            </a:r>
            <a:r>
              <a:rPr lang="ru-RU" sz="2400" baseline="-25000" dirty="0" smtClean="0"/>
              <a:t>рез.</a:t>
            </a:r>
          </a:p>
          <a:p>
            <a:r>
              <a:rPr lang="ru-RU" sz="2400" dirty="0" smtClean="0"/>
              <a:t>Если представить себе ядро атома в виде вращающегося положительно заряженного шарика, то мы увидим, что заряд вращается по кольцевой орбите, порождая микроскопический кольцевой ток. Т.к. кольцевой ток индуцирует магнитное поле, такое ядро представляет собой не что иное, как микроскопический магнит.</a:t>
            </a:r>
            <a:endParaRPr lang="ru-RU" sz="2400" dirty="0"/>
          </a:p>
        </p:txBody>
      </p:sp>
      <p:pic>
        <p:nvPicPr>
          <p:cNvPr id="15364" name="Picture 4"/>
          <p:cNvPicPr>
            <a:picLocks noChangeAspect="1" noChangeArrowheads="1"/>
          </p:cNvPicPr>
          <p:nvPr/>
        </p:nvPicPr>
        <p:blipFill>
          <a:blip r:embed="rId2"/>
          <a:srcRect/>
          <a:stretch>
            <a:fillRect/>
          </a:stretch>
        </p:blipFill>
        <p:spPr bwMode="auto">
          <a:xfrm>
            <a:off x="357158" y="500042"/>
            <a:ext cx="2428892" cy="503821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929066"/>
            <a:ext cx="8572560" cy="2677656"/>
          </a:xfrm>
          <a:prstGeom prst="rect">
            <a:avLst/>
          </a:prstGeom>
          <a:noFill/>
        </p:spPr>
        <p:txBody>
          <a:bodyPr wrap="square" rtlCol="0">
            <a:spAutoFit/>
          </a:bodyPr>
          <a:lstStyle/>
          <a:p>
            <a:r>
              <a:rPr lang="ru-RU" sz="2400" dirty="0" smtClean="0"/>
              <a:t>В 1946 году Феликс Блох из </a:t>
            </a:r>
            <a:r>
              <a:rPr lang="ru-RU" sz="2400" dirty="0" err="1" smtClean="0"/>
              <a:t>Стенфордского</a:t>
            </a:r>
            <a:r>
              <a:rPr lang="ru-RU" sz="2400" dirty="0" smtClean="0"/>
              <a:t> университета и Эдвард </a:t>
            </a:r>
            <a:r>
              <a:rPr lang="ru-RU" sz="2400" dirty="0" err="1" smtClean="0"/>
              <a:t>Парселл</a:t>
            </a:r>
            <a:r>
              <a:rPr lang="ru-RU" sz="2400" dirty="0" smtClean="0"/>
              <a:t> из Гарвардского университета независимо друг от друга открыли явление ядерного магнитного резонанса. В 1952 году оба они были удостоены Нобелевской премии по физике «за развитие новых методов для точных ядерных магнитных измерений и связанные с этим открытия». </a:t>
            </a:r>
            <a:endParaRPr lang="ru-RU" sz="2400" dirty="0"/>
          </a:p>
        </p:txBody>
      </p:sp>
      <p:pic>
        <p:nvPicPr>
          <p:cNvPr id="16386" name="Picture 2"/>
          <p:cNvPicPr>
            <a:picLocks noChangeAspect="1" noChangeArrowheads="1"/>
          </p:cNvPicPr>
          <p:nvPr/>
        </p:nvPicPr>
        <p:blipFill>
          <a:blip r:embed="rId2"/>
          <a:srcRect/>
          <a:stretch>
            <a:fillRect/>
          </a:stretch>
        </p:blipFill>
        <p:spPr bwMode="auto">
          <a:xfrm>
            <a:off x="214282" y="123638"/>
            <a:ext cx="5429288" cy="355299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357166"/>
            <a:ext cx="6643734"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800" b="1" cap="all" dirty="0" smtClean="0">
                <a:ln w="0"/>
                <a:solidFill>
                  <a:srgbClr val="002060"/>
                </a:solidFill>
                <a:effectLst>
                  <a:reflection blurRad="12700" stA="50000" endPos="50000" dist="5000" dir="5400000" sy="-100000" rotWithShape="0"/>
                </a:effectLst>
              </a:rPr>
              <a:t>ИНФРАКРАСНАЯ СПЕКТРОСКОПИЯ</a:t>
            </a:r>
            <a:endParaRPr lang="ru-RU" sz="2800" b="1" cap="all" dirty="0">
              <a:ln w="0"/>
              <a:solidFill>
                <a:srgbClr val="002060"/>
              </a:solidFill>
              <a:effectLst>
                <a:reflection blurRad="12700" stA="50000" endPos="50000" dist="5000" dir="5400000" sy="-100000" rotWithShape="0"/>
              </a:effectLst>
            </a:endParaRPr>
          </a:p>
        </p:txBody>
      </p:sp>
      <p:sp>
        <p:nvSpPr>
          <p:cNvPr id="3" name="TextBox 2"/>
          <p:cNvSpPr txBox="1"/>
          <p:nvPr/>
        </p:nvSpPr>
        <p:spPr>
          <a:xfrm>
            <a:off x="3643306" y="1357298"/>
            <a:ext cx="5214974" cy="4154984"/>
          </a:xfrm>
          <a:prstGeom prst="rect">
            <a:avLst/>
          </a:prstGeom>
          <a:noFill/>
        </p:spPr>
        <p:txBody>
          <a:bodyPr wrap="square" rtlCol="0">
            <a:spAutoFit/>
          </a:bodyPr>
          <a:lstStyle/>
          <a:p>
            <a:r>
              <a:rPr lang="ru-RU" sz="2400" dirty="0" smtClean="0"/>
              <a:t>(ИК спектроскопия), раздел оптической спектроскопии, включающий получение, исследование и применение спектров испускания, поглощения и отражения в ИК области спектра. </a:t>
            </a:r>
          </a:p>
          <a:p>
            <a:r>
              <a:rPr lang="ru-RU" sz="2400" dirty="0" smtClean="0"/>
              <a:t>И. с. занимается изучением молекулярных спектров, т. к. в ИК области расположено большинство колебательных и вращательных спектров молекул.</a:t>
            </a:r>
            <a:endParaRPr lang="ru-RU" sz="2400" dirty="0"/>
          </a:p>
        </p:txBody>
      </p:sp>
      <p:pic>
        <p:nvPicPr>
          <p:cNvPr id="17410" name="Picture 2"/>
          <p:cNvPicPr>
            <a:picLocks noChangeAspect="1" noChangeArrowheads="1"/>
          </p:cNvPicPr>
          <p:nvPr/>
        </p:nvPicPr>
        <p:blipFill>
          <a:blip r:embed="rId2"/>
          <a:srcRect/>
          <a:stretch>
            <a:fillRect/>
          </a:stretch>
        </p:blipFill>
        <p:spPr bwMode="auto">
          <a:xfrm>
            <a:off x="142844" y="1500174"/>
            <a:ext cx="3356164" cy="4071966"/>
          </a:xfrm>
          <a:prstGeom prst="rect">
            <a:avLst/>
          </a:prstGeom>
          <a:noFill/>
          <a:ln w="9525">
            <a:noFill/>
            <a:miter lim="800000"/>
            <a:headEnd/>
            <a:tailEnd/>
          </a:ln>
          <a:effectLst/>
        </p:spPr>
      </p:pic>
      <p:sp>
        <p:nvSpPr>
          <p:cNvPr id="5" name="TextBox 4"/>
          <p:cNvSpPr txBox="1"/>
          <p:nvPr/>
        </p:nvSpPr>
        <p:spPr>
          <a:xfrm>
            <a:off x="571472" y="5715016"/>
            <a:ext cx="2714644" cy="369332"/>
          </a:xfrm>
          <a:prstGeom prst="rect">
            <a:avLst/>
          </a:prstGeom>
          <a:noFill/>
        </p:spPr>
        <p:txBody>
          <a:bodyPr wrap="square" rtlCol="0">
            <a:spAutoFit/>
          </a:bodyPr>
          <a:lstStyle/>
          <a:p>
            <a:pPr algn="ctr"/>
            <a:r>
              <a:rPr lang="ru-RU" dirty="0" err="1" smtClean="0"/>
              <a:t>ИК-спектры</a:t>
            </a:r>
            <a:r>
              <a:rPr lang="ru-RU" dirty="0" smtClean="0"/>
              <a:t> крезолов</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67698"/>
            <a:ext cx="8643998" cy="3046988"/>
          </a:xfrm>
          <a:prstGeom prst="rect">
            <a:avLst/>
          </a:prstGeom>
          <a:noFill/>
        </p:spPr>
        <p:txBody>
          <a:bodyPr wrap="square" rtlCol="0">
            <a:spAutoFit/>
          </a:bodyPr>
          <a:lstStyle/>
          <a:p>
            <a:r>
              <a:rPr lang="ru-RU" sz="2400" dirty="0" smtClean="0"/>
              <a:t>И. с. исследует ИК спектры как поглощения, так и излучения. При прохождении ИК излучения через вещество происходит его поглощение на частотах, совпадающих с некоторыми собственными колебательными и вращательными частотами молекул или с частотами колебаний кристаллической решётки. В результате интенсивность ИК излучения на этих частотах падает — образуются полосы поглощения.</a:t>
            </a:r>
            <a:endParaRPr lang="ru-RU" sz="2400" dirty="0"/>
          </a:p>
        </p:txBody>
      </p:sp>
      <p:pic>
        <p:nvPicPr>
          <p:cNvPr id="18434" name="Picture 2"/>
          <p:cNvPicPr>
            <a:picLocks noChangeAspect="1" noChangeArrowheads="1"/>
          </p:cNvPicPr>
          <p:nvPr/>
        </p:nvPicPr>
        <p:blipFill>
          <a:blip r:embed="rId2"/>
          <a:srcRect/>
          <a:stretch>
            <a:fillRect/>
          </a:stretch>
        </p:blipFill>
        <p:spPr bwMode="auto">
          <a:xfrm>
            <a:off x="4071934" y="3429000"/>
            <a:ext cx="4881570" cy="325234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500034" y="285728"/>
            <a:ext cx="8391876" cy="6352680"/>
            <a:chOff x="500034" y="285728"/>
            <a:chExt cx="8391876" cy="6352680"/>
          </a:xfrm>
        </p:grpSpPr>
        <p:sp>
          <p:nvSpPr>
            <p:cNvPr id="3" name="TextBox 2"/>
            <p:cNvSpPr txBox="1"/>
            <p:nvPr/>
          </p:nvSpPr>
          <p:spPr>
            <a:xfrm>
              <a:off x="500034" y="285728"/>
              <a:ext cx="8391876" cy="3170099"/>
            </a:xfrm>
            <a:prstGeom prst="rect">
              <a:avLst/>
            </a:prstGeom>
            <a:noFill/>
          </p:spPr>
          <p:txBody>
            <a:bodyPr wrap="square" rtlCol="0">
              <a:spAutoFit/>
            </a:bodyPr>
            <a:lstStyle/>
            <a:p>
              <a:r>
                <a:rPr lang="ru-RU" sz="2800" b="1" i="1" dirty="0" smtClean="0">
                  <a:solidFill>
                    <a:srgbClr val="C00000"/>
                  </a:solidFill>
                </a:rPr>
                <a:t>Интеграция и дифференциация – новая глобальная тенденция в химии ХХ века. </a:t>
              </a:r>
              <a:r>
                <a:rPr lang="ru-RU" sz="2400" dirty="0" smtClean="0"/>
                <a:t>Взаимодействие химии с другими естественными науками привело к возникновению целого ряда пограничных областей: физическая химия, биохимия, геохимия.</a:t>
              </a:r>
            </a:p>
            <a:p>
              <a:r>
                <a:rPr lang="ru-RU" sz="2400" dirty="0" smtClean="0"/>
                <a:t>Дифференциация – возникновение отдельных ветвей химии (неорганическая, физическая, органическая химия).</a:t>
              </a:r>
              <a:endParaRPr lang="ru-RU" sz="2800" dirty="0"/>
            </a:p>
          </p:txBody>
        </p:sp>
        <p:pic>
          <p:nvPicPr>
            <p:cNvPr id="19458" name="Picture 2"/>
            <p:cNvPicPr>
              <a:picLocks noChangeAspect="1" noChangeArrowheads="1"/>
            </p:cNvPicPr>
            <p:nvPr/>
          </p:nvPicPr>
          <p:blipFill>
            <a:blip r:embed="rId2"/>
            <a:srcRect l="18803" r="8547"/>
            <a:stretch>
              <a:fillRect/>
            </a:stretch>
          </p:blipFill>
          <p:spPr bwMode="auto">
            <a:xfrm>
              <a:off x="4357686" y="3786190"/>
              <a:ext cx="4335005" cy="2852218"/>
            </a:xfrm>
            <a:prstGeom prst="rect">
              <a:avLst/>
            </a:prstGeom>
            <a:noFill/>
            <a:ln w="9525">
              <a:noFill/>
              <a:miter lim="800000"/>
              <a:headEnd/>
              <a:tailEnd/>
            </a:ln>
            <a:effec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9872" y="836712"/>
            <a:ext cx="5472608" cy="5632311"/>
          </a:xfrm>
          <a:prstGeom prst="rect">
            <a:avLst/>
          </a:prstGeom>
          <a:noFill/>
        </p:spPr>
        <p:txBody>
          <a:bodyPr wrap="square" rtlCol="0">
            <a:spAutoFit/>
          </a:bodyPr>
          <a:lstStyle/>
          <a:p>
            <a:r>
              <a:rPr lang="ru-RU" sz="2400" dirty="0" smtClean="0"/>
              <a:t>Разделение отдельных направлений химии может быть основано:</a:t>
            </a:r>
          </a:p>
          <a:p>
            <a:pPr>
              <a:buFont typeface="Wingdings" pitchFamily="2" charset="2"/>
              <a:buChar char="Ø"/>
            </a:pPr>
            <a:r>
              <a:rPr lang="ru-RU" sz="2400" dirty="0" smtClean="0"/>
              <a:t> на ведущих методах исследования (лазерная химия, химия высоких давлений, комбинаторная химия);</a:t>
            </a:r>
          </a:p>
          <a:p>
            <a:pPr>
              <a:buFont typeface="Wingdings" pitchFamily="2" charset="2"/>
              <a:buChar char="Ø"/>
            </a:pPr>
            <a:r>
              <a:rPr lang="ru-RU" sz="2400" dirty="0" smtClean="0"/>
              <a:t>на специфических объектах исследования (нефтехимия, химия полимеров, радиохимия, медицинская химия).</a:t>
            </a:r>
          </a:p>
          <a:p>
            <a:r>
              <a:rPr lang="ru-RU" sz="2400" dirty="0" smtClean="0"/>
              <a:t>Границы между отдельными отраслями химии зачастую размыты, например, исследования элементоорганических соединений или координационных соединений с органическими </a:t>
            </a:r>
            <a:r>
              <a:rPr lang="ru-RU" sz="2400" dirty="0" err="1" smtClean="0"/>
              <a:t>лигандами</a:t>
            </a:r>
            <a:r>
              <a:rPr lang="ru-RU" sz="2400" dirty="0" smtClean="0"/>
              <a:t>.</a:t>
            </a:r>
            <a:endParaRPr lang="ru-RU" sz="2400" dirty="0"/>
          </a:p>
        </p:txBody>
      </p:sp>
      <p:pic>
        <p:nvPicPr>
          <p:cNvPr id="20482" name="Picture 2"/>
          <p:cNvPicPr>
            <a:picLocks noChangeAspect="1" noChangeArrowheads="1"/>
          </p:cNvPicPr>
          <p:nvPr/>
        </p:nvPicPr>
        <p:blipFill>
          <a:blip r:embed="rId2"/>
          <a:srcRect/>
          <a:stretch>
            <a:fillRect/>
          </a:stretch>
        </p:blipFill>
        <p:spPr bwMode="auto">
          <a:xfrm>
            <a:off x="214282" y="1071546"/>
            <a:ext cx="3000396" cy="400052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85720" y="285728"/>
            <a:ext cx="8535322" cy="6357982"/>
            <a:chOff x="285720" y="285728"/>
            <a:chExt cx="8535322" cy="6357982"/>
          </a:xfrm>
        </p:grpSpPr>
        <p:sp>
          <p:nvSpPr>
            <p:cNvPr id="3" name="TextBox 2"/>
            <p:cNvSpPr txBox="1"/>
            <p:nvPr/>
          </p:nvSpPr>
          <p:spPr>
            <a:xfrm>
              <a:off x="285720" y="285728"/>
              <a:ext cx="8535322" cy="3416320"/>
            </a:xfrm>
            <a:prstGeom prst="rect">
              <a:avLst/>
            </a:prstGeom>
            <a:noFill/>
          </p:spPr>
          <p:txBody>
            <a:bodyPr wrap="square" rtlCol="0">
              <a:spAutoFit/>
            </a:bodyPr>
            <a:lstStyle/>
            <a:p>
              <a:r>
                <a:rPr lang="ru-RU" sz="2400" dirty="0" smtClean="0"/>
                <a:t>Если в первой половине ХХ века преобладал </a:t>
              </a:r>
              <a:r>
                <a:rPr lang="ru-RU" sz="2400" b="1" i="1" dirty="0" smtClean="0">
                  <a:solidFill>
                    <a:srgbClr val="C00000"/>
                  </a:solidFill>
                </a:rPr>
                <a:t>физико-химический</a:t>
              </a:r>
              <a:r>
                <a:rPr lang="ru-RU" sz="2400" dirty="0" smtClean="0"/>
                <a:t> аспект в развитии химии, то во второй половине столетия доминирующую роль стали играть исследования, связанные с </a:t>
              </a:r>
              <a:r>
                <a:rPr lang="ru-RU" sz="2400" b="1" i="1" dirty="0" smtClean="0">
                  <a:solidFill>
                    <a:srgbClr val="C00000"/>
                  </a:solidFill>
                </a:rPr>
                <a:t>биологией, медициной и экологическими проблемами</a:t>
              </a:r>
              <a:r>
                <a:rPr lang="ru-RU" sz="2400" dirty="0" smtClean="0"/>
                <a:t>.  </a:t>
              </a:r>
            </a:p>
            <a:p>
              <a:r>
                <a:rPr lang="ru-RU" sz="2400" dirty="0" smtClean="0"/>
                <a:t>Современные исследования проводятся не отдельными исследователями, а в рамках </a:t>
              </a:r>
              <a:r>
                <a:rPr lang="ru-RU" sz="2400" b="1" i="1" dirty="0" smtClean="0">
                  <a:solidFill>
                    <a:srgbClr val="C00000"/>
                  </a:solidFill>
                </a:rPr>
                <a:t>институтов</a:t>
              </a:r>
              <a:r>
                <a:rPr lang="ru-RU" sz="2400" dirty="0" smtClean="0"/>
                <a:t> (большими группами исследователей). Резко возросла роль </a:t>
              </a:r>
              <a:r>
                <a:rPr lang="ru-RU" sz="2400" b="1" i="1" dirty="0" smtClean="0">
                  <a:solidFill>
                    <a:srgbClr val="C00000"/>
                  </a:solidFill>
                </a:rPr>
                <a:t>информационного фактора </a:t>
              </a:r>
              <a:r>
                <a:rPr lang="ru-RU" sz="2400" dirty="0" smtClean="0"/>
                <a:t>в науке.</a:t>
              </a:r>
              <a:endParaRPr lang="ru-RU" sz="2400" dirty="0"/>
            </a:p>
          </p:txBody>
        </p:sp>
        <p:pic>
          <p:nvPicPr>
            <p:cNvPr id="21506" name="Picture 2"/>
            <p:cNvPicPr>
              <a:picLocks noChangeAspect="1" noChangeArrowheads="1"/>
            </p:cNvPicPr>
            <p:nvPr/>
          </p:nvPicPr>
          <p:blipFill>
            <a:blip r:embed="rId2"/>
            <a:srcRect/>
            <a:stretch>
              <a:fillRect/>
            </a:stretch>
          </p:blipFill>
          <p:spPr bwMode="auto">
            <a:xfrm>
              <a:off x="357158" y="3957660"/>
              <a:ext cx="4695825" cy="2686050"/>
            </a:xfrm>
            <a:prstGeom prst="rect">
              <a:avLst/>
            </a:prstGeom>
            <a:noFill/>
            <a:ln w="9525">
              <a:noFill/>
              <a:miter lim="800000"/>
              <a:headEnd/>
              <a:tailEnd/>
            </a:ln>
            <a:effectLst/>
          </p:spPr>
        </p:pic>
        <p:sp>
          <p:nvSpPr>
            <p:cNvPr id="4" name="TextBox 3"/>
            <p:cNvSpPr txBox="1"/>
            <p:nvPr/>
          </p:nvSpPr>
          <p:spPr>
            <a:xfrm>
              <a:off x="5286380" y="5429264"/>
              <a:ext cx="3286148" cy="923330"/>
            </a:xfrm>
            <a:prstGeom prst="rect">
              <a:avLst/>
            </a:prstGeom>
            <a:noFill/>
          </p:spPr>
          <p:txBody>
            <a:bodyPr wrap="square" rtlCol="0">
              <a:spAutoFit/>
            </a:bodyPr>
            <a:lstStyle/>
            <a:p>
              <a:r>
                <a:rPr lang="ru-RU" b="1" dirty="0" err="1" smtClean="0">
                  <a:solidFill>
                    <a:srgbClr val="002060"/>
                  </a:solidFill>
                </a:rPr>
                <a:t>Цитохром</a:t>
              </a:r>
              <a:r>
                <a:rPr lang="ru-RU" b="1" dirty="0" smtClean="0">
                  <a:solidFill>
                    <a:srgbClr val="002060"/>
                  </a:solidFill>
                </a:rPr>
                <a:t> С и прикрепление </a:t>
              </a:r>
              <a:r>
                <a:rPr lang="ru-RU" b="1" dirty="0" err="1" smtClean="0">
                  <a:solidFill>
                    <a:srgbClr val="002060"/>
                  </a:solidFill>
                </a:rPr>
                <a:t>биомолекул</a:t>
              </a:r>
              <a:r>
                <a:rPr lang="ru-RU" b="1" dirty="0" smtClean="0">
                  <a:solidFill>
                    <a:srgbClr val="002060"/>
                  </a:solidFill>
                </a:rPr>
                <a:t> к </a:t>
              </a:r>
              <a:r>
                <a:rPr lang="ru-RU" b="1" dirty="0" err="1" smtClean="0">
                  <a:solidFill>
                    <a:srgbClr val="002060"/>
                  </a:solidFill>
                </a:rPr>
                <a:t>наночастице</a:t>
              </a:r>
              <a:r>
                <a:rPr lang="ru-RU" b="1" dirty="0" smtClean="0">
                  <a:solidFill>
                    <a:srgbClr val="002060"/>
                  </a:solidFill>
                </a:rPr>
                <a:t> золота</a:t>
              </a:r>
              <a:endParaRPr lang="ru-RU" b="1" dirty="0">
                <a:solidFill>
                  <a:srgbClr val="002060"/>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282568"/>
            <a:ext cx="7772400" cy="1362456"/>
          </a:xfrm>
        </p:spPr>
        <p:txBody>
          <a:bodyPr/>
          <a:lstStyle/>
          <a:p>
            <a:r>
              <a:rPr lang="ru-RU" sz="4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Достижения различных областей химии в ХХ веке. Новые направления.</a:t>
            </a:r>
            <a:endParaRPr lang="ru-RU" sz="4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Текст 2"/>
          <p:cNvSpPr>
            <a:spLocks noGrp="1"/>
          </p:cNvSpPr>
          <p:nvPr>
            <p:ph type="body" idx="1"/>
          </p:nvPr>
        </p:nvSpPr>
        <p:spPr>
          <a:xfrm>
            <a:off x="530352" y="4149080"/>
            <a:ext cx="7772400" cy="1509712"/>
          </a:xfrm>
        </p:spPr>
        <p:txBody>
          <a:bodyPr>
            <a:normAutofit/>
          </a:bodyPr>
          <a:lstStyle/>
          <a:p>
            <a:r>
              <a:rPr lang="ru-RU" sz="2000" dirty="0" smtClean="0"/>
              <a:t>Физическая химия и «производные» дисциплины</a:t>
            </a:r>
          </a:p>
          <a:p>
            <a:r>
              <a:rPr lang="ru-RU" sz="2000" dirty="0" smtClean="0"/>
              <a:t>Аналитическая химия</a:t>
            </a:r>
          </a:p>
          <a:p>
            <a:r>
              <a:rPr lang="ru-RU" sz="2000" dirty="0" smtClean="0"/>
              <a:t>Неорганическая химия</a:t>
            </a:r>
          </a:p>
          <a:p>
            <a:r>
              <a:rPr lang="ru-RU" sz="2000" dirty="0" smtClean="0"/>
              <a:t>Органическая химия и «производные» дисциплины</a:t>
            </a:r>
          </a:p>
          <a:p>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642918"/>
            <a:ext cx="8678198" cy="2308324"/>
          </a:xfrm>
          <a:prstGeom prst="rect">
            <a:avLst/>
          </a:prstGeom>
          <a:noFill/>
        </p:spPr>
        <p:txBody>
          <a:bodyPr wrap="square" rtlCol="0">
            <a:spAutoFit/>
          </a:bodyPr>
          <a:lstStyle/>
          <a:p>
            <a:r>
              <a:rPr lang="ru-RU" sz="2400" dirty="0" smtClean="0"/>
              <a:t>Широкое применение физико-математического аппарата в химии ХХ века привело к возрастанию роли моделирования в этой науке.</a:t>
            </a:r>
          </a:p>
          <a:p>
            <a:r>
              <a:rPr lang="ru-RU" sz="2400" dirty="0" smtClean="0"/>
              <a:t>Во второй половине ХХ века широкое распространение получило компьютерное моделирование, т.е. компьютерное воспроизведение химического процесса.</a:t>
            </a:r>
            <a:endParaRPr lang="ru-RU" sz="2400" dirty="0"/>
          </a:p>
        </p:txBody>
      </p:sp>
      <p:pic>
        <p:nvPicPr>
          <p:cNvPr id="2050" name="Picture 2"/>
          <p:cNvPicPr>
            <a:picLocks noChangeAspect="1" noChangeArrowheads="1"/>
          </p:cNvPicPr>
          <p:nvPr/>
        </p:nvPicPr>
        <p:blipFill>
          <a:blip r:embed="rId2"/>
          <a:srcRect/>
          <a:stretch>
            <a:fillRect/>
          </a:stretch>
        </p:blipFill>
        <p:spPr bwMode="auto">
          <a:xfrm>
            <a:off x="214282" y="3286124"/>
            <a:ext cx="4286250" cy="3305175"/>
          </a:xfrm>
          <a:prstGeom prst="rect">
            <a:avLst/>
          </a:prstGeom>
          <a:noFill/>
          <a:ln w="9525">
            <a:noFill/>
            <a:miter lim="800000"/>
            <a:headEnd/>
            <a:tailEnd/>
          </a:ln>
          <a:effectLst/>
        </p:spPr>
      </p:pic>
      <p:sp>
        <p:nvSpPr>
          <p:cNvPr id="4" name="TextBox 3"/>
          <p:cNvSpPr txBox="1"/>
          <p:nvPr/>
        </p:nvSpPr>
        <p:spPr>
          <a:xfrm>
            <a:off x="4786314" y="5434628"/>
            <a:ext cx="3357586" cy="923330"/>
          </a:xfrm>
          <a:prstGeom prst="rect">
            <a:avLst/>
          </a:prstGeom>
          <a:noFill/>
        </p:spPr>
        <p:txBody>
          <a:bodyPr wrap="square" rtlCol="0">
            <a:spAutoFit/>
          </a:bodyPr>
          <a:lstStyle/>
          <a:p>
            <a:r>
              <a:rPr lang="ru-RU" b="1" i="1" dirty="0" smtClean="0">
                <a:solidFill>
                  <a:srgbClr val="002060"/>
                </a:solidFill>
              </a:rPr>
              <a:t>Компьютерная модель комплекса фермента </a:t>
            </a:r>
            <a:r>
              <a:rPr lang="ru-RU" b="1" i="1" dirty="0" err="1" smtClean="0">
                <a:solidFill>
                  <a:srgbClr val="002060"/>
                </a:solidFill>
              </a:rPr>
              <a:t>ДНК-полазы</a:t>
            </a:r>
            <a:r>
              <a:rPr lang="ru-RU" b="1" i="1" dirty="0" smtClean="0">
                <a:solidFill>
                  <a:srgbClr val="002060"/>
                </a:solidFill>
              </a:rPr>
              <a:t> с фрагментом ДНК</a:t>
            </a:r>
            <a:endParaRPr lang="ru-RU" b="1" i="1"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305800" cy="1143000"/>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Физическая химия и «производные» дисциплины</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3851920" y="1988840"/>
            <a:ext cx="5040560" cy="4524315"/>
          </a:xfrm>
          <a:prstGeom prst="rect">
            <a:avLst/>
          </a:prstGeom>
          <a:noFill/>
        </p:spPr>
        <p:txBody>
          <a:bodyPr wrap="square" rtlCol="0">
            <a:spAutoFit/>
          </a:bodyPr>
          <a:lstStyle/>
          <a:p>
            <a:r>
              <a:rPr lang="ru-RU" sz="2400" dirty="0" smtClean="0"/>
              <a:t>Химическая кинетика стала отдельной научной дисциплиной. Её предметом стало не только учение о скоростях, но и о механизмах химических реакций.</a:t>
            </a:r>
          </a:p>
          <a:p>
            <a:r>
              <a:rPr lang="ru-RU" sz="2400" dirty="0" smtClean="0"/>
              <a:t>В 1913-1920-х годах в работах М. </a:t>
            </a:r>
            <a:r>
              <a:rPr lang="ru-RU" sz="2400" dirty="0" err="1" smtClean="0"/>
              <a:t>Боденштейна</a:t>
            </a:r>
            <a:r>
              <a:rPr lang="ru-RU" sz="2400" dirty="0" smtClean="0"/>
              <a:t>, В. Нернста, Х.А. </a:t>
            </a:r>
            <a:r>
              <a:rPr lang="ru-RU" sz="2400" dirty="0" err="1" smtClean="0"/>
              <a:t>Крамерса</a:t>
            </a:r>
            <a:r>
              <a:rPr lang="ru-RU" sz="2400" dirty="0" smtClean="0"/>
              <a:t>, И. </a:t>
            </a:r>
            <a:r>
              <a:rPr lang="ru-RU" sz="2400" dirty="0" err="1" smtClean="0"/>
              <a:t>Христиансена</a:t>
            </a:r>
            <a:r>
              <a:rPr lang="ru-RU" sz="2400" dirty="0" smtClean="0"/>
              <a:t> изучение некоторых фотохимических реакций положило начало представлениям о цепных процессах.  </a:t>
            </a:r>
            <a:endParaRPr lang="ru-RU" sz="2400" dirty="0"/>
          </a:p>
        </p:txBody>
      </p:sp>
      <p:pic>
        <p:nvPicPr>
          <p:cNvPr id="22530" name="Picture 2"/>
          <p:cNvPicPr>
            <a:picLocks noChangeAspect="1" noChangeArrowheads="1"/>
          </p:cNvPicPr>
          <p:nvPr/>
        </p:nvPicPr>
        <p:blipFill>
          <a:blip r:embed="rId2"/>
          <a:srcRect b="14860"/>
          <a:stretch>
            <a:fillRect/>
          </a:stretch>
        </p:blipFill>
        <p:spPr bwMode="auto">
          <a:xfrm>
            <a:off x="500034" y="1714488"/>
            <a:ext cx="3033716" cy="4092829"/>
          </a:xfrm>
          <a:prstGeom prst="rect">
            <a:avLst/>
          </a:prstGeom>
          <a:noFill/>
          <a:ln w="9525">
            <a:noFill/>
            <a:miter lim="800000"/>
            <a:headEnd/>
            <a:tailEnd/>
          </a:ln>
          <a:effectLst/>
        </p:spPr>
      </p:pic>
      <p:sp>
        <p:nvSpPr>
          <p:cNvPr id="5" name="TextBox 4"/>
          <p:cNvSpPr txBox="1"/>
          <p:nvPr/>
        </p:nvSpPr>
        <p:spPr>
          <a:xfrm>
            <a:off x="357158" y="5857892"/>
            <a:ext cx="3214710" cy="646331"/>
          </a:xfrm>
          <a:prstGeom prst="rect">
            <a:avLst/>
          </a:prstGeom>
          <a:noFill/>
        </p:spPr>
        <p:txBody>
          <a:bodyPr wrap="square" rtlCol="0">
            <a:spAutoFit/>
          </a:bodyPr>
          <a:lstStyle/>
          <a:p>
            <a:pPr algn="ctr"/>
            <a:r>
              <a:rPr lang="ru-RU" dirty="0" smtClean="0"/>
              <a:t>Макс </a:t>
            </a:r>
            <a:r>
              <a:rPr lang="ru-RU" dirty="0" err="1" smtClean="0"/>
              <a:t>Боденштейн</a:t>
            </a:r>
            <a:r>
              <a:rPr lang="ru-RU" dirty="0" smtClean="0"/>
              <a:t> (1871-1942)</a:t>
            </a:r>
          </a:p>
          <a:p>
            <a:pPr algn="ctr"/>
            <a:r>
              <a:rPr lang="ru-RU" dirty="0" smtClean="0"/>
              <a:t>Немецкий </a:t>
            </a:r>
            <a:r>
              <a:rPr lang="ru-RU" dirty="0" err="1" smtClean="0"/>
              <a:t>физико-химик</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124" y="908720"/>
            <a:ext cx="4463356" cy="4893647"/>
          </a:xfrm>
          <a:prstGeom prst="rect">
            <a:avLst/>
          </a:prstGeom>
          <a:noFill/>
        </p:spPr>
        <p:txBody>
          <a:bodyPr wrap="square" rtlCol="0">
            <a:spAutoFit/>
          </a:bodyPr>
          <a:lstStyle/>
          <a:p>
            <a:r>
              <a:rPr lang="ru-RU" sz="2400" dirty="0" smtClean="0"/>
              <a:t>Были высказаны идеи о том, что в этих реакциях происходит активация молекул реагирующих веществ при их взаимодействии с </a:t>
            </a:r>
            <a:r>
              <a:rPr lang="ru-RU" sz="2400" b="1" i="1" dirty="0" smtClean="0">
                <a:solidFill>
                  <a:srgbClr val="C00000"/>
                </a:solidFill>
              </a:rPr>
              <a:t>активными частицами </a:t>
            </a:r>
            <a:r>
              <a:rPr lang="ru-RU" sz="2400" dirty="0" smtClean="0"/>
              <a:t>(свободными атомами или радикалами).</a:t>
            </a:r>
          </a:p>
          <a:p>
            <a:r>
              <a:rPr lang="ru-RU" sz="2400" dirty="0" smtClean="0"/>
              <a:t>Свободные радикалы были открыты в 1900 году американским ученым </a:t>
            </a:r>
            <a:r>
              <a:rPr lang="ru-RU" sz="2400" b="1" i="1" dirty="0" smtClean="0">
                <a:solidFill>
                  <a:srgbClr val="C00000"/>
                </a:solidFill>
              </a:rPr>
              <a:t>М. </a:t>
            </a:r>
            <a:r>
              <a:rPr lang="ru-RU" sz="2400" b="1" i="1" dirty="0" err="1" smtClean="0">
                <a:solidFill>
                  <a:srgbClr val="C00000"/>
                </a:solidFill>
              </a:rPr>
              <a:t>Гомбергом</a:t>
            </a:r>
            <a:r>
              <a:rPr lang="ru-RU" sz="2400" b="1" i="1" dirty="0" smtClean="0">
                <a:solidFill>
                  <a:srgbClr val="C00000"/>
                </a:solidFill>
              </a:rPr>
              <a:t>.</a:t>
            </a:r>
            <a:endParaRPr lang="ru-RU" sz="2400" b="1" i="1" dirty="0">
              <a:solidFill>
                <a:srgbClr val="C00000"/>
              </a:solidFill>
            </a:endParaRPr>
          </a:p>
        </p:txBody>
      </p:sp>
      <p:pic>
        <p:nvPicPr>
          <p:cNvPr id="23554" name="Picture 2"/>
          <p:cNvPicPr>
            <a:picLocks noChangeAspect="1" noChangeArrowheads="1"/>
          </p:cNvPicPr>
          <p:nvPr/>
        </p:nvPicPr>
        <p:blipFill>
          <a:blip r:embed="rId2"/>
          <a:srcRect/>
          <a:stretch>
            <a:fillRect/>
          </a:stretch>
        </p:blipFill>
        <p:spPr bwMode="auto">
          <a:xfrm>
            <a:off x="214282" y="5214950"/>
            <a:ext cx="4160581" cy="1333520"/>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857224" y="428604"/>
            <a:ext cx="2214578" cy="3232960"/>
          </a:xfrm>
          <a:prstGeom prst="rect">
            <a:avLst/>
          </a:prstGeom>
          <a:noFill/>
          <a:ln w="9525">
            <a:noFill/>
            <a:miter lim="800000"/>
            <a:headEnd/>
            <a:tailEnd/>
          </a:ln>
          <a:effectLst/>
        </p:spPr>
      </p:pic>
      <p:sp>
        <p:nvSpPr>
          <p:cNvPr id="5" name="TextBox 4"/>
          <p:cNvSpPr txBox="1"/>
          <p:nvPr/>
        </p:nvSpPr>
        <p:spPr>
          <a:xfrm>
            <a:off x="214282" y="3714752"/>
            <a:ext cx="3857652" cy="1200329"/>
          </a:xfrm>
          <a:prstGeom prst="rect">
            <a:avLst/>
          </a:prstGeom>
          <a:noFill/>
        </p:spPr>
        <p:txBody>
          <a:bodyPr wrap="square" rtlCol="0">
            <a:spAutoFit/>
          </a:bodyPr>
          <a:lstStyle/>
          <a:p>
            <a:pPr algn="ctr"/>
            <a:r>
              <a:rPr lang="ru-RU" dirty="0" err="1" smtClean="0"/>
              <a:t>Мозес</a:t>
            </a:r>
            <a:r>
              <a:rPr lang="ru-RU" dirty="0" smtClean="0"/>
              <a:t> (Моисей Георгиевич) </a:t>
            </a:r>
            <a:r>
              <a:rPr lang="ru-RU" dirty="0" err="1" smtClean="0"/>
              <a:t>Гомберг</a:t>
            </a:r>
            <a:r>
              <a:rPr lang="ru-RU" dirty="0" smtClean="0"/>
              <a:t> </a:t>
            </a:r>
          </a:p>
          <a:p>
            <a:pPr algn="ctr"/>
            <a:r>
              <a:rPr lang="ru-RU" dirty="0" smtClean="0"/>
              <a:t> американский химик</a:t>
            </a:r>
          </a:p>
          <a:p>
            <a:pPr algn="ctr"/>
            <a:r>
              <a:rPr lang="ru-RU" dirty="0" smtClean="0"/>
              <a:t>(1866-1947)</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3848" y="260648"/>
            <a:ext cx="5760640" cy="6370975"/>
          </a:xfrm>
          <a:prstGeom prst="rect">
            <a:avLst/>
          </a:prstGeom>
          <a:noFill/>
        </p:spPr>
        <p:txBody>
          <a:bodyPr wrap="square" rtlCol="0">
            <a:spAutoFit/>
          </a:bodyPr>
          <a:lstStyle/>
          <a:p>
            <a:r>
              <a:rPr lang="ru-RU" sz="2400" dirty="0" smtClean="0"/>
              <a:t>В 1930-х годах в работах русского физика и химика Н.Н. Семенова и американского химика С. </a:t>
            </a:r>
            <a:r>
              <a:rPr lang="ru-RU" sz="2400" dirty="0" err="1" smtClean="0"/>
              <a:t>Хиншелвуда</a:t>
            </a:r>
            <a:r>
              <a:rPr lang="ru-RU" sz="2400" dirty="0" smtClean="0"/>
              <a:t> были созданы (и подтверждены экспериментально) основы теории разветвленных цепных реакций, включающие в себя представления о реакционной способности радикалов, об обрыве цепи, взаимодействии цепей и другие. Впоследствии были изучены процессы, для которых возможна конкуренция цепных и молекулярных механизмов. </a:t>
            </a:r>
          </a:p>
          <a:p>
            <a:r>
              <a:rPr lang="ru-RU" sz="2400" dirty="0" smtClean="0"/>
              <a:t>Теория цепных реакций позволила разработать многие технологические процессы, например, окисление или галоидирование углеводородов).</a:t>
            </a:r>
            <a:endParaRPr lang="ru-RU" sz="2400" dirty="0"/>
          </a:p>
        </p:txBody>
      </p:sp>
      <p:pic>
        <p:nvPicPr>
          <p:cNvPr id="24578" name="Picture 2"/>
          <p:cNvPicPr>
            <a:picLocks noChangeAspect="1" noChangeArrowheads="1"/>
          </p:cNvPicPr>
          <p:nvPr/>
        </p:nvPicPr>
        <p:blipFill>
          <a:blip r:embed="rId2"/>
          <a:srcRect/>
          <a:stretch>
            <a:fillRect/>
          </a:stretch>
        </p:blipFill>
        <p:spPr bwMode="auto">
          <a:xfrm>
            <a:off x="428596" y="500042"/>
            <a:ext cx="2571768" cy="3388025"/>
          </a:xfrm>
          <a:prstGeom prst="rect">
            <a:avLst/>
          </a:prstGeom>
          <a:noFill/>
          <a:ln w="9525">
            <a:noFill/>
            <a:miter lim="800000"/>
            <a:headEnd/>
            <a:tailEnd/>
          </a:ln>
          <a:effectLst/>
        </p:spPr>
      </p:pic>
      <p:sp>
        <p:nvSpPr>
          <p:cNvPr id="4" name="TextBox 3"/>
          <p:cNvSpPr txBox="1"/>
          <p:nvPr/>
        </p:nvSpPr>
        <p:spPr>
          <a:xfrm>
            <a:off x="357158" y="4143380"/>
            <a:ext cx="2714644" cy="923330"/>
          </a:xfrm>
          <a:prstGeom prst="rect">
            <a:avLst/>
          </a:prstGeom>
          <a:noFill/>
        </p:spPr>
        <p:txBody>
          <a:bodyPr wrap="square" rtlCol="0">
            <a:spAutoFit/>
          </a:bodyPr>
          <a:lstStyle/>
          <a:p>
            <a:pPr algn="ctr"/>
            <a:r>
              <a:rPr lang="ru-RU" dirty="0" smtClean="0"/>
              <a:t>Николай Николаевич Семенов</a:t>
            </a:r>
          </a:p>
          <a:p>
            <a:pPr algn="ctr"/>
            <a:r>
              <a:rPr lang="ru-RU" dirty="0" smtClean="0"/>
              <a:t>(1896-1986)</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548680"/>
            <a:ext cx="5256584" cy="5262979"/>
          </a:xfrm>
          <a:prstGeom prst="rect">
            <a:avLst/>
          </a:prstGeom>
          <a:noFill/>
        </p:spPr>
        <p:txBody>
          <a:bodyPr wrap="square" rtlCol="0">
            <a:spAutoFit/>
          </a:bodyPr>
          <a:lstStyle/>
          <a:p>
            <a:r>
              <a:rPr lang="ru-RU" sz="2400" dirty="0" smtClean="0"/>
              <a:t>В середине 1930-х годов в работах в области химической кинетики, выполненных М. </a:t>
            </a:r>
            <a:r>
              <a:rPr lang="ru-RU" sz="2400" dirty="0" err="1" smtClean="0"/>
              <a:t>Поляни</a:t>
            </a:r>
            <a:r>
              <a:rPr lang="ru-RU" sz="2400" dirty="0" smtClean="0"/>
              <a:t>, М.Г. Эвансом, Г. </a:t>
            </a:r>
            <a:r>
              <a:rPr lang="ru-RU" sz="2400" dirty="0" err="1" smtClean="0"/>
              <a:t>Эйрингом</a:t>
            </a:r>
            <a:r>
              <a:rPr lang="ru-RU" sz="2400" dirty="0" smtClean="0"/>
              <a:t>, была создана теория абсолютных скоростей реакций, включающая в себя понятие об </a:t>
            </a:r>
            <a:r>
              <a:rPr lang="ru-RU" sz="2400" b="1" i="1" dirty="0" smtClean="0">
                <a:solidFill>
                  <a:srgbClr val="C00000"/>
                </a:solidFill>
              </a:rPr>
              <a:t>активированном комплексе </a:t>
            </a:r>
            <a:r>
              <a:rPr lang="ru-RU" sz="2400" dirty="0" smtClean="0"/>
              <a:t>(переходном состоянии).</a:t>
            </a:r>
          </a:p>
          <a:p>
            <a:r>
              <a:rPr lang="ru-RU" sz="2400" dirty="0" smtClean="0"/>
              <a:t>В 1960-х годах Д.Ч. </a:t>
            </a:r>
            <a:r>
              <a:rPr lang="ru-RU" sz="2400" dirty="0" err="1" smtClean="0"/>
              <a:t>Поляни</a:t>
            </a:r>
            <a:r>
              <a:rPr lang="ru-RU" sz="2400" dirty="0" smtClean="0"/>
              <a:t> развил новые представления, ограничивающие положения об образовании активированных комплексов.</a:t>
            </a:r>
            <a:endParaRPr lang="ru-RU" sz="2400" dirty="0"/>
          </a:p>
        </p:txBody>
      </p:sp>
      <p:pic>
        <p:nvPicPr>
          <p:cNvPr id="25602" name="Picture 2"/>
          <p:cNvPicPr>
            <a:picLocks noChangeAspect="1" noChangeArrowheads="1"/>
          </p:cNvPicPr>
          <p:nvPr/>
        </p:nvPicPr>
        <p:blipFill>
          <a:blip r:embed="rId2"/>
          <a:srcRect/>
          <a:stretch>
            <a:fillRect/>
          </a:stretch>
        </p:blipFill>
        <p:spPr bwMode="auto">
          <a:xfrm>
            <a:off x="571472" y="800574"/>
            <a:ext cx="2357454" cy="3414244"/>
          </a:xfrm>
          <a:prstGeom prst="rect">
            <a:avLst/>
          </a:prstGeom>
          <a:noFill/>
          <a:ln w="9525">
            <a:noFill/>
            <a:miter lim="800000"/>
            <a:headEnd/>
            <a:tailEnd/>
          </a:ln>
          <a:effectLst/>
        </p:spPr>
      </p:pic>
      <p:sp>
        <p:nvSpPr>
          <p:cNvPr id="4" name="TextBox 3"/>
          <p:cNvSpPr txBox="1"/>
          <p:nvPr/>
        </p:nvSpPr>
        <p:spPr>
          <a:xfrm>
            <a:off x="571472" y="4357694"/>
            <a:ext cx="2428892" cy="1477328"/>
          </a:xfrm>
          <a:prstGeom prst="rect">
            <a:avLst/>
          </a:prstGeom>
          <a:noFill/>
        </p:spPr>
        <p:txBody>
          <a:bodyPr wrap="square" rtlCol="0">
            <a:spAutoFit/>
          </a:bodyPr>
          <a:lstStyle/>
          <a:p>
            <a:pPr algn="ctr"/>
            <a:r>
              <a:rPr lang="ru-RU" dirty="0" smtClean="0"/>
              <a:t>Майкл </a:t>
            </a:r>
            <a:r>
              <a:rPr lang="ru-RU" dirty="0" err="1" smtClean="0"/>
              <a:t>Поляни</a:t>
            </a:r>
            <a:endParaRPr lang="ru-RU" dirty="0" smtClean="0"/>
          </a:p>
          <a:p>
            <a:pPr algn="ctr"/>
            <a:r>
              <a:rPr lang="ru-RU" dirty="0" smtClean="0"/>
              <a:t>(1891-1976)</a:t>
            </a:r>
          </a:p>
          <a:p>
            <a:pPr algn="ctr"/>
            <a:r>
              <a:rPr lang="ru-RU" dirty="0" smtClean="0"/>
              <a:t>венгерско-английский </a:t>
            </a:r>
            <a:r>
              <a:rPr lang="ru-RU" dirty="0" err="1" smtClean="0"/>
              <a:t>физикохимик</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5896" y="836712"/>
            <a:ext cx="5256584" cy="2677656"/>
          </a:xfrm>
          <a:prstGeom prst="rect">
            <a:avLst/>
          </a:prstGeom>
          <a:noFill/>
        </p:spPr>
        <p:txBody>
          <a:bodyPr wrap="square" rtlCol="0">
            <a:spAutoFit/>
          </a:bodyPr>
          <a:lstStyle/>
          <a:p>
            <a:r>
              <a:rPr lang="ru-RU" sz="2400" dirty="0" smtClean="0"/>
              <a:t>Работы Д.Ч. </a:t>
            </a:r>
            <a:r>
              <a:rPr lang="ru-RU" sz="2400" dirty="0" err="1" smtClean="0"/>
              <a:t>Поляни</a:t>
            </a:r>
            <a:r>
              <a:rPr lang="ru-RU" sz="2400" dirty="0" smtClean="0"/>
              <a:t>, Д.Р. </a:t>
            </a:r>
            <a:r>
              <a:rPr lang="ru-RU" sz="2400" dirty="0" err="1" smtClean="0"/>
              <a:t>Хершбаха</a:t>
            </a:r>
            <a:r>
              <a:rPr lang="ru-RU" sz="2400" dirty="0" smtClean="0"/>
              <a:t> и др. способствовали развитию нового направления в области химической кинетики – изучению динамики элементарных химических процессов.</a:t>
            </a:r>
          </a:p>
          <a:p>
            <a:endParaRPr lang="ru-RU" sz="2400" dirty="0"/>
          </a:p>
        </p:txBody>
      </p:sp>
      <p:pic>
        <p:nvPicPr>
          <p:cNvPr id="26626" name="Picture 2"/>
          <p:cNvPicPr>
            <a:picLocks noChangeAspect="1" noChangeArrowheads="1"/>
          </p:cNvPicPr>
          <p:nvPr/>
        </p:nvPicPr>
        <p:blipFill>
          <a:blip r:embed="rId2"/>
          <a:srcRect/>
          <a:stretch>
            <a:fillRect/>
          </a:stretch>
        </p:blipFill>
        <p:spPr bwMode="auto">
          <a:xfrm>
            <a:off x="500034" y="857232"/>
            <a:ext cx="2643206" cy="3738248"/>
          </a:xfrm>
          <a:prstGeom prst="rect">
            <a:avLst/>
          </a:prstGeom>
          <a:noFill/>
          <a:ln w="9525">
            <a:noFill/>
            <a:miter lim="800000"/>
            <a:headEnd/>
            <a:tailEnd/>
          </a:ln>
          <a:effectLst/>
        </p:spPr>
      </p:pic>
      <p:sp>
        <p:nvSpPr>
          <p:cNvPr id="4" name="TextBox 3"/>
          <p:cNvSpPr txBox="1"/>
          <p:nvPr/>
        </p:nvSpPr>
        <p:spPr>
          <a:xfrm>
            <a:off x="500034" y="4929198"/>
            <a:ext cx="3000396" cy="1200329"/>
          </a:xfrm>
          <a:prstGeom prst="rect">
            <a:avLst/>
          </a:prstGeom>
          <a:noFill/>
        </p:spPr>
        <p:txBody>
          <a:bodyPr wrap="square" rtlCol="0">
            <a:spAutoFit/>
          </a:bodyPr>
          <a:lstStyle/>
          <a:p>
            <a:pPr algn="ctr"/>
            <a:r>
              <a:rPr lang="ru-RU" dirty="0" smtClean="0"/>
              <a:t>Джон Чарльз </a:t>
            </a:r>
            <a:r>
              <a:rPr lang="ru-RU" dirty="0" err="1" smtClean="0"/>
              <a:t>Поляни</a:t>
            </a:r>
            <a:endParaRPr lang="ru-RU" dirty="0" smtClean="0"/>
          </a:p>
          <a:p>
            <a:pPr algn="ctr"/>
            <a:r>
              <a:rPr lang="ru-RU" dirty="0" smtClean="0"/>
              <a:t>(род. 1929)</a:t>
            </a:r>
          </a:p>
          <a:p>
            <a:pPr algn="ctr"/>
            <a:r>
              <a:rPr lang="ru-RU" dirty="0" smtClean="0"/>
              <a:t>Канадский </a:t>
            </a:r>
            <a:r>
              <a:rPr lang="ru-RU" dirty="0" err="1" smtClean="0"/>
              <a:t>физикохимик</a:t>
            </a:r>
            <a:r>
              <a:rPr lang="ru-RU" dirty="0" smtClean="0"/>
              <a:t> (сын Майкла </a:t>
            </a:r>
            <a:r>
              <a:rPr lang="ru-RU" dirty="0" err="1" smtClean="0"/>
              <a:t>Поляни</a:t>
            </a:r>
            <a:r>
              <a:rPr lang="ru-RU" dirty="0" smtClean="0"/>
              <a:t>) </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9992" y="980728"/>
            <a:ext cx="4464496" cy="3785652"/>
          </a:xfrm>
          <a:prstGeom prst="rect">
            <a:avLst/>
          </a:prstGeom>
          <a:noFill/>
        </p:spPr>
        <p:txBody>
          <a:bodyPr wrap="square" rtlCol="0">
            <a:spAutoFit/>
          </a:bodyPr>
          <a:lstStyle/>
          <a:p>
            <a:r>
              <a:rPr lang="ru-RU" sz="2400" dirty="0" smtClean="0"/>
              <a:t>В ХХ веке оформился такой раздел термодинамики, как статистическая термодинамика, в рамках которой при описании свойств химических систем используются законы взаимодействия множества составляющих систему частиц определённого строения.</a:t>
            </a:r>
            <a:endParaRPr lang="ru-RU" sz="2400" dirty="0"/>
          </a:p>
        </p:txBody>
      </p:sp>
      <p:pic>
        <p:nvPicPr>
          <p:cNvPr id="27650" name="Picture 2"/>
          <p:cNvPicPr>
            <a:picLocks noChangeAspect="1" noChangeArrowheads="1"/>
          </p:cNvPicPr>
          <p:nvPr/>
        </p:nvPicPr>
        <p:blipFill>
          <a:blip r:embed="rId2"/>
          <a:srcRect l="23750" r="18750"/>
          <a:stretch>
            <a:fillRect/>
          </a:stretch>
        </p:blipFill>
        <p:spPr bwMode="auto">
          <a:xfrm>
            <a:off x="357158" y="1000108"/>
            <a:ext cx="3857652" cy="4472608"/>
          </a:xfrm>
          <a:prstGeom prst="rect">
            <a:avLst/>
          </a:prstGeom>
          <a:noFill/>
          <a:ln w="9525">
            <a:noFill/>
            <a:miter lim="800000"/>
            <a:headEnd/>
            <a:tailEnd/>
          </a:ln>
          <a:effectLst/>
        </p:spPr>
      </p:pic>
      <p:sp>
        <p:nvSpPr>
          <p:cNvPr id="5" name="TextBox 4"/>
          <p:cNvSpPr txBox="1"/>
          <p:nvPr/>
        </p:nvSpPr>
        <p:spPr>
          <a:xfrm>
            <a:off x="428596" y="5572140"/>
            <a:ext cx="3786214" cy="369332"/>
          </a:xfrm>
          <a:prstGeom prst="rect">
            <a:avLst/>
          </a:prstGeom>
          <a:noFill/>
        </p:spPr>
        <p:txBody>
          <a:bodyPr wrap="square" rtlCol="0">
            <a:spAutoFit/>
          </a:bodyPr>
          <a:lstStyle/>
          <a:p>
            <a:pPr algn="ctr"/>
            <a:r>
              <a:rPr lang="ru-RU" dirty="0" smtClean="0"/>
              <a:t>Энтропия «рулит»!</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4810" y="1268760"/>
            <a:ext cx="4392488" cy="4154984"/>
          </a:xfrm>
          <a:prstGeom prst="rect">
            <a:avLst/>
          </a:prstGeom>
          <a:noFill/>
        </p:spPr>
        <p:txBody>
          <a:bodyPr wrap="square" rtlCol="0">
            <a:spAutoFit/>
          </a:bodyPr>
          <a:lstStyle/>
          <a:p>
            <a:r>
              <a:rPr lang="ru-RU" sz="2400" dirty="0" smtClean="0"/>
              <a:t>В 1930-1960-х годах в работах Л. </a:t>
            </a:r>
            <a:r>
              <a:rPr lang="ru-RU" sz="2400" dirty="0" err="1" smtClean="0"/>
              <a:t>Онсагера</a:t>
            </a:r>
            <a:r>
              <a:rPr lang="ru-RU" sz="2400" dirty="0" smtClean="0"/>
              <a:t> и И. Пригожина сформировался такой раздел термодинамики, как </a:t>
            </a:r>
            <a:r>
              <a:rPr lang="ru-RU" sz="2400" b="1" i="1" dirty="0" smtClean="0">
                <a:solidFill>
                  <a:srgbClr val="C00000"/>
                </a:solidFill>
              </a:rPr>
              <a:t>неравновесная термодинамика</a:t>
            </a:r>
            <a:r>
              <a:rPr lang="ru-RU" sz="2400" dirty="0" smtClean="0"/>
              <a:t>. Это означало выход за рамки классической термодинамики и определило подходы к изучению принципиально новых систем.</a:t>
            </a:r>
            <a:endParaRPr lang="ru-RU" sz="2400" dirty="0"/>
          </a:p>
        </p:txBody>
      </p:sp>
      <p:pic>
        <p:nvPicPr>
          <p:cNvPr id="28674" name="Picture 2"/>
          <p:cNvPicPr>
            <a:picLocks noChangeAspect="1" noChangeArrowheads="1"/>
          </p:cNvPicPr>
          <p:nvPr/>
        </p:nvPicPr>
        <p:blipFill>
          <a:blip r:embed="rId2"/>
          <a:srcRect/>
          <a:stretch>
            <a:fillRect/>
          </a:stretch>
        </p:blipFill>
        <p:spPr bwMode="auto">
          <a:xfrm>
            <a:off x="857224" y="1142984"/>
            <a:ext cx="2571768" cy="3916398"/>
          </a:xfrm>
          <a:prstGeom prst="rect">
            <a:avLst/>
          </a:prstGeom>
          <a:noFill/>
          <a:ln w="9525">
            <a:noFill/>
            <a:miter lim="800000"/>
            <a:headEnd/>
            <a:tailEnd/>
          </a:ln>
          <a:effectLst/>
        </p:spPr>
      </p:pic>
      <p:sp>
        <p:nvSpPr>
          <p:cNvPr id="4" name="TextBox 3"/>
          <p:cNvSpPr txBox="1"/>
          <p:nvPr/>
        </p:nvSpPr>
        <p:spPr>
          <a:xfrm>
            <a:off x="714348" y="5214950"/>
            <a:ext cx="2786082" cy="923330"/>
          </a:xfrm>
          <a:prstGeom prst="rect">
            <a:avLst/>
          </a:prstGeom>
          <a:noFill/>
        </p:spPr>
        <p:txBody>
          <a:bodyPr wrap="square" rtlCol="0">
            <a:spAutoFit/>
          </a:bodyPr>
          <a:lstStyle/>
          <a:p>
            <a:pPr algn="ctr"/>
            <a:r>
              <a:rPr lang="ru-RU" dirty="0" smtClean="0"/>
              <a:t>Илья Романович Пригожин</a:t>
            </a:r>
          </a:p>
          <a:p>
            <a:pPr algn="ctr"/>
            <a:r>
              <a:rPr lang="ru-RU" dirty="0" smtClean="0"/>
              <a:t> (1917-2003)</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9992" y="908720"/>
            <a:ext cx="4464496" cy="4524315"/>
          </a:xfrm>
          <a:prstGeom prst="rect">
            <a:avLst/>
          </a:prstGeom>
          <a:noFill/>
        </p:spPr>
        <p:txBody>
          <a:bodyPr wrap="square" rtlCol="0">
            <a:spAutoFit/>
          </a:bodyPr>
          <a:lstStyle/>
          <a:p>
            <a:r>
              <a:rPr lang="ru-RU" sz="2400" dirty="0" smtClean="0"/>
              <a:t>В 1960-1970-х годах И. Пригожиным был разработан математический аппарат для описания диссипативных структур (возникающих в неравновесных системах, существующих только благодаря обмену с внешней средой), который был применим для изучения некоторых биологических явлений. </a:t>
            </a:r>
            <a:endParaRPr lang="ru-RU" sz="2400" dirty="0"/>
          </a:p>
        </p:txBody>
      </p:sp>
      <p:pic>
        <p:nvPicPr>
          <p:cNvPr id="34818" name="Picture 2" descr="Диссипативные структуры"/>
          <p:cNvPicPr>
            <a:picLocks noChangeAspect="1" noChangeArrowheads="1"/>
          </p:cNvPicPr>
          <p:nvPr/>
        </p:nvPicPr>
        <p:blipFill>
          <a:blip r:embed="rId2"/>
          <a:srcRect/>
          <a:stretch>
            <a:fillRect/>
          </a:stretch>
        </p:blipFill>
        <p:spPr bwMode="auto">
          <a:xfrm>
            <a:off x="428596" y="785794"/>
            <a:ext cx="3429024" cy="2571768"/>
          </a:xfrm>
          <a:prstGeom prst="rect">
            <a:avLst/>
          </a:prstGeom>
          <a:noFill/>
        </p:spPr>
      </p:pic>
      <p:sp>
        <p:nvSpPr>
          <p:cNvPr id="4" name="TextBox 3"/>
          <p:cNvSpPr txBox="1"/>
          <p:nvPr/>
        </p:nvSpPr>
        <p:spPr>
          <a:xfrm>
            <a:off x="428596" y="3500438"/>
            <a:ext cx="3643338" cy="2862322"/>
          </a:xfrm>
          <a:prstGeom prst="rect">
            <a:avLst/>
          </a:prstGeom>
          <a:noFill/>
        </p:spPr>
        <p:txBody>
          <a:bodyPr wrap="square" rtlCol="0">
            <a:spAutoFit/>
          </a:bodyPr>
          <a:lstStyle/>
          <a:p>
            <a:r>
              <a:rPr lang="ru-RU" dirty="0" smtClean="0"/>
              <a:t>Флуктуации </a:t>
            </a:r>
            <a:r>
              <a:rPr lang="ru-RU" dirty="0" smtClean="0"/>
              <a:t>— </a:t>
            </a:r>
            <a:r>
              <a:rPr lang="ru-RU" dirty="0" smtClean="0"/>
              <a:t>всплески </a:t>
            </a:r>
            <a:r>
              <a:rPr lang="ru-RU" dirty="0" smtClean="0"/>
              <a:t>параметров, «</a:t>
            </a:r>
            <a:r>
              <a:rPr lang="ru-RU" dirty="0" smtClean="0"/>
              <a:t>толчки», </a:t>
            </a:r>
            <a:r>
              <a:rPr lang="ru-RU" dirty="0" smtClean="0"/>
              <a:t>«встряски</a:t>
            </a:r>
            <a:r>
              <a:rPr lang="ru-RU" dirty="0" smtClean="0"/>
              <a:t>». Они могут определить дальнейший ход развития физико-химической системы в точке бифуркации.  Флуктуации возможны благодаря диссипации – рассеиванию энергии в окружающей среде.</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1934" y="500042"/>
            <a:ext cx="4891984" cy="5632311"/>
          </a:xfrm>
          <a:prstGeom prst="rect">
            <a:avLst/>
          </a:prstGeom>
          <a:noFill/>
        </p:spPr>
        <p:txBody>
          <a:bodyPr wrap="square" rtlCol="0">
            <a:spAutoFit/>
          </a:bodyPr>
          <a:lstStyle/>
          <a:p>
            <a:r>
              <a:rPr lang="ru-RU" sz="2400" dirty="0" smtClean="0"/>
              <a:t>В ХХ веке отдельным физико-химическим направлением стала </a:t>
            </a:r>
            <a:r>
              <a:rPr lang="ru-RU" sz="2400" b="1" i="1" dirty="0" smtClean="0">
                <a:solidFill>
                  <a:srgbClr val="C00000"/>
                </a:solidFill>
              </a:rPr>
              <a:t>электрохимия</a:t>
            </a:r>
            <a:r>
              <a:rPr lang="ru-RU" sz="2400" dirty="0" smtClean="0"/>
              <a:t>.</a:t>
            </a:r>
          </a:p>
          <a:p>
            <a:r>
              <a:rPr lang="ru-RU" sz="2400" dirty="0" smtClean="0"/>
              <a:t>В начале 1930-х годов в этой области сформировался обширный раздел, изучающий кинетику и механизм электродных процессов, специфика которых состоит в том, что в электрохимической системе молекулы реагентов контактируют не друг с другом, а с электродами, и первичными продуктами реакции являются не молекулы, а ионы.</a:t>
            </a:r>
            <a:endParaRPr lang="ru-RU" sz="2400" dirty="0"/>
          </a:p>
        </p:txBody>
      </p:sp>
      <p:pic>
        <p:nvPicPr>
          <p:cNvPr id="33796" name="Picture 4" descr="http://multitest.semico.ru/pict/metod/d01792.jpg"/>
          <p:cNvPicPr>
            <a:picLocks noChangeAspect="1" noChangeArrowheads="1"/>
          </p:cNvPicPr>
          <p:nvPr/>
        </p:nvPicPr>
        <p:blipFill>
          <a:blip r:embed="rId2"/>
          <a:srcRect/>
          <a:stretch>
            <a:fillRect/>
          </a:stretch>
        </p:blipFill>
        <p:spPr bwMode="auto">
          <a:xfrm>
            <a:off x="428596" y="928670"/>
            <a:ext cx="3375446" cy="450059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7944" y="911617"/>
            <a:ext cx="4896544" cy="4893647"/>
          </a:xfrm>
          <a:prstGeom prst="rect">
            <a:avLst/>
          </a:prstGeom>
          <a:noFill/>
        </p:spPr>
        <p:txBody>
          <a:bodyPr wrap="square" rtlCol="0">
            <a:spAutoFit/>
          </a:bodyPr>
          <a:lstStyle/>
          <a:p>
            <a:r>
              <a:rPr lang="ru-RU" sz="2400" dirty="0" smtClean="0"/>
              <a:t>Базовые исследования в области электрохимии принадлежат И. </a:t>
            </a:r>
            <a:r>
              <a:rPr lang="ru-RU" sz="2400" dirty="0" err="1" smtClean="0"/>
              <a:t>Хориути</a:t>
            </a:r>
            <a:r>
              <a:rPr lang="ru-RU" sz="2400" dirty="0" smtClean="0"/>
              <a:t> и М. </a:t>
            </a:r>
            <a:r>
              <a:rPr lang="ru-RU" sz="2400" dirty="0" err="1" smtClean="0"/>
              <a:t>Поляни</a:t>
            </a:r>
            <a:r>
              <a:rPr lang="ru-RU" sz="2400" dirty="0" smtClean="0"/>
              <a:t> (разработка молекулярной модели элементарного акта электрохимической реакции).</a:t>
            </a:r>
          </a:p>
          <a:p>
            <a:r>
              <a:rPr lang="ru-RU" sz="2400" dirty="0" smtClean="0"/>
              <a:t>А.Н. Фрумкин разработал учение о кинетике элементарного акта переноса электрона, включающее в себя установление связи скорости электродного процесса со структурой границы раздела между электродом и раствором.</a:t>
            </a:r>
            <a:endParaRPr lang="ru-RU" sz="2400" dirty="0"/>
          </a:p>
        </p:txBody>
      </p:sp>
      <p:sp>
        <p:nvSpPr>
          <p:cNvPr id="4" name="TextBox 3"/>
          <p:cNvSpPr txBox="1"/>
          <p:nvPr/>
        </p:nvSpPr>
        <p:spPr>
          <a:xfrm>
            <a:off x="714348" y="4934562"/>
            <a:ext cx="2643206" cy="923330"/>
          </a:xfrm>
          <a:prstGeom prst="rect">
            <a:avLst/>
          </a:prstGeom>
          <a:noFill/>
        </p:spPr>
        <p:txBody>
          <a:bodyPr wrap="square" rtlCol="0">
            <a:spAutoFit/>
          </a:bodyPr>
          <a:lstStyle/>
          <a:p>
            <a:pPr algn="ctr"/>
            <a:r>
              <a:rPr lang="ru-RU" b="1" dirty="0" smtClean="0"/>
              <a:t>Александр Наумович Фрумкин </a:t>
            </a:r>
            <a:endParaRPr lang="ru-RU" b="1" dirty="0" smtClean="0"/>
          </a:p>
          <a:p>
            <a:pPr algn="ctr"/>
            <a:r>
              <a:rPr lang="ru-RU" b="1" dirty="0" smtClean="0"/>
              <a:t>(</a:t>
            </a:r>
            <a:r>
              <a:rPr lang="ru-RU" b="1" dirty="0" smtClean="0"/>
              <a:t>1895-1976)</a:t>
            </a:r>
            <a:endParaRPr lang="ru-RU" dirty="0"/>
          </a:p>
        </p:txBody>
      </p:sp>
      <p:pic>
        <p:nvPicPr>
          <p:cNvPr id="32772" name="Picture 4" descr="http://www.elch.chem.msu.ru:8080/gif/frumkin.jpg"/>
          <p:cNvPicPr>
            <a:picLocks noChangeAspect="1" noChangeArrowheads="1"/>
          </p:cNvPicPr>
          <p:nvPr/>
        </p:nvPicPr>
        <p:blipFill>
          <a:blip r:embed="rId2"/>
          <a:srcRect/>
          <a:stretch>
            <a:fillRect/>
          </a:stretch>
        </p:blipFill>
        <p:spPr bwMode="auto">
          <a:xfrm>
            <a:off x="714348" y="934034"/>
            <a:ext cx="2643206" cy="382383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1880" y="836712"/>
            <a:ext cx="5472608" cy="5632311"/>
          </a:xfrm>
          <a:prstGeom prst="rect">
            <a:avLst/>
          </a:prstGeom>
          <a:noFill/>
        </p:spPr>
        <p:txBody>
          <a:bodyPr wrap="square" rtlCol="0">
            <a:spAutoFit/>
          </a:bodyPr>
          <a:lstStyle/>
          <a:p>
            <a:r>
              <a:rPr lang="ru-RU" sz="2400" dirty="0" smtClean="0"/>
              <a:t>Метод моделирования (качественный и, особенно, количественный) оказался чрезвычайно плодотворным благодаря его способности обеспечить прогнозирование эксперимента, т.е. предсказать оптимальные условия и способы проведения реакции, а также свойства получаемого вещества.</a:t>
            </a:r>
          </a:p>
          <a:p>
            <a:r>
              <a:rPr lang="ru-RU" sz="2400" dirty="0" smtClean="0"/>
              <a:t>Отсюда вытекает смещение акцента в современных химических исследованиях с синтеза просто вещества на </a:t>
            </a:r>
            <a:r>
              <a:rPr lang="ru-RU" sz="2400" b="1" i="1" dirty="0" smtClean="0">
                <a:solidFill>
                  <a:srgbClr val="C00000"/>
                </a:solidFill>
              </a:rPr>
              <a:t>синтез вещества с заранее заданным комплексом свойств.</a:t>
            </a:r>
            <a:endParaRPr lang="ru-RU" sz="2400" b="1" i="1" dirty="0">
              <a:solidFill>
                <a:srgbClr val="C00000"/>
              </a:solidFill>
            </a:endParaRPr>
          </a:p>
        </p:txBody>
      </p:sp>
      <p:sp>
        <p:nvSpPr>
          <p:cNvPr id="4" name="TextBox 3"/>
          <p:cNvSpPr txBox="1"/>
          <p:nvPr/>
        </p:nvSpPr>
        <p:spPr>
          <a:xfrm>
            <a:off x="285720" y="3239532"/>
            <a:ext cx="3071834" cy="3046988"/>
          </a:xfrm>
          <a:prstGeom prst="rect">
            <a:avLst/>
          </a:prstGeom>
          <a:noFill/>
        </p:spPr>
        <p:txBody>
          <a:bodyPr wrap="square" rtlCol="0">
            <a:spAutoFit/>
          </a:bodyPr>
          <a:lstStyle/>
          <a:p>
            <a:r>
              <a:rPr lang="ru-RU" sz="1600" dirty="0" smtClean="0"/>
              <a:t>В 2013 году Нобелевскую премию в области химии присудили ученым Мартину </a:t>
            </a:r>
            <a:r>
              <a:rPr lang="ru-RU" sz="1600" dirty="0" err="1" smtClean="0"/>
              <a:t>Карпласу</a:t>
            </a:r>
            <a:r>
              <a:rPr lang="ru-RU" sz="1600" dirty="0" smtClean="0"/>
              <a:t>, Майклу Левиту и </a:t>
            </a:r>
            <a:r>
              <a:rPr lang="ru-RU" sz="1600" dirty="0" err="1" smtClean="0"/>
              <a:t>Ари</a:t>
            </a:r>
            <a:r>
              <a:rPr lang="ru-RU" sz="1600" dirty="0" smtClean="0"/>
              <a:t> </a:t>
            </a:r>
            <a:r>
              <a:rPr lang="ru-RU" sz="1600" dirty="0" err="1" smtClean="0"/>
              <a:t>Варшелу</a:t>
            </a:r>
            <a:r>
              <a:rPr lang="ru-RU" sz="1600" dirty="0" smtClean="0"/>
              <a:t>. Ученые создали методики построения </a:t>
            </a:r>
            <a:r>
              <a:rPr lang="ru-RU" sz="1600" b="1" i="1" dirty="0" smtClean="0">
                <a:solidFill>
                  <a:srgbClr val="002060"/>
                </a:solidFill>
              </a:rPr>
              <a:t>многоуровневых моделей комплексных химических систем</a:t>
            </a:r>
            <a:r>
              <a:rPr lang="ru-RU" sz="1600" dirty="0" smtClean="0"/>
              <a:t>, которые являются ключевым элементом современных химических исследований.</a:t>
            </a:r>
            <a:endParaRPr lang="ru-RU" sz="1600" dirty="0"/>
          </a:p>
        </p:txBody>
      </p:sp>
      <p:pic>
        <p:nvPicPr>
          <p:cNvPr id="3075" name="Picture 3"/>
          <p:cNvPicPr>
            <a:picLocks noChangeAspect="1" noChangeArrowheads="1"/>
          </p:cNvPicPr>
          <p:nvPr/>
        </p:nvPicPr>
        <p:blipFill>
          <a:blip r:embed="rId2"/>
          <a:srcRect/>
          <a:stretch>
            <a:fillRect/>
          </a:stretch>
        </p:blipFill>
        <p:spPr bwMode="auto">
          <a:xfrm>
            <a:off x="357158" y="1071547"/>
            <a:ext cx="2857520" cy="178595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124" y="1052736"/>
            <a:ext cx="4429156" cy="4524315"/>
          </a:xfrm>
          <a:prstGeom prst="rect">
            <a:avLst/>
          </a:prstGeom>
          <a:noFill/>
        </p:spPr>
        <p:txBody>
          <a:bodyPr wrap="square" rtlCol="0">
            <a:spAutoFit/>
          </a:bodyPr>
          <a:lstStyle/>
          <a:p>
            <a:r>
              <a:rPr lang="ru-RU" sz="2400" dirty="0" smtClean="0"/>
              <a:t>Из теоретических исследований в области катализа важное значение имели работы датского </a:t>
            </a:r>
            <a:r>
              <a:rPr lang="ru-RU" sz="2400" dirty="0" err="1" smtClean="0"/>
              <a:t>физико-химика</a:t>
            </a:r>
            <a:r>
              <a:rPr lang="ru-RU" sz="2400" dirty="0" smtClean="0"/>
              <a:t> </a:t>
            </a:r>
            <a:r>
              <a:rPr lang="ru-RU" sz="2400" dirty="0" smtClean="0"/>
              <a:t>Й.Н. </a:t>
            </a:r>
            <a:r>
              <a:rPr lang="ru-RU" sz="2400" dirty="0" err="1" smtClean="0"/>
              <a:t>Бренстеда</a:t>
            </a:r>
            <a:r>
              <a:rPr lang="ru-RU" sz="2400" dirty="0" smtClean="0"/>
              <a:t>, который в 1929-1930 годах развил теорию кислотно-основного катализа.</a:t>
            </a:r>
          </a:p>
          <a:p>
            <a:r>
              <a:rPr lang="ru-RU" sz="2400" dirty="0" smtClean="0"/>
              <a:t>В этот же период российский ученый А.А. </a:t>
            </a:r>
            <a:r>
              <a:rPr lang="ru-RU" sz="2400" dirty="0" err="1" smtClean="0"/>
              <a:t>Баландин</a:t>
            </a:r>
            <a:r>
              <a:rPr lang="ru-RU" sz="2400" dirty="0" smtClean="0"/>
              <a:t> создал основы </a:t>
            </a:r>
            <a:r>
              <a:rPr lang="ru-RU" sz="2400" dirty="0" err="1" smtClean="0"/>
              <a:t>мультиплетной</a:t>
            </a:r>
            <a:r>
              <a:rPr lang="ru-RU" sz="2400" dirty="0" smtClean="0"/>
              <a:t> теории катализа.</a:t>
            </a:r>
            <a:endParaRPr lang="ru-RU" sz="2400" dirty="0"/>
          </a:p>
        </p:txBody>
      </p:sp>
      <p:pic>
        <p:nvPicPr>
          <p:cNvPr id="3" name="Picture 2" descr="https://upload.wikimedia.org/wikipedia/commons/thumb/2/24/Johannes_Br%C3%B8nsted.jpg/250px-Johannes_Br%C3%B8nsted.jpg"/>
          <p:cNvPicPr>
            <a:picLocks noChangeAspect="1" noChangeArrowheads="1"/>
          </p:cNvPicPr>
          <p:nvPr/>
        </p:nvPicPr>
        <p:blipFill>
          <a:blip r:embed="rId2"/>
          <a:srcRect/>
          <a:stretch>
            <a:fillRect/>
          </a:stretch>
        </p:blipFill>
        <p:spPr bwMode="auto">
          <a:xfrm>
            <a:off x="669046" y="1071546"/>
            <a:ext cx="2831384" cy="3714776"/>
          </a:xfrm>
          <a:prstGeom prst="rect">
            <a:avLst/>
          </a:prstGeom>
          <a:noFill/>
        </p:spPr>
      </p:pic>
      <p:sp>
        <p:nvSpPr>
          <p:cNvPr id="4" name="TextBox 3"/>
          <p:cNvSpPr txBox="1"/>
          <p:nvPr/>
        </p:nvSpPr>
        <p:spPr>
          <a:xfrm>
            <a:off x="642910" y="4857760"/>
            <a:ext cx="2928958" cy="923330"/>
          </a:xfrm>
          <a:prstGeom prst="rect">
            <a:avLst/>
          </a:prstGeom>
          <a:noFill/>
        </p:spPr>
        <p:txBody>
          <a:bodyPr wrap="square" rtlCol="0">
            <a:spAutoFit/>
          </a:bodyPr>
          <a:lstStyle/>
          <a:p>
            <a:pPr algn="ctr"/>
            <a:r>
              <a:rPr lang="ru-RU" b="1" dirty="0" err="1" smtClean="0"/>
              <a:t>Йоханнес-Николаус</a:t>
            </a:r>
            <a:r>
              <a:rPr lang="ru-RU" b="1" dirty="0" smtClean="0"/>
              <a:t> </a:t>
            </a:r>
            <a:r>
              <a:rPr lang="ru-RU" b="1" dirty="0" err="1" smtClean="0"/>
              <a:t>Брёнстед</a:t>
            </a:r>
            <a:r>
              <a:rPr lang="ru-RU" dirty="0" smtClean="0"/>
              <a:t> (Дания</a:t>
            </a:r>
            <a:r>
              <a:rPr lang="ru-RU" dirty="0" smtClean="0"/>
              <a:t>)</a:t>
            </a:r>
          </a:p>
          <a:p>
            <a:pPr algn="ctr"/>
            <a:r>
              <a:rPr lang="ru-RU" dirty="0" smtClean="0"/>
              <a:t>(1879-1947)</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3306" y="928670"/>
            <a:ext cx="5249174" cy="4893647"/>
          </a:xfrm>
          <a:prstGeom prst="rect">
            <a:avLst/>
          </a:prstGeom>
          <a:noFill/>
        </p:spPr>
        <p:txBody>
          <a:bodyPr wrap="square" rtlCol="0">
            <a:spAutoFit/>
          </a:bodyPr>
          <a:lstStyle/>
          <a:p>
            <a:r>
              <a:rPr lang="ru-RU" sz="2400" dirty="0" smtClean="0"/>
              <a:t>В конце 1970-х годов японский химик К. </a:t>
            </a:r>
            <a:r>
              <a:rPr lang="ru-RU" sz="2400" dirty="0" err="1" smtClean="0"/>
              <a:t>Фукуи</a:t>
            </a:r>
            <a:r>
              <a:rPr lang="ru-RU" sz="2400" dirty="0" smtClean="0"/>
              <a:t> применил теорию граничных молекулярных </a:t>
            </a:r>
            <a:r>
              <a:rPr lang="ru-RU" sz="2400" dirty="0" err="1" smtClean="0"/>
              <a:t>орбиталей</a:t>
            </a:r>
            <a:r>
              <a:rPr lang="ru-RU" sz="2400" dirty="0" smtClean="0"/>
              <a:t> к различным каталитическим процессам.</a:t>
            </a:r>
          </a:p>
          <a:p>
            <a:r>
              <a:rPr lang="ru-RU" sz="2400" dirty="0" smtClean="0"/>
              <a:t>В 1970-х годах французский ученый И. </a:t>
            </a:r>
            <a:r>
              <a:rPr lang="ru-RU" sz="2400" dirty="0" err="1" smtClean="0"/>
              <a:t>Шовен</a:t>
            </a:r>
            <a:r>
              <a:rPr lang="ru-RU" sz="2400" dirty="0" smtClean="0"/>
              <a:t> разработал принципы создания катализатора реакции </a:t>
            </a:r>
            <a:r>
              <a:rPr lang="ru-RU" sz="2400" dirty="0" err="1" smtClean="0"/>
              <a:t>метатезиса</a:t>
            </a:r>
            <a:r>
              <a:rPr lang="ru-RU" sz="2400" dirty="0" smtClean="0"/>
              <a:t>, на основе которых в 1990-х годах американские химики Р. </a:t>
            </a:r>
            <a:r>
              <a:rPr lang="ru-RU" sz="2400" dirty="0" err="1" smtClean="0"/>
              <a:t>Шрок</a:t>
            </a:r>
            <a:r>
              <a:rPr lang="ru-RU" sz="2400" dirty="0" smtClean="0"/>
              <a:t> и Р. </a:t>
            </a:r>
            <a:r>
              <a:rPr lang="ru-RU" sz="2400" dirty="0" err="1" smtClean="0"/>
              <a:t>Граббс</a:t>
            </a:r>
            <a:r>
              <a:rPr lang="ru-RU" sz="2400" dirty="0" smtClean="0"/>
              <a:t> предложили ряд промышленно важных катализаторов этой реакции. </a:t>
            </a:r>
            <a:endParaRPr lang="ru-RU" sz="2400" dirty="0"/>
          </a:p>
        </p:txBody>
      </p:sp>
      <p:pic>
        <p:nvPicPr>
          <p:cNvPr id="30724" name="Picture 4" descr="http://vivovoco.astronet.ru/VV/JOURNAL/NATURE/01_06/CHEM01.GIF"/>
          <p:cNvPicPr>
            <a:picLocks noChangeAspect="1" noChangeArrowheads="1"/>
          </p:cNvPicPr>
          <p:nvPr/>
        </p:nvPicPr>
        <p:blipFill>
          <a:blip r:embed="rId2"/>
          <a:srcRect/>
          <a:stretch>
            <a:fillRect/>
          </a:stretch>
        </p:blipFill>
        <p:spPr bwMode="auto">
          <a:xfrm>
            <a:off x="214314" y="1214422"/>
            <a:ext cx="3214678" cy="1657051"/>
          </a:xfrm>
          <a:prstGeom prst="rect">
            <a:avLst/>
          </a:prstGeom>
          <a:noFill/>
        </p:spPr>
      </p:pic>
      <p:sp>
        <p:nvSpPr>
          <p:cNvPr id="6" name="TextBox 5"/>
          <p:cNvSpPr txBox="1"/>
          <p:nvPr/>
        </p:nvSpPr>
        <p:spPr>
          <a:xfrm>
            <a:off x="214282" y="3214686"/>
            <a:ext cx="3286148" cy="1754326"/>
          </a:xfrm>
          <a:prstGeom prst="rect">
            <a:avLst/>
          </a:prstGeom>
          <a:noFill/>
        </p:spPr>
        <p:txBody>
          <a:bodyPr wrap="square" rtlCol="0">
            <a:spAutoFit/>
          </a:bodyPr>
          <a:lstStyle/>
          <a:p>
            <a:r>
              <a:rPr lang="ru-RU" dirty="0" smtClean="0"/>
              <a:t>Общая схема реакции </a:t>
            </a:r>
            <a:r>
              <a:rPr lang="ru-RU" dirty="0" err="1" smtClean="0"/>
              <a:t>метатезиса</a:t>
            </a:r>
            <a:r>
              <a:rPr lang="ru-RU" dirty="0" smtClean="0"/>
              <a:t> (</a:t>
            </a:r>
            <a:r>
              <a:rPr lang="ru-RU" dirty="0" err="1" smtClean="0"/>
              <a:t>диспропорционирования</a:t>
            </a:r>
            <a:r>
              <a:rPr lang="ru-RU" dirty="0" smtClean="0"/>
              <a:t>). Пример такой реакции – образование из пропилена этилена и бутилена</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902325"/>
            <a:ext cx="5040560" cy="5262979"/>
          </a:xfrm>
          <a:prstGeom prst="rect">
            <a:avLst/>
          </a:prstGeom>
          <a:noFill/>
        </p:spPr>
        <p:txBody>
          <a:bodyPr wrap="square" rtlCol="0">
            <a:spAutoFit/>
          </a:bodyPr>
          <a:lstStyle/>
          <a:p>
            <a:r>
              <a:rPr lang="ru-RU" sz="2400" dirty="0" smtClean="0"/>
              <a:t>Важным направлением развития химии в ХХ веке стала структурная химия или кристаллохимия. В 1913-1915 годах английские физики У.Г. Брэгг и У.Л. Брэгг выполнили первые исследования структур кристаллов рентгенографическим методом, что позволило получить точные представления о расположении атомов в кристаллах некоторых неорганических солей (хлорида калия и натрия, сульфидов железа и цинка и др.).</a:t>
            </a:r>
            <a:endParaRPr lang="ru-RU" sz="2400" dirty="0"/>
          </a:p>
        </p:txBody>
      </p:sp>
      <p:pic>
        <p:nvPicPr>
          <p:cNvPr id="29698" name="Picture 2" descr="http://jsc.niic.nsc.ru/JSC/jsc_rus/2011-t52/n5/index5.files/image016.gif"/>
          <p:cNvPicPr>
            <a:picLocks noChangeAspect="1" noChangeArrowheads="1"/>
          </p:cNvPicPr>
          <p:nvPr/>
        </p:nvPicPr>
        <p:blipFill>
          <a:blip r:embed="rId2"/>
          <a:srcRect/>
          <a:stretch>
            <a:fillRect/>
          </a:stretch>
        </p:blipFill>
        <p:spPr bwMode="auto">
          <a:xfrm>
            <a:off x="214282" y="1142984"/>
            <a:ext cx="3518727" cy="2730644"/>
          </a:xfrm>
          <a:prstGeom prst="rect">
            <a:avLst/>
          </a:prstGeom>
          <a:noFill/>
        </p:spPr>
      </p:pic>
      <p:sp>
        <p:nvSpPr>
          <p:cNvPr id="4" name="TextBox 3"/>
          <p:cNvSpPr txBox="1"/>
          <p:nvPr/>
        </p:nvSpPr>
        <p:spPr>
          <a:xfrm>
            <a:off x="357158" y="4143380"/>
            <a:ext cx="3286148" cy="1200329"/>
          </a:xfrm>
          <a:prstGeom prst="rect">
            <a:avLst/>
          </a:prstGeom>
          <a:noFill/>
        </p:spPr>
        <p:txBody>
          <a:bodyPr wrap="square" rtlCol="0">
            <a:spAutoFit/>
          </a:bodyPr>
          <a:lstStyle/>
          <a:p>
            <a:pPr algn="ctr"/>
            <a:r>
              <a:rPr lang="ru-RU" b="1" dirty="0" smtClean="0"/>
              <a:t>МОЛЕКУЛЯРНАЯ </a:t>
            </a:r>
            <a:r>
              <a:rPr lang="ru-RU" b="1" dirty="0" smtClean="0"/>
              <a:t>СТРУКТУРА 2-ФЕРРОЦЕНИЛ-2-ПРОПАНОЛА</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764704"/>
            <a:ext cx="8606760" cy="3046988"/>
          </a:xfrm>
          <a:prstGeom prst="rect">
            <a:avLst/>
          </a:prstGeom>
          <a:noFill/>
        </p:spPr>
        <p:txBody>
          <a:bodyPr wrap="square" rtlCol="0">
            <a:spAutoFit/>
          </a:bodyPr>
          <a:lstStyle/>
          <a:p>
            <a:r>
              <a:rPr lang="ru-RU" sz="2400" dirty="0" smtClean="0"/>
              <a:t>Установление строения ионных кристаллов оказалось интересным в методологическом отношении, поскольку это строение не соответствовало классическим представлениям </a:t>
            </a:r>
            <a:r>
              <a:rPr lang="ru-RU" sz="2400" b="1" i="1" dirty="0" smtClean="0">
                <a:solidFill>
                  <a:srgbClr val="C00000"/>
                </a:solidFill>
              </a:rPr>
              <a:t>о валентности </a:t>
            </a:r>
            <a:r>
              <a:rPr lang="ru-RU" sz="2400" dirty="0" smtClean="0"/>
              <a:t>(например, в кристалле хлорида натрия каждый атом хлора окружен шестью атомами натрия). Более того, оно не соответствовало классическим представлениям </a:t>
            </a:r>
            <a:r>
              <a:rPr lang="ru-RU" sz="2400" b="1" i="1" dirty="0" smtClean="0">
                <a:solidFill>
                  <a:srgbClr val="C00000"/>
                </a:solidFill>
              </a:rPr>
              <a:t>о молекуле </a:t>
            </a:r>
            <a:r>
              <a:rPr lang="ru-RU" sz="2400" dirty="0" smtClean="0"/>
              <a:t>вообще. В кристалле хлористого натрия вообще нет молекул.</a:t>
            </a:r>
            <a:endParaRPr lang="ru-RU" sz="2400" dirty="0"/>
          </a:p>
        </p:txBody>
      </p:sp>
      <p:pic>
        <p:nvPicPr>
          <p:cNvPr id="28674" name="Picture 2" descr="http://megabook.ru/stream/mediapreview?Key=%D0%98%D0%BE%D0%BD%D0%BD%D1%8B%D0%B5%20%D0%BA%D1%80%D0%B8%D1%81%D1%82%D0%B0%D0%BB%D0%BB%D1%8B%20(%D1%81%D1%82%D1%80%D0%BE%D0%B5%D0%BD%D0%B8%D0%B5)&amp;Width=10000&amp;Height=10000"/>
          <p:cNvPicPr>
            <a:picLocks noChangeAspect="1" noChangeArrowheads="1"/>
          </p:cNvPicPr>
          <p:nvPr/>
        </p:nvPicPr>
        <p:blipFill>
          <a:blip r:embed="rId2"/>
          <a:srcRect l="3348" t="6860" r="4017" b="6249"/>
          <a:stretch>
            <a:fillRect/>
          </a:stretch>
        </p:blipFill>
        <p:spPr bwMode="auto">
          <a:xfrm>
            <a:off x="2688293" y="3786190"/>
            <a:ext cx="6241425" cy="2857520"/>
          </a:xfrm>
          <a:prstGeom prst="rect">
            <a:avLst/>
          </a:prstGeom>
          <a:noFill/>
        </p:spPr>
      </p:pic>
      <p:sp>
        <p:nvSpPr>
          <p:cNvPr id="4" name="TextBox 3"/>
          <p:cNvSpPr txBox="1"/>
          <p:nvPr/>
        </p:nvSpPr>
        <p:spPr>
          <a:xfrm>
            <a:off x="214282" y="5214950"/>
            <a:ext cx="2357454" cy="1200329"/>
          </a:xfrm>
          <a:prstGeom prst="rect">
            <a:avLst/>
          </a:prstGeom>
          <a:noFill/>
        </p:spPr>
        <p:txBody>
          <a:bodyPr wrap="square" rtlCol="0">
            <a:spAutoFit/>
          </a:bodyPr>
          <a:lstStyle/>
          <a:p>
            <a:r>
              <a:rPr lang="ru-RU" b="1" i="1" dirty="0" smtClean="0">
                <a:solidFill>
                  <a:srgbClr val="002060"/>
                </a:solidFill>
              </a:rPr>
              <a:t>Строение некоторых ионных кристаллов</a:t>
            </a:r>
            <a:endParaRPr lang="ru-RU" b="1" i="1" dirty="0">
              <a:solidFill>
                <a:srgbClr val="00206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9058" y="1268760"/>
            <a:ext cx="4819406" cy="3416320"/>
          </a:xfrm>
          <a:prstGeom prst="rect">
            <a:avLst/>
          </a:prstGeom>
          <a:noFill/>
        </p:spPr>
        <p:txBody>
          <a:bodyPr wrap="square" rtlCol="0">
            <a:spAutoFit/>
          </a:bodyPr>
          <a:lstStyle/>
          <a:p>
            <a:r>
              <a:rPr lang="ru-RU" sz="2400" dirty="0" smtClean="0"/>
              <a:t>В результате сложилось мнение, что для кристаллов понятие о химической молекуле теряет силу.</a:t>
            </a:r>
          </a:p>
          <a:p>
            <a:r>
              <a:rPr lang="ru-RU" sz="2400" dirty="0" smtClean="0"/>
              <a:t>Впоследствии было показано, что кроме ионных, существуют и молекулярные кристаллы, которые образует большинство органических веществ.</a:t>
            </a:r>
            <a:endParaRPr lang="ru-RU" sz="2400" dirty="0"/>
          </a:p>
        </p:txBody>
      </p:sp>
      <p:pic>
        <p:nvPicPr>
          <p:cNvPr id="27650" name="Picture 2" descr="http://www.hemi.nsu.ru/123.jpg"/>
          <p:cNvPicPr>
            <a:picLocks noChangeAspect="1" noChangeArrowheads="1"/>
          </p:cNvPicPr>
          <p:nvPr/>
        </p:nvPicPr>
        <p:blipFill>
          <a:blip r:embed="rId2"/>
          <a:srcRect/>
          <a:stretch>
            <a:fillRect/>
          </a:stretch>
        </p:blipFill>
        <p:spPr bwMode="auto">
          <a:xfrm>
            <a:off x="500034" y="1000108"/>
            <a:ext cx="2857500" cy="482917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1340768"/>
            <a:ext cx="4752528" cy="4524315"/>
          </a:xfrm>
          <a:prstGeom prst="rect">
            <a:avLst/>
          </a:prstGeom>
          <a:noFill/>
        </p:spPr>
        <p:txBody>
          <a:bodyPr wrap="square" rtlCol="0">
            <a:spAutoFit/>
          </a:bodyPr>
          <a:lstStyle/>
          <a:p>
            <a:r>
              <a:rPr lang="ru-RU" sz="2400" dirty="0" smtClean="0"/>
              <a:t>В 1920-1921 годах  был сделан рентгеноструктурный анализ первой органической молекулы – целлюлозы (М. </a:t>
            </a:r>
            <a:r>
              <a:rPr lang="ru-RU" sz="2400" dirty="0" err="1" smtClean="0"/>
              <a:t>Поляни</a:t>
            </a:r>
            <a:r>
              <a:rPr lang="ru-RU" sz="2400" dirty="0" smtClean="0"/>
              <a:t> и др.). </a:t>
            </a:r>
          </a:p>
          <a:p>
            <a:r>
              <a:rPr lang="ru-RU" sz="2400" dirty="0" smtClean="0"/>
              <a:t>В 1930-1950-х годах английский </a:t>
            </a:r>
            <a:r>
              <a:rPr lang="ru-RU" sz="2400" dirty="0" smtClean="0"/>
              <a:t>химик Д</a:t>
            </a:r>
            <a:r>
              <a:rPr lang="ru-RU" sz="2400" dirty="0" smtClean="0"/>
              <a:t>. </a:t>
            </a:r>
            <a:r>
              <a:rPr lang="ru-RU" sz="2400" dirty="0" err="1" smtClean="0"/>
              <a:t>Кроуфут-Ходжкин</a:t>
            </a:r>
            <a:r>
              <a:rPr lang="ru-RU" sz="2400" dirty="0" smtClean="0"/>
              <a:t> </a:t>
            </a:r>
            <a:r>
              <a:rPr lang="ru-RU" sz="2400" dirty="0" smtClean="0"/>
              <a:t>методом </a:t>
            </a:r>
            <a:r>
              <a:rPr lang="ru-RU" sz="2400" dirty="0" smtClean="0"/>
              <a:t>рентгеноструктурного анализа определила структуру ряда сложных биологически активных органических молекул (инсулина, холестерина, пенициллина, витамина В12).</a:t>
            </a:r>
            <a:endParaRPr lang="ru-RU" sz="2400" dirty="0"/>
          </a:p>
        </p:txBody>
      </p:sp>
      <p:pic>
        <p:nvPicPr>
          <p:cNvPr id="26626" name="Picture 2" descr="Дороти Ходжкин.jpg"/>
          <p:cNvPicPr>
            <a:picLocks noChangeAspect="1" noChangeArrowheads="1"/>
          </p:cNvPicPr>
          <p:nvPr/>
        </p:nvPicPr>
        <p:blipFill>
          <a:blip r:embed="rId2"/>
          <a:srcRect/>
          <a:stretch>
            <a:fillRect/>
          </a:stretch>
        </p:blipFill>
        <p:spPr bwMode="auto">
          <a:xfrm>
            <a:off x="714348" y="1142984"/>
            <a:ext cx="2928958" cy="4104160"/>
          </a:xfrm>
          <a:prstGeom prst="rect">
            <a:avLst/>
          </a:prstGeom>
          <a:noFill/>
        </p:spPr>
      </p:pic>
      <p:sp>
        <p:nvSpPr>
          <p:cNvPr id="4" name="TextBox 3"/>
          <p:cNvSpPr txBox="1"/>
          <p:nvPr/>
        </p:nvSpPr>
        <p:spPr>
          <a:xfrm>
            <a:off x="714348" y="5357826"/>
            <a:ext cx="3000396" cy="923330"/>
          </a:xfrm>
          <a:prstGeom prst="rect">
            <a:avLst/>
          </a:prstGeom>
          <a:noFill/>
        </p:spPr>
        <p:txBody>
          <a:bodyPr wrap="square" rtlCol="0">
            <a:spAutoFit/>
          </a:bodyPr>
          <a:lstStyle/>
          <a:p>
            <a:pPr algn="ctr"/>
            <a:r>
              <a:rPr lang="ru-RU" b="1" dirty="0" err="1" smtClean="0"/>
              <a:t>Дороти</a:t>
            </a:r>
            <a:r>
              <a:rPr lang="ru-RU" b="1" dirty="0" smtClean="0"/>
              <a:t> Мэри </a:t>
            </a:r>
            <a:r>
              <a:rPr lang="ru-RU" b="1" dirty="0" err="1" smtClean="0"/>
              <a:t>Кроуфут-Ходжкин</a:t>
            </a:r>
            <a:endParaRPr lang="ru-RU" b="1" dirty="0" smtClean="0"/>
          </a:p>
          <a:p>
            <a:pPr algn="ctr"/>
            <a:r>
              <a:rPr lang="ru-RU" b="1" dirty="0" smtClean="0"/>
              <a:t>(1910-1994)</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88640"/>
            <a:ext cx="8750776" cy="4154984"/>
          </a:xfrm>
          <a:prstGeom prst="rect">
            <a:avLst/>
          </a:prstGeom>
          <a:noFill/>
        </p:spPr>
        <p:txBody>
          <a:bodyPr wrap="square" rtlCol="0">
            <a:spAutoFit/>
          </a:bodyPr>
          <a:lstStyle/>
          <a:p>
            <a:r>
              <a:rPr lang="ru-RU" sz="2400" dirty="0" smtClean="0"/>
              <a:t>Таким образом, пространственное расположение атомов, которое большинством химиков </a:t>
            </a:r>
            <a:r>
              <a:rPr lang="en-US" sz="2400" dirty="0" smtClean="0"/>
              <a:t>XIX</a:t>
            </a:r>
            <a:r>
              <a:rPr lang="ru-RU" sz="2400" dirty="0" smtClean="0"/>
              <a:t> века считалось непознаваемым, в </a:t>
            </a:r>
            <a:r>
              <a:rPr lang="en-US" sz="2400" dirty="0" smtClean="0"/>
              <a:t>XX</a:t>
            </a:r>
            <a:r>
              <a:rPr lang="ru-RU" sz="2400" dirty="0" smtClean="0"/>
              <a:t> веке удалось определить физическими методами.</a:t>
            </a:r>
          </a:p>
          <a:p>
            <a:r>
              <a:rPr lang="ru-RU" sz="2400" dirty="0" smtClean="0"/>
              <a:t>В последующий период, возможность «увидеть» и «измерить» молекулу привела к установлению зависимости между стереохимическими особенностями строения веществ и их физико-химическими и биологическими свойствами.</a:t>
            </a:r>
          </a:p>
          <a:p>
            <a:r>
              <a:rPr lang="ru-RU" sz="2400" dirty="0" smtClean="0"/>
              <a:t>Основы рентгеноструктурного анализа белков были разработаны Д. </a:t>
            </a:r>
            <a:r>
              <a:rPr lang="ru-RU" sz="2400" dirty="0" err="1" smtClean="0"/>
              <a:t>Кроуфут-Ходжкин</a:t>
            </a:r>
            <a:r>
              <a:rPr lang="ru-RU" sz="2400" dirty="0" smtClean="0"/>
              <a:t>, Д.Д. </a:t>
            </a:r>
            <a:r>
              <a:rPr lang="ru-RU" sz="2400" dirty="0" smtClean="0"/>
              <a:t>Берналом, </a:t>
            </a:r>
            <a:r>
              <a:rPr lang="ru-RU" sz="2400" dirty="0" smtClean="0"/>
              <a:t>У.Л. </a:t>
            </a:r>
            <a:r>
              <a:rPr lang="ru-RU" sz="2400" dirty="0" smtClean="0"/>
              <a:t>Брэггом, </a:t>
            </a:r>
            <a:r>
              <a:rPr lang="ru-RU" sz="2400" dirty="0" smtClean="0"/>
              <a:t>Л. </a:t>
            </a:r>
            <a:r>
              <a:rPr lang="ru-RU" sz="2400" dirty="0" err="1" smtClean="0"/>
              <a:t>Полингом</a:t>
            </a:r>
            <a:r>
              <a:rPr lang="ru-RU" sz="2400" dirty="0" smtClean="0"/>
              <a:t>.</a:t>
            </a:r>
            <a:endParaRPr lang="ru-RU" sz="2400" dirty="0"/>
          </a:p>
        </p:txBody>
      </p:sp>
      <p:pic>
        <p:nvPicPr>
          <p:cNvPr id="25602" name="Picture 2" descr="http://thumbs.dreamstime.com/z/%D0%BC%D0%BE%D0%BB%D0%B5%D0%BA%D1%83%D0%BB%D0%B0-%D0%B8%D0%BD%D1%81%D1%83%D0%BB%D0%B8%D0%BD%D0%B0-24877112.jpg"/>
          <p:cNvPicPr>
            <a:picLocks noChangeAspect="1" noChangeArrowheads="1"/>
          </p:cNvPicPr>
          <p:nvPr/>
        </p:nvPicPr>
        <p:blipFill>
          <a:blip r:embed="rId2"/>
          <a:srcRect t="3993" b="16155"/>
          <a:stretch>
            <a:fillRect/>
          </a:stretch>
        </p:blipFill>
        <p:spPr bwMode="auto">
          <a:xfrm>
            <a:off x="3929058" y="4390166"/>
            <a:ext cx="5114961" cy="2324982"/>
          </a:xfrm>
          <a:prstGeom prst="rect">
            <a:avLst/>
          </a:prstGeom>
          <a:noFill/>
        </p:spPr>
      </p:pic>
      <p:sp>
        <p:nvSpPr>
          <p:cNvPr id="4" name="TextBox 3"/>
          <p:cNvSpPr txBox="1"/>
          <p:nvPr/>
        </p:nvSpPr>
        <p:spPr>
          <a:xfrm>
            <a:off x="642910" y="5929330"/>
            <a:ext cx="3071834" cy="369332"/>
          </a:xfrm>
          <a:prstGeom prst="rect">
            <a:avLst/>
          </a:prstGeom>
          <a:noFill/>
        </p:spPr>
        <p:txBody>
          <a:bodyPr wrap="square" rtlCol="0">
            <a:spAutoFit/>
          </a:bodyPr>
          <a:lstStyle/>
          <a:p>
            <a:pPr algn="ctr"/>
            <a:r>
              <a:rPr lang="ru-RU" dirty="0" smtClean="0"/>
              <a:t>Модель молекулы инсулина</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764704"/>
            <a:ext cx="5040560" cy="5632311"/>
          </a:xfrm>
          <a:prstGeom prst="rect">
            <a:avLst/>
          </a:prstGeom>
          <a:noFill/>
        </p:spPr>
        <p:txBody>
          <a:bodyPr wrap="square" rtlCol="0">
            <a:spAutoFit/>
          </a:bodyPr>
          <a:lstStyle/>
          <a:p>
            <a:r>
              <a:rPr lang="ru-RU" sz="2400" dirty="0" smtClean="0"/>
              <a:t>В ХХ веке самостоятельной дисциплиной стала коллоидная химия – наука о дисперсном состоянии веществ с определяющим влиянием поверхностных явлений.</a:t>
            </a:r>
          </a:p>
          <a:p>
            <a:r>
              <a:rPr lang="ru-RU" sz="2400" dirty="0" smtClean="0"/>
              <a:t>Возникнув в середине </a:t>
            </a:r>
            <a:r>
              <a:rPr lang="en-US" sz="2400" dirty="0" smtClean="0"/>
              <a:t>XIX</a:t>
            </a:r>
            <a:r>
              <a:rPr lang="ru-RU" sz="2400" dirty="0" smtClean="0"/>
              <a:t> века (в работах английского химика Т. </a:t>
            </a:r>
            <a:r>
              <a:rPr lang="ru-RU" sz="2400" dirty="0" err="1" smtClean="0"/>
              <a:t>Грэма</a:t>
            </a:r>
            <a:r>
              <a:rPr lang="ru-RU" sz="2400" dirty="0" smtClean="0"/>
              <a:t> и др.), к 1910-м годам теоретические представления в этой области эволюционировали от противопоставления коллоидов и кристаллоидов до концепции об универсальности коллоидного, т.е. дисперсного состояния вещества.</a:t>
            </a:r>
            <a:endParaRPr lang="ru-RU" sz="2400" dirty="0"/>
          </a:p>
        </p:txBody>
      </p:sp>
      <p:pic>
        <p:nvPicPr>
          <p:cNvPr id="24578" name="Picture 2" descr="биологические коллоидные системы"/>
          <p:cNvPicPr>
            <a:picLocks noChangeAspect="1" noChangeArrowheads="1"/>
          </p:cNvPicPr>
          <p:nvPr/>
        </p:nvPicPr>
        <p:blipFill>
          <a:blip r:embed="rId2"/>
          <a:srcRect/>
          <a:stretch>
            <a:fillRect/>
          </a:stretch>
        </p:blipFill>
        <p:spPr bwMode="auto">
          <a:xfrm>
            <a:off x="285720" y="785794"/>
            <a:ext cx="3214710" cy="3214710"/>
          </a:xfrm>
          <a:prstGeom prst="rect">
            <a:avLst/>
          </a:prstGeom>
          <a:noFill/>
        </p:spPr>
      </p:pic>
      <p:sp>
        <p:nvSpPr>
          <p:cNvPr id="4" name="TextBox 3"/>
          <p:cNvSpPr txBox="1"/>
          <p:nvPr/>
        </p:nvSpPr>
        <p:spPr>
          <a:xfrm>
            <a:off x="285720" y="4357694"/>
            <a:ext cx="3214710" cy="923330"/>
          </a:xfrm>
          <a:prstGeom prst="rect">
            <a:avLst/>
          </a:prstGeom>
          <a:noFill/>
        </p:spPr>
        <p:txBody>
          <a:bodyPr wrap="square" rtlCol="0">
            <a:spAutoFit/>
          </a:bodyPr>
          <a:lstStyle/>
          <a:p>
            <a:r>
              <a:rPr lang="ru-RU" dirty="0" smtClean="0"/>
              <a:t>Плазма крови человека – это коллоидно-дисперсионная система </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764704"/>
            <a:ext cx="5112568" cy="4524315"/>
          </a:xfrm>
          <a:prstGeom prst="rect">
            <a:avLst/>
          </a:prstGeom>
          <a:noFill/>
        </p:spPr>
        <p:txBody>
          <a:bodyPr wrap="square" rtlCol="0">
            <a:spAutoFit/>
          </a:bodyPr>
          <a:lstStyle/>
          <a:p>
            <a:r>
              <a:rPr lang="ru-RU" sz="2400" dirty="0" smtClean="0"/>
              <a:t>В 1910-1930-х годах важный вклад в развитие коллоидной химии внесли: австрийский </a:t>
            </a:r>
            <a:r>
              <a:rPr lang="ru-RU" sz="2400" dirty="0" err="1" smtClean="0"/>
              <a:t>физико-химик</a:t>
            </a:r>
            <a:r>
              <a:rPr lang="ru-RU" sz="2400" dirty="0" smtClean="0"/>
              <a:t> </a:t>
            </a:r>
            <a:r>
              <a:rPr lang="ru-RU" sz="2400" dirty="0" smtClean="0"/>
              <a:t>Р.А. </a:t>
            </a:r>
            <a:r>
              <a:rPr lang="ru-RU" sz="2400" dirty="0" err="1" smtClean="0"/>
              <a:t>Зигмонди</a:t>
            </a:r>
            <a:r>
              <a:rPr lang="ru-RU" sz="2400" dirty="0" smtClean="0"/>
              <a:t> (установление микрогетерогенной природы коллоидных растворов), французский физик Ж.Б. </a:t>
            </a:r>
            <a:r>
              <a:rPr lang="ru-RU" sz="2400" dirty="0" err="1" smtClean="0"/>
              <a:t>Перрен</a:t>
            </a:r>
            <a:r>
              <a:rPr lang="ru-RU" sz="2400" dirty="0" smtClean="0"/>
              <a:t> (открытие </a:t>
            </a:r>
            <a:r>
              <a:rPr lang="ru-RU" sz="2400" dirty="0" err="1" smtClean="0"/>
              <a:t>седиментационного</a:t>
            </a:r>
            <a:r>
              <a:rPr lang="ru-RU" sz="2400" dirty="0" smtClean="0"/>
              <a:t> равновесия), шведский </a:t>
            </a:r>
            <a:r>
              <a:rPr lang="ru-RU" sz="2400" dirty="0" err="1" smtClean="0"/>
              <a:t>физико-химик</a:t>
            </a:r>
            <a:r>
              <a:rPr lang="ru-RU" sz="2400" dirty="0" smtClean="0"/>
              <a:t> </a:t>
            </a:r>
            <a:r>
              <a:rPr lang="ru-RU" sz="2400" dirty="0" smtClean="0"/>
              <a:t>Т. </a:t>
            </a:r>
            <a:r>
              <a:rPr lang="ru-RU" sz="2400" dirty="0" err="1" smtClean="0"/>
              <a:t>Сведберг</a:t>
            </a:r>
            <a:r>
              <a:rPr lang="ru-RU" sz="2400" dirty="0" smtClean="0"/>
              <a:t> (использование ультрацентрифуги для дисперсионного анализа). </a:t>
            </a:r>
            <a:endParaRPr lang="ru-RU" sz="2400" dirty="0"/>
          </a:p>
        </p:txBody>
      </p:sp>
      <p:pic>
        <p:nvPicPr>
          <p:cNvPr id="23554" name="Picture 2" descr="The-svedberg-1.jpg"/>
          <p:cNvPicPr>
            <a:picLocks noChangeAspect="1" noChangeArrowheads="1"/>
          </p:cNvPicPr>
          <p:nvPr/>
        </p:nvPicPr>
        <p:blipFill>
          <a:blip r:embed="rId2"/>
          <a:srcRect/>
          <a:stretch>
            <a:fillRect/>
          </a:stretch>
        </p:blipFill>
        <p:spPr bwMode="auto">
          <a:xfrm>
            <a:off x="428596" y="785794"/>
            <a:ext cx="2352675" cy="3324226"/>
          </a:xfrm>
          <a:prstGeom prst="rect">
            <a:avLst/>
          </a:prstGeom>
          <a:noFill/>
        </p:spPr>
      </p:pic>
      <p:sp>
        <p:nvSpPr>
          <p:cNvPr id="4" name="TextBox 3"/>
          <p:cNvSpPr txBox="1"/>
          <p:nvPr/>
        </p:nvSpPr>
        <p:spPr>
          <a:xfrm>
            <a:off x="428596" y="4572008"/>
            <a:ext cx="2428892" cy="646331"/>
          </a:xfrm>
          <a:prstGeom prst="rect">
            <a:avLst/>
          </a:prstGeom>
          <a:noFill/>
        </p:spPr>
        <p:txBody>
          <a:bodyPr wrap="square" rtlCol="0">
            <a:spAutoFit/>
          </a:bodyPr>
          <a:lstStyle/>
          <a:p>
            <a:pPr algn="ctr"/>
            <a:r>
              <a:rPr lang="ru-RU" dirty="0" smtClean="0"/>
              <a:t>Теодор </a:t>
            </a:r>
            <a:r>
              <a:rPr lang="ru-RU" dirty="0" err="1" smtClean="0"/>
              <a:t>Сведберг</a:t>
            </a:r>
            <a:endParaRPr lang="ru-RU" dirty="0" smtClean="0"/>
          </a:p>
          <a:p>
            <a:pPr algn="ctr"/>
            <a:r>
              <a:rPr lang="ru-RU" dirty="0" smtClean="0"/>
              <a:t>(1884-1971)</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952" y="836712"/>
            <a:ext cx="4824536" cy="5262979"/>
          </a:xfrm>
          <a:prstGeom prst="rect">
            <a:avLst/>
          </a:prstGeom>
          <a:noFill/>
        </p:spPr>
        <p:txBody>
          <a:bodyPr wrap="square" rtlCol="0">
            <a:spAutoFit/>
          </a:bodyPr>
          <a:lstStyle/>
          <a:p>
            <a:r>
              <a:rPr lang="ru-RU" sz="2400" dirty="0" smtClean="0"/>
              <a:t>Российский ученый П.А. </a:t>
            </a:r>
            <a:r>
              <a:rPr lang="ru-RU" sz="2400" dirty="0" err="1" smtClean="0"/>
              <a:t>Ребиндер</a:t>
            </a:r>
            <a:r>
              <a:rPr lang="ru-RU" sz="2400" dirty="0" smtClean="0"/>
              <a:t> открыл эффект адсорбционного понижения механической прочности твердых тел – эффект </a:t>
            </a:r>
            <a:r>
              <a:rPr lang="ru-RU" sz="2400" dirty="0" err="1" smtClean="0"/>
              <a:t>Ребиндера</a:t>
            </a:r>
            <a:r>
              <a:rPr lang="ru-RU" sz="2400" dirty="0" smtClean="0"/>
              <a:t>.</a:t>
            </a:r>
          </a:p>
          <a:p>
            <a:r>
              <a:rPr lang="ru-RU" sz="2400" dirty="0" smtClean="0"/>
              <a:t>И. </a:t>
            </a:r>
            <a:r>
              <a:rPr lang="ru-RU" sz="2400" dirty="0" err="1" smtClean="0"/>
              <a:t>Лэнгмюр</a:t>
            </a:r>
            <a:r>
              <a:rPr lang="ru-RU" sz="2400" dirty="0" smtClean="0"/>
              <a:t> разработал теоретические основы устойчивости коллоидных систем, а также внес вклад в развитие представлений о строении мономолекулярных адсорбционных слоёв на поверхности жидкостей и вывел уравнение изотермы адсорбции.</a:t>
            </a:r>
            <a:endParaRPr lang="ru-RU" sz="2400" dirty="0"/>
          </a:p>
        </p:txBody>
      </p:sp>
      <p:sp>
        <p:nvSpPr>
          <p:cNvPr id="22530" name="AutoShape 2" descr="data:image/jpeg;base64,/9j/4AAQSkZJRgABAQAAAQABAAD/2wCEAAkGBxQTEhUUExQUFRQXFxoYGBgYGBgVGhgaHBccGBgYFxoYHCggGBolHBoYIjEhJSkrLi4uGh8zODMsNygtLisBCgoKDQwNFAwMESscHxksKysrKysrKysrKysrKysrKysrKysrKysrKysrKysrKysrKysrKysrKysrKysrKysrK//AABEIAQ4AugMBIgACEQEDEQH/xAAcAAABBQEBAQAAAAAAAAAAAAADAQIEBQYHAAj/xAA/EAABAgMFBQYFAwQBAwUBAAABAhEAAyEEEjFB8AVRYXGBBpGhscHRBxMiMuFCUvEUI3KCkmKiwiQzU3ODFf/EABUBAQEAAAAAAAAAAAAAAAAAAAAB/8QAFBEBAAAAAAAAAAAAAAAAAAAAAP/aAAwDAQACEQMRAD8A3AMevQO9jWEK4At6ECoCTCFUBIvwt+IpXCBcBIK49fgBVlDb7wEi/DFTYAV61xeGqXAEmLgS1wJa4CqZTWsoA65kCVMgJX4dPKBKVrpAFMzWOs4EqZAJkyGrmd8A9S4CqZAlLgS1d3SAKqbAlTOcDVMeEBcga5mAUzNUgUxcIrHfxpAlKgHKXAyqGLMev8POA6M+MDK9ecDUqGvy1owBPmUMJ8zvgBVDSqAOFwhXAXy15R59ecAUrMOS9WryhilADF1ZAeZOUTJS2FWSM9YmACizqUW/JHNsIlp2ZkVP/iPV4bInGYq6n6UjHXlFmZolpOCeJIfDMmpLZCAiDYwzvNxaEXYJQqUk/wCzwoWVZqVXXSHOCPx+ICJMs0khgSk8dVirt9iZzQ8vffwi2tNnrQxT2+WtI4QFWs55v1gBmHXpuj0yaT1boHLxHK3PHTQD1LgajrpgYGswNS/bKAITrxhpVAyqEKoBylb4Gow1SoaTAeMNvc+8QioaEjh3QHQ1wMKaFUp/5gJgHXv5hjwhMNKmgFUSzmG/0y1EFRupybyHrFgiUkOVsAhiVHeXYNmwrFBb9pKmrKUUTkRiqtHD/wDaMYCXabclL3cczQktSnDCIkufMmncnBw71yAGJ9okzLJKlgBRN5he4nINw7oJs8YFCccCcAN47sIC82SBKQT+tTcWAH0ji31HmoxKNS5AfLNuQiAmYAKVOZ9oNKUTjrTQE1MzvhQrrAZKOUGKTlAMmnlEW0CkSiiBrRr8wGY2ls/EpoejFhnFJPGJwIxGI5iNxMlU4Yb4pNq2DMCuneAzl94YTCLl3DQ/ScB+3gIZegHEwNaoUmBqOmgPFUNJ15R5XKBq94BSqB04QjwmsIDopLN4ecDKocuAqV/EAjwezsPrLFgSBlRgD1UQOpgEtDkAZnwxiwkSPrKHwnS0HkElavEjugK/tIWcEgSpf3b1LOPNnA5kRVbORdukAiZMqn/pBxUBubAxM2+BNtSJJH9tIVOmcUpJCR/stUC2SSu0FRLqJKTmABkGwH5gLJdgchx35DJ95OP8mEMwJNG6RJ2haAxAxUXpSnpFTMmvXc/dAXMpbjjB5ExveKuwWmlcurZP3xPkzXetN0BaScYmy4rJawwrEuVP6wElSBugC0Q6ZMHDXFoGpY3eMACYkB4gWwBiMyH3xOnA5RW2veOm6vKAye15IDsNapFW9AYvtqS6Zt5RQYQHiqGFXT+Y8pUMJaAcYFMMKTrpwhij60gGE74QnjDCdZx69wHdAdIX5QJWvwIKsN/MCJ3ud0BN2EB85zuONd3jjArFaAtHzEqqJ5WOZSoN3GnSEsS2V0p1LRXplXGQHYqvnJgEA1beT5QFbbrVdnz2P1MiXvN1EsEcfum0/wAYvNiWdMqQVMyjQZ1/UcN5U3GIVisHzpptF0pKylR8bvMslPLpFxapqUoTuxHEBkoPIknnSAgWtYAareg9yCOkVaZu8U788vGJO0l1YFmx34+pgEkAgsdD0gDylth48aY50i5sqQWL03RngSgMrfQ66Rc7MW7btPAW8ktB5Si7N7QETkuA43u41jBpZSaggjfrlASAAQx9IYpOun4gUy1pBa8HxxGHq2ECm24DdTq3tAGiNaEgjDzpAplrJBYcHivm7RCaqMAK3WYNjjrzEZTaMgpVUY9x4xbWvtOhRugcq1fPwiPNtEtX3AqfKrDqKUgKc1hpg9ruv9PHhl4xGXAIs61vgajDlGGK9dPAMMMvGHQgSd0B0qZnz15wwxImI11pAynux08A+ytdU+8d1fx3RDsyry5ynFV3Q2QoyR0BJgW0KANjeBw3AnPKmcUfZnbJUtEpKQVXjMU+Aria89NAbDaa0oCJYDElT8CAEgcWBVyYxDnVmpBpTolKU0A40wglllBavmqUoCiUkUvOagcy53sTCmWm+pRI+gFTBjkwfF6kQFZaJYUS7sCWDVJfFTnF8t1OcSU4OJA7u6JtuWGIIo3qQkEZqLExFll3gEtlUv35Ny8DHrJtAJS14pUG5Hm+EGtSLycHypqh4juwiImyTAwKeDtwpUUIPGAtv/7KcB888imm81dz1iFMmTlVSFBziogAUfM035xFtVsVLYISDMIoAoXdzkgYYUiFbtk2ibLdcxlsfpKVBIyZDYKcO544vASpfzS4+dKUp3KXD9wwD1iXYlzHF4OMKMc9+6KrZXZ0hSbyiVY3g4Y5sVF24NFvJStKlOygDRQzB3vjWkBoEvcNCG8vSMjtKSkzDfKiB+kVJOLBsgI1+z5hKWOYweKHa+zgqZednIJDODgGPD3gM1bLZZUAEyAAom6plkKbFlAFJxGZxgH9QlaQZJKQ4BAwZ6gVqGi42nsRM9QWq5eSAmlHb9wGJxrTARWybL8sKThVxSleOsoDyjAyNePWCKEDUOEA1oYoaeCNDFCACR4Q0E6eCq6w0Hn3iA6mtGsO+BLTziWoQJQ4QFTtZLSphFSlJIzOBjJdipBAnT2/uF0opgCLxUx7mjezJbjAsaGm/H1ii7PWS6pbAgfNUgpPIsRwwgMfI7STJa1JmrWQo4s93jzy5RothdpEETEqcKN0JH3BRckl+AGe8xC2t2c+bOXLSPqFeVeUZ2xKMmcJasULAPEEtnmKGA3e0JpmrN1BS7GtDQXXpRsfGDyLIzhxTuMPuuEigIFd4yU/D3iTKmNQsceOBevIQERMhmYqD7q8n/iLCXYStH3Hq3pXyghTmXOGdAfw2MGsqidd8BHs+yUpIUQFqB+5seDZDOJJCgDdSW4pJPTWcTLNOahHDXCJ3yQWgKBGziVEmqs9+WOQo9IFNsl003ekaYSMcoze2LQSr5cv7hiYBlnUynHdi/AQu1kPdIFHr1p1DtFbZFrStpg9t9DF9bLKVIcZg69YClVYaYkHIjLfx6RWbVlXU4k0zzMaaSgFOmfA8ooNvSm3QFARDDWClJx7oaBACVDFZwcpgahvgI5Hq8NPPXdBViEEB1kpMDKDEsy4aJcBCVLhqbKAl2/U/f8AmJlzX4h0k3Tl78ICo+VctiZikgpnJCHGIUl37x5Rku0ezZVn2giYtrvzHU+YY3Ol4pjfbSsgUkJSq6CQpKsbqwaPwIo3OKTaFiNpRN/qZYE2WAAsfqDE3kwDZpJuqZgReypnXf8AiAJmF6vlhyqRr3iFsq2f+nSklRMp0OXJIFUE9Gh0ia+NPav5gLZVpdLZ5HLnjBZCmd8BuyI8IiS105nPf7CJEpQLgUHKAtpE6oy9oubLMGuUZeQwJD46yi4ss2mD684A217VdSQKqNBHMUdpLgUooWVAqvBiSlTmhbdxjo6CFKvGoFB6mKy37PQtV+4kk53Q56txgMHL7cS5hZSSk4VDjlSLqX2wQAA/MaPtBNpdhrPP+r6panb6aOOREQ7J2HlyF3wta2wCmLccK9d8BdbDnlaSVC7eJIBxAYY8T7RD26KHrw1lFklbeWHpnFdtpWm00BQlOtdIa1IM2EIUa7/GAAUQNYg5Tr2gaxAR1CPCFXCNp4Dsxl8IaURKKIQpgIK0gbuENuRMWmIlrtKJbla0p4ktAMmS3DHRy6w2ZbBeurYPg+BGbbzGc2p8QrHKoFGYrckP6xXbD7aItto+SqUEoUlRSVEE3gHwyo5gB9pwizWkVAlz0tjRKhQcndukRETK4mhw4tl3RcdqLAhYUgihSCGFQRgQcsYzFhlTEEomfUE/aoVfc/EQF/Imv/FRgIm2LXsPeKyRMpwNBr3i0siq0enhn7wFhLl4HHdlnE+8wJ10aI9lP58onTLOSkNvHlACv0rg0QrRtWUjFSaMWSxPcPOK/a1mnKJT80yw2KRjWuPKM6jYd371zlf4hIenJzWuMBrkdpJJISyhxYN1rEe2dopIIDqO8tRtM0UsjYKFj6Vqd8Cs47w/P8Qtp2IhKXN4uP3Kx6GAsJ1sQsFSFAjhkd3A8Ij7SqkFsgYrtl7GN9kqUAospJL0ozRc7eDEgUGA9oClEvCGXIlLHPWEBMBHUjWukAWnTxJXAJogALHtDLsFLQl3lAdetO3bMiipyB1eKm3dtrJLD/MvcAHeONkeJziHaJpypAbfb/xMmEFMhIRjVVT0A9Y57tHaE2comYtSyTmXFdwwgU4lj1cHdj7w2VKvHzp463CAJZLKVmhYYYcK+DiNr8OtmoXa1rxTZpRUP81m6D0DxR2WSEpwZhG2+DVlvS7cf3XEbslHzMBoduSwxJqX7+EZOer6mcb6Eu74eeG6NhtT60BXDdgcCObvjGRtEn6zjmP2nk2+nnASChsqvTwEPkTfqAf/AMeo6jwESZUkFIwOVPThFRalXFYnf/PRoDa7PmYHJsPakW0uYw8mplGW2Varwyx3jw5xdSJz4d0B63C8CDqsUNrCkEtU8c8Hx1WNCJLlic+sPXYwcbvUaaAyqNrLwKC/Twhto2ksgOjkHrGqXslGIABar+kRF7NSkVA4Gned0BT2IFKgVH6sTiw3eER9q2pN8FagBeAclqkuBFva0hIJw3RyztptK+tMsEXUupTfuOFOAgNxMT6xFmRh9j9pJslkn+4hvtJwb9pMbGwbTlzw8tVc0n7h01hAeUIHMHTHjElcr2gKxARpkMu6aCrB1uhLp4QGZUp+EAmJca74UY9YQ1w0YCH8oks344+RifZ5IDU98awktAHMtjly1uiXIOsID02iTv47so6R8FZIEmdvUsHuF2OdTzRsPWn8x1L4SyLsp8llR8aeUBYdorGZZUafLmFwckrOIO4K37zxjHWn7jz1690dd2hZAtBSoApIYg5xybtbsiZZTfa/JeisVJrgvfmArlAMk21hXPAYZNQ6yil2vbQa0d65eeLxGm2pxjziung7z4+EBb2Dbd0Mcte0W9l7UoBY0MYhaeeGvSBqHPwgOsWDb6FYF9YRcHaAKRy7+McOFoWioKgeG/8Ahon2XtPMRRX1Du54QHXF7SFKniPCIto2o5+4b+dM3wzjl83tUtiEpbn9Td+sIgzu088hgWzwfXWA13bPtLcQJcsgzFBzV7qX4YE4COcrJLuXq9d5r5x6ZMUVEqck5vrhCEccSw8HaAbXmfPfBZc1SVBSSQciCxDZCBPwamsRHlBgdY+kBrNldrMETx/+gHD9QjRBYUHQQoHMVjmBGvJomWDaEyUXQpsyKkHmMGgOglENCDw7oqtm9pZa6TBcVvxT+IvA37k98BhwIVIar7j+TDJgyB64bu6I6bQofcH4h+XWAmDOuvSJEk5b4jKmC7TxDQSzqrAFtCtNmI7p2Ms4RZ5BGHy0eKQ8cPs8ormIQMVrSkf7Fn1ujv8A2YkXJIlnGWVIP+qvpPVLQGiKXiDbdnhaSCAQaEEO43ERNlKyhVqgOQdp/h2uW67Km+n/AONwFDP6CSHHAxhLQlryVOhSTVKgUq4ODlHa+2XbiRYRdpNtBDiUk4D9yzW6mnM5Rh7f262daLqrVYVrUAzqRKmM+LF6jm0BgloDYjp3wJSU5mnN/IR1XZvYzZ1ulItFnQUpU4KB9LEFilaQSHiBtj4YjGUGbdyz94Dl85aasrwLc6xDnTWcjHjT+I3Fo+HdoQCpS0IQkElSnAAAxZ93KMJMli8cwHYkM4riC7coAKic9c4W77767+MPKdHXrCKGGsOOUAg6/jp1hizu1l6QS83vV+nCGKO/Jmzbhy5QCHpCgH8hucJeprnpoc3PxgETjXzOqwr8Tz73zjxNXI66wjwFPP21vgHEacb+GESEksKnXWIxAOH86rBxMIo58YCxBBJBctpnhFMMANUgUkspRG4b2hz472x45wCKThT3xo8SrMGB6c8IChNA3M+rP1giKa4ecBd9j5V+32ZGLzk+DrPT6Y+hZMpl/wCQ8RTy8o4P8MpV7adnO4zF90pY/wDKO9WgG6CiqkkEDfWo6h4CTFN2mnThZ5v9OQmYEkpUQ+AyGZ8IuZqsmiPMlk44RFfK06WszFrWpSlFTqUqqlEnFXGCpUz5RrO2NglSrSozApSSs/QghJVW9icBvPGI+yparXPRZ7NJlSU4zFfLvKQnMlanc5DeTFQb4Z7WtUm0n5EmZPkr/wDelpFABhMSTQLAen6sNxHdpSwpIUMDWobvBwPCKzZWzpciWJcsMBiTio71bzFb257TiwWczAxmrNyWk5qIxPBIqe7OAxXxh7Sgn+hlHcZ5HemVzwJ4MMzHKC+tePGC2mYpRKlKKlKJKlGpJNSTzJ1hAFnXpANVA7uOXPw5w/hrwhjvybKA8T55Me+BjFuWWGO7hDwrXSEUndrhADam4a11gjb/AH4e0IC+HTmw/EeKdPAKOr/xCsTR/LBoS8Xq2/1hxPPdkIBNwfXfxiQgFhQ90R3/AI7okibw8fzAFkfevKmQ6iF3cvGorDJf3muWqd0FSRQgdM/CAVKvbzpxgyF04QGVVq92ucEDtxGvWA3nwcs963lVPokL71KSPKO5yx0jj3wPkf3bSvIIlp71KJ8hHYkL8ogcsgRUbf25Ksklc6cq6gUDVUo5JQM1HdE62WlKEqWshKUgqUo0AABJJOQaPnrtv2tVbzfAIky512Uk5AoUPmK4qIPJwIoq9vbcXbLQqctkj9KBUJGQ3EtifSNH8HNpXLeUFrs5Ck8byfrT4BUYoyigF8aHfQ590Xfw+m3doWU4D5pHMfKX3YwH0FaZ6UBS1EJQkFSicAAHJPBo+ee2naJVttKptRLH0SkmjIyJ4qIJPTdGr+JvaYiWixIUSVC/PONCbyJXcXPBhnHNmegBOQzJJyAGJPDGAYowMjXlBpqWN1QKVDFJBSoVzBqOsBWMvDDPI+sAiwa64e3jA5gOY027rDr7vu5PnUQhThXTYQArxB4fjN4UJenj/EITz1SHA637oBEg8Ken5AjxzPpqsInHOkOANNYGA9dOEKD7aeFAwpXhnXnHgchTwH5gPAl3f1rRu9sYKBwgKh3NyiSnDPugCy/vz+31HtChQp7QiVfV0weuULu1nAPSo8sfLzhAabh5+PGGt77scC+sYcgVwwr5M8B2L4JSf7VpXvmoSeYlgkf94jppLRhfgzICdn3v3z5iubEIHgmNftO2okylzphZEtJWo8AHMBzL429pilCbFLUxmC/O4Sx9qP8AYv0HGOb9lAhU75U0gS5wMsn9q3eUsPuVTrELbe0l2q0TZ8xyqYsqYsbo/SkDIBIAhEIDbn765vrGAttrWY3XWlpiFFEwbiCxGX6vAiIWz7V8iYiYB9SCSOZQU47hejR7UmibLl2gt/eQUTf/ALpYZR5qRdV0jHrXj1puG/n7wD505SlqWtTlRJUTmT93XlwjRfD+wKXbJcwA3JJ+YVMQlwQlKQQGvFSgW3JL0eMwCc/DnF72Z7SzJBRLI+ZIMwFSBeEwFRCCqWUl7zNQgvSlYDoW2tjomg37s1sCsXswKKe+k1/SoeMc87U7GkSAky13ZhNZJUVkIKVNMCiHSHDMScRWN1be0dnlzhJNpQsMHKkqQAk1+qYlNwqZjgkVGcc17RWr5lqnLCwtN8hCgCElCfpRdDOBdA7nzgK1uFNUrAlF6cGweu/gIesuODU78OUNPvvr6QA5Yh3B6V/J40y4Q5I40fWWqQj4ce884Biscs95whxw1zFNYQ5PD8HTQiMseOW7DugEu9dfmFCgcKUjzcGprCFT38em+AQYuN3dg5OUSAmI4R09fxEpKqfmAUK+rofP+O+PJL8ePv4Q1JqGbP31yjxzL5ZZ8YAgArgKv6GCD+cvPHW6BJFOn8tDzQE8H7su54D6G+Gci7syzf8AUgq/5KKvWMl8cdv3ZcuxoNZn9ybwQk/Sk81B+STG/wBgS0yLFISSwlyEOTkAgEvHC+1CzbLTMnO6Z6AuUTkgfSEjikiv+UBlpKa5ZceNYmA4ZcdGBSxk1c6dIWYW9t8BK/rlCSuzsLq5iJj1+lSQQW5ih4RXkcctGusYcAHq2qOOEJ4/xVngGiXUDzpyfIZYmLfYWx5820ypaUzEqvhQUlKnSEqBvAjCoAffFSz6ffG87Edp5dgllM2+tayDdCgAhI+3JwouXegDQGS2/OVNtM28byr6gAAAyU0QkJApdTdFBvirJrwA5tz15Rtu2/aaem0lNnmCTKUhExPyQlN5K3LlQDku+eIjEKq+Jeue/fnjAIcvdxiNcIapO73gpB3YazhpThx3V37uUAM563a6R4+0NUTWrBsPSvOPHjjuz/iAaE92AzhxI1jjm0eSR6+tDujxGNN0B4DR7octuPL2pDQMa6whQGDbvEwHgrPWsO+Dgf8ATEcjiH4ROSgsNekAIvQ8W8MCIRyT3csYW0BmetQfP2hQXLazgPdRhz8e7QgqZN8hAxmES081G6POGywaNqu/vi47J2a/bbMk4fPlnuUFDxEB1j4wbb/p7CZSCy55EoNiECqz/wAadeEcz7ML+ZZJiDVVmV85HGSuk5PG6WX0ESvi9b1TdoFB+2TLSlI4q+pR5l0j/WKzsfNMm1ySGIK/lqB/UhYuKT3F+ggBbas1yY4FFucsc28++Kdcxzrv8I03aey3ErQ7/KmKlpPBKikP/qzxm0gNAOA139+XjHlGni3CHJSwyp7PSEThz94AZB6w1ZL41L7sqVh0xLNvJNeUNQmjilcMt3pAeXOUpKEqIKZaSEZMFErKf+SiauzmGpSOb19IP8jjj6QipdH1kYAJD5566QKZXfnrGJCpeUeVKrjrCAiKSz+LQuGvPgYKUUhol46wgBlWH4xA13wi/Wte+HFNa/nCHLQz8IAYMeKs9azh13HhTuh3yvGmHAeFfCAGnA0373OL01jEtKKCp7x7QMS8D09REkS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2" name="AutoShape 4" descr="data:image/jpeg;base64,/9j/4AAQSkZJRgABAQAAAQABAAD/2wCEAAkGBxQTEhUUExQUFRQXFxoYGBgYGBgVGhgaHBccGBgYFxoYHCggGBolHBoYIjEhJSkrLi4uGh8zODMsNygtLisBCgoKDQwNFAwMESscHxksKysrKysrKysrKysrKysrKysrKysrKysrKysrKysrKysrKysrKysrKysrKysrKysrK//AABEIAQ4AugMBIgACEQEDEQH/xAAcAAABBQEBAQAAAAAAAAAAAAADAQIEBQYHAAj/xAA/EAABAgMFBQYFAwQBAwUBAAABAhEAAyEEEjFB8AVRYXGBBpGhscHRBxMiMuFCUvEUI3KCkmKiwiQzU3ODFf/EABUBAQEAAAAAAAAAAAAAAAAAAAAB/8QAFBEBAAAAAAAAAAAAAAAAAAAAAP/aAAwDAQACEQMRAD8A3AMevQO9jWEK4At6ECoCTCFUBIvwt+IpXCBcBIK49fgBVlDb7wEi/DFTYAV61xeGqXAEmLgS1wJa4CqZTWsoA65kCVMgJX4dPKBKVrpAFMzWOs4EqZAJkyGrmd8A9S4CqZAlLgS1d3SAKqbAlTOcDVMeEBcga5mAUzNUgUxcIrHfxpAlKgHKXAyqGLMev8POA6M+MDK9ecDUqGvy1owBPmUMJ8zvgBVDSqAOFwhXAXy15R59ecAUrMOS9WryhilADF1ZAeZOUTJS2FWSM9YmACizqUW/JHNsIlp2ZkVP/iPV4bInGYq6n6UjHXlFmZolpOCeJIfDMmpLZCAiDYwzvNxaEXYJQqUk/wCzwoWVZqVXXSHOCPx+ICJMs0khgSk8dVirt9iZzQ8vffwi2tNnrQxT2+WtI4QFWs55v1gBmHXpuj0yaT1boHLxHK3PHTQD1LgajrpgYGswNS/bKAITrxhpVAyqEKoBylb4Gow1SoaTAeMNvc+8QioaEjh3QHQ1wMKaFUp/5gJgHXv5hjwhMNKmgFUSzmG/0y1EFRupybyHrFgiUkOVsAhiVHeXYNmwrFBb9pKmrKUUTkRiqtHD/wDaMYCXabclL3cczQktSnDCIkufMmncnBw71yAGJ9okzLJKlgBRN5he4nINw7oJs8YFCccCcAN47sIC82SBKQT+tTcWAH0ji31HmoxKNS5AfLNuQiAmYAKVOZ9oNKUTjrTQE1MzvhQrrAZKOUGKTlAMmnlEW0CkSiiBrRr8wGY2ls/EpoejFhnFJPGJwIxGI5iNxMlU4Yb4pNq2DMCuneAzl94YTCLl3DQ/ScB+3gIZegHEwNaoUmBqOmgPFUNJ15R5XKBq94BSqB04QjwmsIDopLN4ecDKocuAqV/EAjwezsPrLFgSBlRgD1UQOpgEtDkAZnwxiwkSPrKHwnS0HkElavEjugK/tIWcEgSpf3b1LOPNnA5kRVbORdukAiZMqn/pBxUBubAxM2+BNtSJJH9tIVOmcUpJCR/stUC2SSu0FRLqJKTmABkGwH5gLJdgchx35DJ95OP8mEMwJNG6RJ2haAxAxUXpSnpFTMmvXc/dAXMpbjjB5ExveKuwWmlcurZP3xPkzXetN0BaScYmy4rJawwrEuVP6wElSBugC0Q6ZMHDXFoGpY3eMACYkB4gWwBiMyH3xOnA5RW2veOm6vKAye15IDsNapFW9AYvtqS6Zt5RQYQHiqGFXT+Y8pUMJaAcYFMMKTrpwhij60gGE74QnjDCdZx69wHdAdIX5QJWvwIKsN/MCJ3ud0BN2EB85zuONd3jjArFaAtHzEqqJ5WOZSoN3GnSEsS2V0p1LRXplXGQHYqvnJgEA1beT5QFbbrVdnz2P1MiXvN1EsEcfum0/wAYvNiWdMqQVMyjQZ1/UcN5U3GIVisHzpptF0pKylR8bvMslPLpFxapqUoTuxHEBkoPIknnSAgWtYAareg9yCOkVaZu8U788vGJO0l1YFmx34+pgEkAgsdD0gDylth48aY50i5sqQWL03RngSgMrfQ66Rc7MW7btPAW8ktB5Si7N7QETkuA43u41jBpZSaggjfrlASAAQx9IYpOun4gUy1pBa8HxxGHq2ECm24DdTq3tAGiNaEgjDzpAplrJBYcHivm7RCaqMAK3WYNjjrzEZTaMgpVUY9x4xbWvtOhRugcq1fPwiPNtEtX3AqfKrDqKUgKc1hpg9ruv9PHhl4xGXAIs61vgajDlGGK9dPAMMMvGHQgSd0B0qZnz15wwxImI11pAynux08A+ytdU+8d1fx3RDsyry5ynFV3Q2QoyR0BJgW0KANjeBw3AnPKmcUfZnbJUtEpKQVXjMU+Aria89NAbDaa0oCJYDElT8CAEgcWBVyYxDnVmpBpTolKU0A40wglllBavmqUoCiUkUvOagcy53sTCmWm+pRI+gFTBjkwfF6kQFZaJYUS7sCWDVJfFTnF8t1OcSU4OJA7u6JtuWGIIo3qQkEZqLExFll3gEtlUv35Ny8DHrJtAJS14pUG5Hm+EGtSLycHypqh4juwiImyTAwKeDtwpUUIPGAtv/7KcB888imm81dz1iFMmTlVSFBziogAUfM035xFtVsVLYISDMIoAoXdzkgYYUiFbtk2ibLdcxlsfpKVBIyZDYKcO544vASpfzS4+dKUp3KXD9wwD1iXYlzHF4OMKMc9+6KrZXZ0hSbyiVY3g4Y5sVF24NFvJStKlOygDRQzB3vjWkBoEvcNCG8vSMjtKSkzDfKiB+kVJOLBsgI1+z5hKWOYweKHa+zgqZednIJDODgGPD3gM1bLZZUAEyAAom6plkKbFlAFJxGZxgH9QlaQZJKQ4BAwZ6gVqGi42nsRM9QWq5eSAmlHb9wGJxrTARWybL8sKThVxSleOsoDyjAyNePWCKEDUOEA1oYoaeCNDFCACR4Q0E6eCq6w0Hn3iA6mtGsO+BLTziWoQJQ4QFTtZLSphFSlJIzOBjJdipBAnT2/uF0opgCLxUx7mjezJbjAsaGm/H1ii7PWS6pbAgfNUgpPIsRwwgMfI7STJa1JmrWQo4s93jzy5RothdpEETEqcKN0JH3BRckl+AGe8xC2t2c+bOXLSPqFeVeUZ2xKMmcJasULAPEEtnmKGA3e0JpmrN1BS7GtDQXXpRsfGDyLIzhxTuMPuuEigIFd4yU/D3iTKmNQsceOBevIQERMhmYqD7q8n/iLCXYStH3Hq3pXyghTmXOGdAfw2MGsqidd8BHs+yUpIUQFqB+5seDZDOJJCgDdSW4pJPTWcTLNOahHDXCJ3yQWgKBGziVEmqs9+WOQo9IFNsl003ekaYSMcoze2LQSr5cv7hiYBlnUynHdi/AQu1kPdIFHr1p1DtFbZFrStpg9t9DF9bLKVIcZg69YClVYaYkHIjLfx6RWbVlXU4k0zzMaaSgFOmfA8ooNvSm3QFARDDWClJx7oaBACVDFZwcpgahvgI5Hq8NPPXdBViEEB1kpMDKDEsy4aJcBCVLhqbKAl2/U/f8AmJlzX4h0k3Tl78ICo+VctiZikgpnJCHGIUl37x5Rku0ezZVn2giYtrvzHU+YY3Ol4pjfbSsgUkJSq6CQpKsbqwaPwIo3OKTaFiNpRN/qZYE2WAAsfqDE3kwDZpJuqZgReypnXf8AiAJmF6vlhyqRr3iFsq2f+nSklRMp0OXJIFUE9Gh0ia+NPav5gLZVpdLZ5HLnjBZCmd8BuyI8IiS105nPf7CJEpQLgUHKAtpE6oy9oubLMGuUZeQwJD46yi4ss2mD684A217VdSQKqNBHMUdpLgUooWVAqvBiSlTmhbdxjo6CFKvGoFB6mKy37PQtV+4kk53Q56txgMHL7cS5hZSSk4VDjlSLqX2wQAA/MaPtBNpdhrPP+r6panb6aOOREQ7J2HlyF3wta2wCmLccK9d8BdbDnlaSVC7eJIBxAYY8T7RD26KHrw1lFklbeWHpnFdtpWm00BQlOtdIa1IM2EIUa7/GAAUQNYg5Tr2gaxAR1CPCFXCNp4Dsxl8IaURKKIQpgIK0gbuENuRMWmIlrtKJbla0p4ktAMmS3DHRy6w2ZbBeurYPg+BGbbzGc2p8QrHKoFGYrckP6xXbD7aItto+SqUEoUlRSVEE3gHwyo5gB9pwizWkVAlz0tjRKhQcndukRETK4mhw4tl3RcdqLAhYUgihSCGFQRgQcsYzFhlTEEomfUE/aoVfc/EQF/Imv/FRgIm2LXsPeKyRMpwNBr3i0siq0enhn7wFhLl4HHdlnE+8wJ10aI9lP58onTLOSkNvHlACv0rg0QrRtWUjFSaMWSxPcPOK/a1mnKJT80yw2KRjWuPKM6jYd371zlf4hIenJzWuMBrkdpJJISyhxYN1rEe2dopIIDqO8tRtM0UsjYKFj6Vqd8Cs47w/P8Qtp2IhKXN4uP3Kx6GAsJ1sQsFSFAjhkd3A8Ij7SqkFsgYrtl7GN9kqUAospJL0ozRc7eDEgUGA9oClEvCGXIlLHPWEBMBHUjWukAWnTxJXAJogALHtDLsFLQl3lAdetO3bMiipyB1eKm3dtrJLD/MvcAHeONkeJziHaJpypAbfb/xMmEFMhIRjVVT0A9Y57tHaE2comYtSyTmXFdwwgU4lj1cHdj7w2VKvHzp463CAJZLKVmhYYYcK+DiNr8OtmoXa1rxTZpRUP81m6D0DxR2WSEpwZhG2+DVlvS7cf3XEbslHzMBoduSwxJqX7+EZOer6mcb6Eu74eeG6NhtT60BXDdgcCObvjGRtEn6zjmP2nk2+nnASChsqvTwEPkTfqAf/AMeo6jwESZUkFIwOVPThFRalXFYnf/PRoDa7PmYHJsPakW0uYw8mplGW2Varwyx3jw5xdSJz4d0B63C8CDqsUNrCkEtU8c8Hx1WNCJLlic+sPXYwcbvUaaAyqNrLwKC/Twhto2ksgOjkHrGqXslGIABar+kRF7NSkVA4Gned0BT2IFKgVH6sTiw3eER9q2pN8FagBeAclqkuBFva0hIJw3RyztptK+tMsEXUupTfuOFOAgNxMT6xFmRh9j9pJslkn+4hvtJwb9pMbGwbTlzw8tVc0n7h01hAeUIHMHTHjElcr2gKxARpkMu6aCrB1uhLp4QGZUp+EAmJca74UY9YQ1w0YCH8oks344+RifZ5IDU98awktAHMtjly1uiXIOsID02iTv47so6R8FZIEmdvUsHuF2OdTzRsPWn8x1L4SyLsp8llR8aeUBYdorGZZUafLmFwckrOIO4K37zxjHWn7jz1690dd2hZAtBSoApIYg5xybtbsiZZTfa/JeisVJrgvfmArlAMk21hXPAYZNQ6yil2vbQa0d65eeLxGm2pxjziung7z4+EBb2Dbd0Mcte0W9l7UoBY0MYhaeeGvSBqHPwgOsWDb6FYF9YRcHaAKRy7+McOFoWioKgeG/8Ahon2XtPMRRX1Du54QHXF7SFKniPCIto2o5+4b+dM3wzjl83tUtiEpbn9Td+sIgzu088hgWzwfXWA13bPtLcQJcsgzFBzV7qX4YE4COcrJLuXq9d5r5x6ZMUVEqck5vrhCEccSw8HaAbXmfPfBZc1SVBSSQciCxDZCBPwamsRHlBgdY+kBrNldrMETx/+gHD9QjRBYUHQQoHMVjmBGvJomWDaEyUXQpsyKkHmMGgOglENCDw7oqtm9pZa6TBcVvxT+IvA37k98BhwIVIar7j+TDJgyB64bu6I6bQofcH4h+XWAmDOuvSJEk5b4jKmC7TxDQSzqrAFtCtNmI7p2Ms4RZ5BGHy0eKQ8cPs8ormIQMVrSkf7Fn1ujv8A2YkXJIlnGWVIP+qvpPVLQGiKXiDbdnhaSCAQaEEO43ERNlKyhVqgOQdp/h2uW67Km+n/AONwFDP6CSHHAxhLQlryVOhSTVKgUq4ODlHa+2XbiRYRdpNtBDiUk4D9yzW6mnM5Rh7f262daLqrVYVrUAzqRKmM+LF6jm0BgloDYjp3wJSU5mnN/IR1XZvYzZ1ulItFnQUpU4KB9LEFilaQSHiBtj4YjGUGbdyz94Dl85aasrwLc6xDnTWcjHjT+I3Fo+HdoQCpS0IQkElSnAAAxZ93KMJMli8cwHYkM4riC7coAKic9c4W77767+MPKdHXrCKGGsOOUAg6/jp1hizu1l6QS83vV+nCGKO/Jmzbhy5QCHpCgH8hucJeprnpoc3PxgETjXzOqwr8Tz73zjxNXI66wjwFPP21vgHEacb+GESEksKnXWIxAOH86rBxMIo58YCxBBJBctpnhFMMANUgUkspRG4b2hz472x45wCKThT3xo8SrMGB6c8IChNA3M+rP1giKa4ecBd9j5V+32ZGLzk+DrPT6Y+hZMpl/wCQ8RTy8o4P8MpV7adnO4zF90pY/wDKO9WgG6CiqkkEDfWo6h4CTFN2mnThZ5v9OQmYEkpUQ+AyGZ8IuZqsmiPMlk44RFfK06WszFrWpSlFTqUqqlEnFXGCpUz5RrO2NglSrSozApSSs/QghJVW9icBvPGI+yparXPRZ7NJlSU4zFfLvKQnMlanc5DeTFQb4Z7WtUm0n5EmZPkr/wDelpFABhMSTQLAen6sNxHdpSwpIUMDWobvBwPCKzZWzpciWJcsMBiTio71bzFb257TiwWczAxmrNyWk5qIxPBIqe7OAxXxh7Sgn+hlHcZ5HemVzwJ4MMzHKC+tePGC2mYpRKlKKlKJKlGpJNSTzJ1hAFnXpANVA7uOXPw5w/hrwhjvybKA8T55Me+BjFuWWGO7hDwrXSEUndrhADam4a11gjb/AH4e0IC+HTmw/EeKdPAKOr/xCsTR/LBoS8Xq2/1hxPPdkIBNwfXfxiQgFhQ90R3/AI7okibw8fzAFkfevKmQ6iF3cvGorDJf3muWqd0FSRQgdM/CAVKvbzpxgyF04QGVVq92ucEDtxGvWA3nwcs963lVPokL71KSPKO5yx0jj3wPkf3bSvIIlp71KJ8hHYkL8ogcsgRUbf25Ksklc6cq6gUDVUo5JQM1HdE62WlKEqWshKUgqUo0AABJJOQaPnrtv2tVbzfAIky512Uk5AoUPmK4qIPJwIoq9vbcXbLQqctkj9KBUJGQ3EtifSNH8HNpXLeUFrs5Ck8byfrT4BUYoyigF8aHfQ590Xfw+m3doWU4D5pHMfKX3YwH0FaZ6UBS1EJQkFSicAAHJPBo+ee2naJVttKptRLH0SkmjIyJ4qIJPTdGr+JvaYiWixIUSVC/PONCbyJXcXPBhnHNmegBOQzJJyAGJPDGAYowMjXlBpqWN1QKVDFJBSoVzBqOsBWMvDDPI+sAiwa64e3jA5gOY027rDr7vu5PnUQhThXTYQArxB4fjN4UJenj/EITz1SHA637oBEg8Ken5AjxzPpqsInHOkOANNYGA9dOEKD7aeFAwpXhnXnHgchTwH5gPAl3f1rRu9sYKBwgKh3NyiSnDPugCy/vz+31HtChQp7QiVfV0weuULu1nAPSo8sfLzhAabh5+PGGt77scC+sYcgVwwr5M8B2L4JSf7VpXvmoSeYlgkf94jppLRhfgzICdn3v3z5iubEIHgmNftO2okylzphZEtJWo8AHMBzL429pilCbFLUxmC/O4Sx9qP8AYv0HGOb9lAhU75U0gS5wMsn9q3eUsPuVTrELbe0l2q0TZ8xyqYsqYsbo/SkDIBIAhEIDbn765vrGAttrWY3XWlpiFFEwbiCxGX6vAiIWz7V8iYiYB9SCSOZQU47hejR7UmibLl2gt/eQUTf/ALpYZR5qRdV0jHrXj1puG/n7wD505SlqWtTlRJUTmT93XlwjRfD+wKXbJcwA3JJ+YVMQlwQlKQQGvFSgW3JL0eMwCc/DnF72Z7SzJBRLI+ZIMwFSBeEwFRCCqWUl7zNQgvSlYDoW2tjomg37s1sCsXswKKe+k1/SoeMc87U7GkSAky13ZhNZJUVkIKVNMCiHSHDMScRWN1be0dnlzhJNpQsMHKkqQAk1+qYlNwqZjgkVGcc17RWr5lqnLCwtN8hCgCElCfpRdDOBdA7nzgK1uFNUrAlF6cGweu/gIesuODU78OUNPvvr6QA5Yh3B6V/J40y4Q5I40fWWqQj4ce884Biscs95whxw1zFNYQ5PD8HTQiMseOW7DugEu9dfmFCgcKUjzcGprCFT38em+AQYuN3dg5OUSAmI4R09fxEpKqfmAUK+rofP+O+PJL8ePv4Q1JqGbP31yjxzL5ZZ8YAgArgKv6GCD+cvPHW6BJFOn8tDzQE8H7su54D6G+Gci7syzf8AUgq/5KKvWMl8cdv3ZcuxoNZn9ybwQk/Sk81B+STG/wBgS0yLFISSwlyEOTkAgEvHC+1CzbLTMnO6Z6AuUTkgfSEjikiv+UBlpKa5ZceNYmA4ZcdGBSxk1c6dIWYW9t8BK/rlCSuzsLq5iJj1+lSQQW5ih4RXkcctGusYcAHq2qOOEJ4/xVngGiXUDzpyfIZYmLfYWx5820ypaUzEqvhQUlKnSEqBvAjCoAffFSz6ffG87Edp5dgllM2+tayDdCgAhI+3JwouXegDQGS2/OVNtM28byr6gAAAyU0QkJApdTdFBvirJrwA5tz15Rtu2/aaem0lNnmCTKUhExPyQlN5K3LlQDku+eIjEKq+Jeue/fnjAIcvdxiNcIapO73gpB3YazhpThx3V37uUAM563a6R4+0NUTWrBsPSvOPHjjuz/iAaE92AzhxI1jjm0eSR6+tDujxGNN0B4DR7octuPL2pDQMa6whQGDbvEwHgrPWsO+Dgf8ATEcjiH4ROSgsNekAIvQ8W8MCIRyT3csYW0BmetQfP2hQXLazgPdRhz8e7QgqZN8hAxmES081G6POGywaNqu/vi47J2a/bbMk4fPlnuUFDxEB1j4wbb/p7CZSCy55EoNiECqz/wAadeEcz7ML+ZZJiDVVmV85HGSuk5PG6WX0ESvi9b1TdoFB+2TLSlI4q+pR5l0j/WKzsfNMm1ySGIK/lqB/UhYuKT3F+ggBbas1yY4FFucsc28++Kdcxzrv8I03aey3ErQ7/KmKlpPBKikP/qzxm0gNAOA139+XjHlGni3CHJSwyp7PSEThz94AZB6w1ZL41L7sqVh0xLNvJNeUNQmjilcMt3pAeXOUpKEqIKZaSEZMFErKf+SiauzmGpSOb19IP8jjj6QipdH1kYAJD5566QKZXfnrGJCpeUeVKrjrCAiKSz+LQuGvPgYKUUhol46wgBlWH4xA13wi/Wte+HFNa/nCHLQz8IAYMeKs9azh13HhTuh3yvGmHAeFfCAGnA0373OL01jEtKKCp7x7QMS8D09REkS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4" name="AutoShape 6" descr="data:image/jpeg;base64,/9j/4AAQSkZJRgABAQAAAQABAAD/2wCEAAkGBxQTEhUUExQUFRQXFxoYGBgYGBgVGhgaHBccGBgYFxoYHCggGBolHBoYIjEhJSkrLi4uGh8zODMsNygtLisBCgoKDQwNFAwMESscHxksKysrKysrKysrKysrKysrKysrKysrKysrKysrKysrKysrKysrKysrKysrKysrKysrK//AABEIAQ4AugMBIgACEQEDEQH/xAAcAAABBQEBAQAAAAAAAAAAAAADAQIEBQYHAAj/xAA/EAABAgMFBQYFAwQBAwUBAAABAhEAAyEEEjFB8AVRYXGBBpGhscHRBxMiMuFCUvEUI3KCkmKiwiQzU3ODFf/EABUBAQEAAAAAAAAAAAAAAAAAAAAB/8QAFBEBAAAAAAAAAAAAAAAAAAAAAP/aAAwDAQACEQMRAD8A3AMevQO9jWEK4At6ECoCTCFUBIvwt+IpXCBcBIK49fgBVlDb7wEi/DFTYAV61xeGqXAEmLgS1wJa4CqZTWsoA65kCVMgJX4dPKBKVrpAFMzWOs4EqZAJkyGrmd8A9S4CqZAlLgS1d3SAKqbAlTOcDVMeEBcga5mAUzNUgUxcIrHfxpAlKgHKXAyqGLMev8POA6M+MDK9ecDUqGvy1owBPmUMJ8zvgBVDSqAOFwhXAXy15R59ecAUrMOS9WryhilADF1ZAeZOUTJS2FWSM9YmACizqUW/JHNsIlp2ZkVP/iPV4bInGYq6n6UjHXlFmZolpOCeJIfDMmpLZCAiDYwzvNxaEXYJQqUk/wCzwoWVZqVXXSHOCPx+ICJMs0khgSk8dVirt9iZzQ8vffwi2tNnrQxT2+WtI4QFWs55v1gBmHXpuj0yaT1boHLxHK3PHTQD1LgajrpgYGswNS/bKAITrxhpVAyqEKoBylb4Gow1SoaTAeMNvc+8QioaEjh3QHQ1wMKaFUp/5gJgHXv5hjwhMNKmgFUSzmG/0y1EFRupybyHrFgiUkOVsAhiVHeXYNmwrFBb9pKmrKUUTkRiqtHD/wDaMYCXabclL3cczQktSnDCIkufMmncnBw71yAGJ9okzLJKlgBRN5he4nINw7oJs8YFCccCcAN47sIC82SBKQT+tTcWAH0ji31HmoxKNS5AfLNuQiAmYAKVOZ9oNKUTjrTQE1MzvhQrrAZKOUGKTlAMmnlEW0CkSiiBrRr8wGY2ls/EpoejFhnFJPGJwIxGI5iNxMlU4Yb4pNq2DMCuneAzl94YTCLl3DQ/ScB+3gIZegHEwNaoUmBqOmgPFUNJ15R5XKBq94BSqB04QjwmsIDopLN4ecDKocuAqV/EAjwezsPrLFgSBlRgD1UQOpgEtDkAZnwxiwkSPrKHwnS0HkElavEjugK/tIWcEgSpf3b1LOPNnA5kRVbORdukAiZMqn/pBxUBubAxM2+BNtSJJH9tIVOmcUpJCR/stUC2SSu0FRLqJKTmABkGwH5gLJdgchx35DJ95OP8mEMwJNG6RJ2haAxAxUXpSnpFTMmvXc/dAXMpbjjB5ExveKuwWmlcurZP3xPkzXetN0BaScYmy4rJawwrEuVP6wElSBugC0Q6ZMHDXFoGpY3eMACYkB4gWwBiMyH3xOnA5RW2veOm6vKAye15IDsNapFW9AYvtqS6Zt5RQYQHiqGFXT+Y8pUMJaAcYFMMKTrpwhij60gGE74QnjDCdZx69wHdAdIX5QJWvwIKsN/MCJ3ud0BN2EB85zuONd3jjArFaAtHzEqqJ5WOZSoN3GnSEsS2V0p1LRXplXGQHYqvnJgEA1beT5QFbbrVdnz2P1MiXvN1EsEcfum0/wAYvNiWdMqQVMyjQZ1/UcN5U3GIVisHzpptF0pKylR8bvMslPLpFxapqUoTuxHEBkoPIknnSAgWtYAareg9yCOkVaZu8U788vGJO0l1YFmx34+pgEkAgsdD0gDylth48aY50i5sqQWL03RngSgMrfQ66Rc7MW7btPAW8ktB5Si7N7QETkuA43u41jBpZSaggjfrlASAAQx9IYpOun4gUy1pBa8HxxGHq2ECm24DdTq3tAGiNaEgjDzpAplrJBYcHivm7RCaqMAK3WYNjjrzEZTaMgpVUY9x4xbWvtOhRugcq1fPwiPNtEtX3AqfKrDqKUgKc1hpg9ruv9PHhl4xGXAIs61vgajDlGGK9dPAMMMvGHQgSd0B0qZnz15wwxImI11pAynux08A+ytdU+8d1fx3RDsyry5ynFV3Q2QoyR0BJgW0KANjeBw3AnPKmcUfZnbJUtEpKQVXjMU+Aria89NAbDaa0oCJYDElT8CAEgcWBVyYxDnVmpBpTolKU0A40wglllBavmqUoCiUkUvOagcy53sTCmWm+pRI+gFTBjkwfF6kQFZaJYUS7sCWDVJfFTnF8t1OcSU4OJA7u6JtuWGIIo3qQkEZqLExFll3gEtlUv35Ny8DHrJtAJS14pUG5Hm+EGtSLycHypqh4juwiImyTAwKeDtwpUUIPGAtv/7KcB888imm81dz1iFMmTlVSFBziogAUfM035xFtVsVLYISDMIoAoXdzkgYYUiFbtk2ibLdcxlsfpKVBIyZDYKcO544vASpfzS4+dKUp3KXD9wwD1iXYlzHF4OMKMc9+6KrZXZ0hSbyiVY3g4Y5sVF24NFvJStKlOygDRQzB3vjWkBoEvcNCG8vSMjtKSkzDfKiB+kVJOLBsgI1+z5hKWOYweKHa+zgqZednIJDODgGPD3gM1bLZZUAEyAAom6plkKbFlAFJxGZxgH9QlaQZJKQ4BAwZ6gVqGi42nsRM9QWq5eSAmlHb9wGJxrTARWybL8sKThVxSleOsoDyjAyNePWCKEDUOEA1oYoaeCNDFCACR4Q0E6eCq6w0Hn3iA6mtGsO+BLTziWoQJQ4QFTtZLSphFSlJIzOBjJdipBAnT2/uF0opgCLxUx7mjezJbjAsaGm/H1ii7PWS6pbAgfNUgpPIsRwwgMfI7STJa1JmrWQo4s93jzy5RothdpEETEqcKN0JH3BRckl+AGe8xC2t2c+bOXLSPqFeVeUZ2xKMmcJasULAPEEtnmKGA3e0JpmrN1BS7GtDQXXpRsfGDyLIzhxTuMPuuEigIFd4yU/D3iTKmNQsceOBevIQERMhmYqD7q8n/iLCXYStH3Hq3pXyghTmXOGdAfw2MGsqidd8BHs+yUpIUQFqB+5seDZDOJJCgDdSW4pJPTWcTLNOahHDXCJ3yQWgKBGziVEmqs9+WOQo9IFNsl003ekaYSMcoze2LQSr5cv7hiYBlnUynHdi/AQu1kPdIFHr1p1DtFbZFrStpg9t9DF9bLKVIcZg69YClVYaYkHIjLfx6RWbVlXU4k0zzMaaSgFOmfA8ooNvSm3QFARDDWClJx7oaBACVDFZwcpgahvgI5Hq8NPPXdBViEEB1kpMDKDEsy4aJcBCVLhqbKAl2/U/f8AmJlzX4h0k3Tl78ICo+VctiZikgpnJCHGIUl37x5Rku0ezZVn2giYtrvzHU+YY3Ol4pjfbSsgUkJSq6CQpKsbqwaPwIo3OKTaFiNpRN/qZYE2WAAsfqDE3kwDZpJuqZgReypnXf8AiAJmF6vlhyqRr3iFsq2f+nSklRMp0OXJIFUE9Gh0ia+NPav5gLZVpdLZ5HLnjBZCmd8BuyI8IiS105nPf7CJEpQLgUHKAtpE6oy9oubLMGuUZeQwJD46yi4ss2mD684A217VdSQKqNBHMUdpLgUooWVAqvBiSlTmhbdxjo6CFKvGoFB6mKy37PQtV+4kk53Q56txgMHL7cS5hZSSk4VDjlSLqX2wQAA/MaPtBNpdhrPP+r6panb6aOOREQ7J2HlyF3wta2wCmLccK9d8BdbDnlaSVC7eJIBxAYY8T7RD26KHrw1lFklbeWHpnFdtpWm00BQlOtdIa1IM2EIUa7/GAAUQNYg5Tr2gaxAR1CPCFXCNp4Dsxl8IaURKKIQpgIK0gbuENuRMWmIlrtKJbla0p4ktAMmS3DHRy6w2ZbBeurYPg+BGbbzGc2p8QrHKoFGYrckP6xXbD7aItto+SqUEoUlRSVEE3gHwyo5gB9pwizWkVAlz0tjRKhQcndukRETK4mhw4tl3RcdqLAhYUgihSCGFQRgQcsYzFhlTEEomfUE/aoVfc/EQF/Imv/FRgIm2LXsPeKyRMpwNBr3i0siq0enhn7wFhLl4HHdlnE+8wJ10aI9lP58onTLOSkNvHlACv0rg0QrRtWUjFSaMWSxPcPOK/a1mnKJT80yw2KRjWuPKM6jYd371zlf4hIenJzWuMBrkdpJJISyhxYN1rEe2dopIIDqO8tRtM0UsjYKFj6Vqd8Cs47w/P8Qtp2IhKXN4uP3Kx6GAsJ1sQsFSFAjhkd3A8Ij7SqkFsgYrtl7GN9kqUAospJL0ozRc7eDEgUGA9oClEvCGXIlLHPWEBMBHUjWukAWnTxJXAJogALHtDLsFLQl3lAdetO3bMiipyB1eKm3dtrJLD/MvcAHeONkeJziHaJpypAbfb/xMmEFMhIRjVVT0A9Y57tHaE2comYtSyTmXFdwwgU4lj1cHdj7w2VKvHzp463CAJZLKVmhYYYcK+DiNr8OtmoXa1rxTZpRUP81m6D0DxR2WSEpwZhG2+DVlvS7cf3XEbslHzMBoduSwxJqX7+EZOer6mcb6Eu74eeG6NhtT60BXDdgcCObvjGRtEn6zjmP2nk2+nnASChsqvTwEPkTfqAf/AMeo6jwESZUkFIwOVPThFRalXFYnf/PRoDa7PmYHJsPakW0uYw8mplGW2Varwyx3jw5xdSJz4d0B63C8CDqsUNrCkEtU8c8Hx1WNCJLlic+sPXYwcbvUaaAyqNrLwKC/Twhto2ksgOjkHrGqXslGIABar+kRF7NSkVA4Gned0BT2IFKgVH6sTiw3eER9q2pN8FagBeAclqkuBFva0hIJw3RyztptK+tMsEXUupTfuOFOAgNxMT6xFmRh9j9pJslkn+4hvtJwb9pMbGwbTlzw8tVc0n7h01hAeUIHMHTHjElcr2gKxARpkMu6aCrB1uhLp4QGZUp+EAmJca74UY9YQ1w0YCH8oks344+RifZ5IDU98awktAHMtjly1uiXIOsID02iTv47so6R8FZIEmdvUsHuF2OdTzRsPWn8x1L4SyLsp8llR8aeUBYdorGZZUafLmFwckrOIO4K37zxjHWn7jz1690dd2hZAtBSoApIYg5xybtbsiZZTfa/JeisVJrgvfmArlAMk21hXPAYZNQ6yil2vbQa0d65eeLxGm2pxjziung7z4+EBb2Dbd0Mcte0W9l7UoBY0MYhaeeGvSBqHPwgOsWDb6FYF9YRcHaAKRy7+McOFoWioKgeG/8Ahon2XtPMRRX1Du54QHXF7SFKniPCIto2o5+4b+dM3wzjl83tUtiEpbn9Td+sIgzu088hgWzwfXWA13bPtLcQJcsgzFBzV7qX4YE4COcrJLuXq9d5r5x6ZMUVEqck5vrhCEccSw8HaAbXmfPfBZc1SVBSSQciCxDZCBPwamsRHlBgdY+kBrNldrMETx/+gHD9QjRBYUHQQoHMVjmBGvJomWDaEyUXQpsyKkHmMGgOglENCDw7oqtm9pZa6TBcVvxT+IvA37k98BhwIVIar7j+TDJgyB64bu6I6bQofcH4h+XWAmDOuvSJEk5b4jKmC7TxDQSzqrAFtCtNmI7p2Ms4RZ5BGHy0eKQ8cPs8ormIQMVrSkf7Fn1ujv8A2YkXJIlnGWVIP+qvpPVLQGiKXiDbdnhaSCAQaEEO43ERNlKyhVqgOQdp/h2uW67Km+n/AONwFDP6CSHHAxhLQlryVOhSTVKgUq4ODlHa+2XbiRYRdpNtBDiUk4D9yzW6mnM5Rh7f262daLqrVYVrUAzqRKmM+LF6jm0BgloDYjp3wJSU5mnN/IR1XZvYzZ1ulItFnQUpU4KB9LEFilaQSHiBtj4YjGUGbdyz94Dl85aasrwLc6xDnTWcjHjT+I3Fo+HdoQCpS0IQkElSnAAAxZ93KMJMli8cwHYkM4riC7coAKic9c4W77767+MPKdHXrCKGGsOOUAg6/jp1hizu1l6QS83vV+nCGKO/Jmzbhy5QCHpCgH8hucJeprnpoc3PxgETjXzOqwr8Tz73zjxNXI66wjwFPP21vgHEacb+GESEksKnXWIxAOH86rBxMIo58YCxBBJBctpnhFMMANUgUkspRG4b2hz472x45wCKThT3xo8SrMGB6c8IChNA3M+rP1giKa4ecBd9j5V+32ZGLzk+DrPT6Y+hZMpl/wCQ8RTy8o4P8MpV7adnO4zF90pY/wDKO9WgG6CiqkkEDfWo6h4CTFN2mnThZ5v9OQmYEkpUQ+AyGZ8IuZqsmiPMlk44RFfK06WszFrWpSlFTqUqqlEnFXGCpUz5RrO2NglSrSozApSSs/QghJVW9icBvPGI+yparXPRZ7NJlSU4zFfLvKQnMlanc5DeTFQb4Z7WtUm0n5EmZPkr/wDelpFABhMSTQLAen6sNxHdpSwpIUMDWobvBwPCKzZWzpciWJcsMBiTio71bzFb257TiwWczAxmrNyWk5qIxPBIqe7OAxXxh7Sgn+hlHcZ5HemVzwJ4MMzHKC+tePGC2mYpRKlKKlKJKlGpJNSTzJ1hAFnXpANVA7uOXPw5w/hrwhjvybKA8T55Me+BjFuWWGO7hDwrXSEUndrhADam4a11gjb/AH4e0IC+HTmw/EeKdPAKOr/xCsTR/LBoS8Xq2/1hxPPdkIBNwfXfxiQgFhQ90R3/AI7okibw8fzAFkfevKmQ6iF3cvGorDJf3muWqd0FSRQgdM/CAVKvbzpxgyF04QGVVq92ucEDtxGvWA3nwcs963lVPokL71KSPKO5yx0jj3wPkf3bSvIIlp71KJ8hHYkL8ogcsgRUbf25Ksklc6cq6gUDVUo5JQM1HdE62WlKEqWshKUgqUo0AABJJOQaPnrtv2tVbzfAIky512Uk5AoUPmK4qIPJwIoq9vbcXbLQqctkj9KBUJGQ3EtifSNH8HNpXLeUFrs5Ck8byfrT4BUYoyigF8aHfQ590Xfw+m3doWU4D5pHMfKX3YwH0FaZ6UBS1EJQkFSicAAHJPBo+ee2naJVttKptRLH0SkmjIyJ4qIJPTdGr+JvaYiWixIUSVC/PONCbyJXcXPBhnHNmegBOQzJJyAGJPDGAYowMjXlBpqWN1QKVDFJBSoVzBqOsBWMvDDPI+sAiwa64e3jA5gOY027rDr7vu5PnUQhThXTYQArxB4fjN4UJenj/EITz1SHA637oBEg8Ken5AjxzPpqsInHOkOANNYGA9dOEKD7aeFAwpXhnXnHgchTwH5gPAl3f1rRu9sYKBwgKh3NyiSnDPugCy/vz+31HtChQp7QiVfV0weuULu1nAPSo8sfLzhAabh5+PGGt77scC+sYcgVwwr5M8B2L4JSf7VpXvmoSeYlgkf94jppLRhfgzICdn3v3z5iubEIHgmNftO2okylzphZEtJWo8AHMBzL429pilCbFLUxmC/O4Sx9qP8AYv0HGOb9lAhU75U0gS5wMsn9q3eUsPuVTrELbe0l2q0TZ8xyqYsqYsbo/SkDIBIAhEIDbn765vrGAttrWY3XWlpiFFEwbiCxGX6vAiIWz7V8iYiYB9SCSOZQU47hejR7UmibLl2gt/eQUTf/ALpYZR5qRdV0jHrXj1puG/n7wD505SlqWtTlRJUTmT93XlwjRfD+wKXbJcwA3JJ+YVMQlwQlKQQGvFSgW3JL0eMwCc/DnF72Z7SzJBRLI+ZIMwFSBeEwFRCCqWUl7zNQgvSlYDoW2tjomg37s1sCsXswKKe+k1/SoeMc87U7GkSAky13ZhNZJUVkIKVNMCiHSHDMScRWN1be0dnlzhJNpQsMHKkqQAk1+qYlNwqZjgkVGcc17RWr5lqnLCwtN8hCgCElCfpRdDOBdA7nzgK1uFNUrAlF6cGweu/gIesuODU78OUNPvvr6QA5Yh3B6V/J40y4Q5I40fWWqQj4ce884Biscs95whxw1zFNYQ5PD8HTQiMseOW7DugEu9dfmFCgcKUjzcGprCFT38em+AQYuN3dg5OUSAmI4R09fxEpKqfmAUK+rofP+O+PJL8ePv4Q1JqGbP31yjxzL5ZZ8YAgArgKv6GCD+cvPHW6BJFOn8tDzQE8H7su54D6G+Gci7syzf8AUgq/5KKvWMl8cdv3ZcuxoNZn9ybwQk/Sk81B+STG/wBgS0yLFISSwlyEOTkAgEvHC+1CzbLTMnO6Z6AuUTkgfSEjikiv+UBlpKa5ZceNYmA4ZcdGBSxk1c6dIWYW9t8BK/rlCSuzsLq5iJj1+lSQQW5ih4RXkcctGusYcAHq2qOOEJ4/xVngGiXUDzpyfIZYmLfYWx5820ypaUzEqvhQUlKnSEqBvAjCoAffFSz6ffG87Edp5dgllM2+tayDdCgAhI+3JwouXegDQGS2/OVNtM28byr6gAAAyU0QkJApdTdFBvirJrwA5tz15Rtu2/aaem0lNnmCTKUhExPyQlN5K3LlQDku+eIjEKq+Jeue/fnjAIcvdxiNcIapO73gpB3YazhpThx3V37uUAM563a6R4+0NUTWrBsPSvOPHjjuz/iAaE92AzhxI1jjm0eSR6+tDujxGNN0B4DR7octuPL2pDQMa6whQGDbvEwHgrPWsO+Dgf8ATEcjiH4ROSgsNekAIvQ8W8MCIRyT3csYW0BmetQfP2hQXLazgPdRhz8e7QgqZN8hAxmES081G6POGywaNqu/vi47J2a/bbMk4fPlnuUFDxEB1j4wbb/p7CZSCy55EoNiECqz/wAadeEcz7ML+ZZJiDVVmV85HGSuk5PG6WX0ESvi9b1TdoFB+2TLSlI4q+pR5l0j/WKzsfNMm1ySGIK/lqB/UhYuKT3F+ggBbas1yY4FFucsc28++Kdcxzrv8I03aey3ErQ7/KmKlpPBKikP/qzxm0gNAOA139+XjHlGni3CHJSwyp7PSEThz94AZB6w1ZL41L7sqVh0xLNvJNeUNQmjilcMt3pAeXOUpKEqIKZaSEZMFErKf+SiauzmGpSOb19IP8jjj6QipdH1kYAJD5566QKZXfnrGJCpeUeVKrjrCAiKSz+LQuGvPgYKUUhol46wgBlWH4xA13wi/Wte+HFNa/nCHLQz8IAYMeKs9azh13HhTuh3yvGmHAeFfCAGnA0373OL01jEtKKCp7x7QMS8D09REkS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6" name="AutoShape 8" descr="data:image/jpeg;base64,/9j/4AAQSkZJRgABAQAAAQABAAD/2wCEAAkGBxQTEhUUExQUFRQXFxoYGBgYGBgVGhgaHBccGBgYFxoYHCggGBolHBoYIjEhJSkrLi4uGh8zODMsNygtLisBCgoKDQwNFAwMESscHxksKysrKysrKysrKysrKysrKysrKysrKysrKysrKysrKysrKysrKysrKysrKysrKysrK//AABEIAQ4AugMBIgACEQEDEQH/xAAcAAABBQEBAQAAAAAAAAAAAAADAQIEBQYHAAj/xAA/EAABAgMFBQYFAwQBAwUBAAABAhEAAyEEEjFB8AVRYXGBBpGhscHRBxMiMuFCUvEUI3KCkmKiwiQzU3ODFf/EABUBAQEAAAAAAAAAAAAAAAAAAAAB/8QAFBEBAAAAAAAAAAAAAAAAAAAAAP/aAAwDAQACEQMRAD8A3AMevQO9jWEK4At6ECoCTCFUBIvwt+IpXCBcBIK49fgBVlDb7wEi/DFTYAV61xeGqXAEmLgS1wJa4CqZTWsoA65kCVMgJX4dPKBKVrpAFMzWOs4EqZAJkyGrmd8A9S4CqZAlLgS1d3SAKqbAlTOcDVMeEBcga5mAUzNUgUxcIrHfxpAlKgHKXAyqGLMev8POA6M+MDK9ecDUqGvy1owBPmUMJ8zvgBVDSqAOFwhXAXy15R59ecAUrMOS9WryhilADF1ZAeZOUTJS2FWSM9YmACizqUW/JHNsIlp2ZkVP/iPV4bInGYq6n6UjHXlFmZolpOCeJIfDMmpLZCAiDYwzvNxaEXYJQqUk/wCzwoWVZqVXXSHOCPx+ICJMs0khgSk8dVirt9iZzQ8vffwi2tNnrQxT2+WtI4QFWs55v1gBmHXpuj0yaT1boHLxHK3PHTQD1LgajrpgYGswNS/bKAITrxhpVAyqEKoBylb4Gow1SoaTAeMNvc+8QioaEjh3QHQ1wMKaFUp/5gJgHXv5hjwhMNKmgFUSzmG/0y1EFRupybyHrFgiUkOVsAhiVHeXYNmwrFBb9pKmrKUUTkRiqtHD/wDaMYCXabclL3cczQktSnDCIkufMmncnBw71yAGJ9okzLJKlgBRN5he4nINw7oJs8YFCccCcAN47sIC82SBKQT+tTcWAH0ji31HmoxKNS5AfLNuQiAmYAKVOZ9oNKUTjrTQE1MzvhQrrAZKOUGKTlAMmnlEW0CkSiiBrRr8wGY2ls/EpoejFhnFJPGJwIxGI5iNxMlU4Yb4pNq2DMCuneAzl94YTCLl3DQ/ScB+3gIZegHEwNaoUmBqOmgPFUNJ15R5XKBq94BSqB04QjwmsIDopLN4ecDKocuAqV/EAjwezsPrLFgSBlRgD1UQOpgEtDkAZnwxiwkSPrKHwnS0HkElavEjugK/tIWcEgSpf3b1LOPNnA5kRVbORdukAiZMqn/pBxUBubAxM2+BNtSJJH9tIVOmcUpJCR/stUC2SSu0FRLqJKTmABkGwH5gLJdgchx35DJ95OP8mEMwJNG6RJ2haAxAxUXpSnpFTMmvXc/dAXMpbjjB5ExveKuwWmlcurZP3xPkzXetN0BaScYmy4rJawwrEuVP6wElSBugC0Q6ZMHDXFoGpY3eMACYkB4gWwBiMyH3xOnA5RW2veOm6vKAye15IDsNapFW9AYvtqS6Zt5RQYQHiqGFXT+Y8pUMJaAcYFMMKTrpwhij60gGE74QnjDCdZx69wHdAdIX5QJWvwIKsN/MCJ3ud0BN2EB85zuONd3jjArFaAtHzEqqJ5WOZSoN3GnSEsS2V0p1LRXplXGQHYqvnJgEA1beT5QFbbrVdnz2P1MiXvN1EsEcfum0/wAYvNiWdMqQVMyjQZ1/UcN5U3GIVisHzpptF0pKylR8bvMslPLpFxapqUoTuxHEBkoPIknnSAgWtYAareg9yCOkVaZu8U788vGJO0l1YFmx34+pgEkAgsdD0gDylth48aY50i5sqQWL03RngSgMrfQ66Rc7MW7btPAW8ktB5Si7N7QETkuA43u41jBpZSaggjfrlASAAQx9IYpOun4gUy1pBa8HxxGHq2ECm24DdTq3tAGiNaEgjDzpAplrJBYcHivm7RCaqMAK3WYNjjrzEZTaMgpVUY9x4xbWvtOhRugcq1fPwiPNtEtX3AqfKrDqKUgKc1hpg9ruv9PHhl4xGXAIs61vgajDlGGK9dPAMMMvGHQgSd0B0qZnz15wwxImI11pAynux08A+ytdU+8d1fx3RDsyry5ynFV3Q2QoyR0BJgW0KANjeBw3AnPKmcUfZnbJUtEpKQVXjMU+Aria89NAbDaa0oCJYDElT8CAEgcWBVyYxDnVmpBpTolKU0A40wglllBavmqUoCiUkUvOagcy53sTCmWm+pRI+gFTBjkwfF6kQFZaJYUS7sCWDVJfFTnF8t1OcSU4OJA7u6JtuWGIIo3qQkEZqLExFll3gEtlUv35Ny8DHrJtAJS14pUG5Hm+EGtSLycHypqh4juwiImyTAwKeDtwpUUIPGAtv/7KcB888imm81dz1iFMmTlVSFBziogAUfM035xFtVsVLYISDMIoAoXdzkgYYUiFbtk2ibLdcxlsfpKVBIyZDYKcO544vASpfzS4+dKUp3KXD9wwD1iXYlzHF4OMKMc9+6KrZXZ0hSbyiVY3g4Y5sVF24NFvJStKlOygDRQzB3vjWkBoEvcNCG8vSMjtKSkzDfKiB+kVJOLBsgI1+z5hKWOYweKHa+zgqZednIJDODgGPD3gM1bLZZUAEyAAom6plkKbFlAFJxGZxgH9QlaQZJKQ4BAwZ6gVqGi42nsRM9QWq5eSAmlHb9wGJxrTARWybL8sKThVxSleOsoDyjAyNePWCKEDUOEA1oYoaeCNDFCACR4Q0E6eCq6w0Hn3iA6mtGsO+BLTziWoQJQ4QFTtZLSphFSlJIzOBjJdipBAnT2/uF0opgCLxUx7mjezJbjAsaGm/H1ii7PWS6pbAgfNUgpPIsRwwgMfI7STJa1JmrWQo4s93jzy5RothdpEETEqcKN0JH3BRckl+AGe8xC2t2c+bOXLSPqFeVeUZ2xKMmcJasULAPEEtnmKGA3e0JpmrN1BS7GtDQXXpRsfGDyLIzhxTuMPuuEigIFd4yU/D3iTKmNQsceOBevIQERMhmYqD7q8n/iLCXYStH3Hq3pXyghTmXOGdAfw2MGsqidd8BHs+yUpIUQFqB+5seDZDOJJCgDdSW4pJPTWcTLNOahHDXCJ3yQWgKBGziVEmqs9+WOQo9IFNsl003ekaYSMcoze2LQSr5cv7hiYBlnUynHdi/AQu1kPdIFHr1p1DtFbZFrStpg9t9DF9bLKVIcZg69YClVYaYkHIjLfx6RWbVlXU4k0zzMaaSgFOmfA8ooNvSm3QFARDDWClJx7oaBACVDFZwcpgahvgI5Hq8NPPXdBViEEB1kpMDKDEsy4aJcBCVLhqbKAl2/U/f8AmJlzX4h0k3Tl78ICo+VctiZikgpnJCHGIUl37x5Rku0ezZVn2giYtrvzHU+YY3Ol4pjfbSsgUkJSq6CQpKsbqwaPwIo3OKTaFiNpRN/qZYE2WAAsfqDE3kwDZpJuqZgReypnXf8AiAJmF6vlhyqRr3iFsq2f+nSklRMp0OXJIFUE9Gh0ia+NPav5gLZVpdLZ5HLnjBZCmd8BuyI8IiS105nPf7CJEpQLgUHKAtpE6oy9oubLMGuUZeQwJD46yi4ss2mD684A217VdSQKqNBHMUdpLgUooWVAqvBiSlTmhbdxjo6CFKvGoFB6mKy37PQtV+4kk53Q56txgMHL7cS5hZSSk4VDjlSLqX2wQAA/MaPtBNpdhrPP+r6panb6aOOREQ7J2HlyF3wta2wCmLccK9d8BdbDnlaSVC7eJIBxAYY8T7RD26KHrw1lFklbeWHpnFdtpWm00BQlOtdIa1IM2EIUa7/GAAUQNYg5Tr2gaxAR1CPCFXCNp4Dsxl8IaURKKIQpgIK0gbuENuRMWmIlrtKJbla0p4ktAMmS3DHRy6w2ZbBeurYPg+BGbbzGc2p8QrHKoFGYrckP6xXbD7aItto+SqUEoUlRSVEE3gHwyo5gB9pwizWkVAlz0tjRKhQcndukRETK4mhw4tl3RcdqLAhYUgihSCGFQRgQcsYzFhlTEEomfUE/aoVfc/EQF/Imv/FRgIm2LXsPeKyRMpwNBr3i0siq0enhn7wFhLl4HHdlnE+8wJ10aI9lP58onTLOSkNvHlACv0rg0QrRtWUjFSaMWSxPcPOK/a1mnKJT80yw2KRjWuPKM6jYd371zlf4hIenJzWuMBrkdpJJISyhxYN1rEe2dopIIDqO8tRtM0UsjYKFj6Vqd8Cs47w/P8Qtp2IhKXN4uP3Kx6GAsJ1sQsFSFAjhkd3A8Ij7SqkFsgYrtl7GN9kqUAospJL0ozRc7eDEgUGA9oClEvCGXIlLHPWEBMBHUjWukAWnTxJXAJogALHtDLsFLQl3lAdetO3bMiipyB1eKm3dtrJLD/MvcAHeONkeJziHaJpypAbfb/xMmEFMhIRjVVT0A9Y57tHaE2comYtSyTmXFdwwgU4lj1cHdj7w2VKvHzp463CAJZLKVmhYYYcK+DiNr8OtmoXa1rxTZpRUP81m6D0DxR2WSEpwZhG2+DVlvS7cf3XEbslHzMBoduSwxJqX7+EZOer6mcb6Eu74eeG6NhtT60BXDdgcCObvjGRtEn6zjmP2nk2+nnASChsqvTwEPkTfqAf/AMeo6jwESZUkFIwOVPThFRalXFYnf/PRoDa7PmYHJsPakW0uYw8mplGW2Varwyx3jw5xdSJz4d0B63C8CDqsUNrCkEtU8c8Hx1WNCJLlic+sPXYwcbvUaaAyqNrLwKC/Twhto2ksgOjkHrGqXslGIABar+kRF7NSkVA4Gned0BT2IFKgVH6sTiw3eER9q2pN8FagBeAclqkuBFva0hIJw3RyztptK+tMsEXUupTfuOFOAgNxMT6xFmRh9j9pJslkn+4hvtJwb9pMbGwbTlzw8tVc0n7h01hAeUIHMHTHjElcr2gKxARpkMu6aCrB1uhLp4QGZUp+EAmJca74UY9YQ1w0YCH8oks344+RifZ5IDU98awktAHMtjly1uiXIOsID02iTv47so6R8FZIEmdvUsHuF2OdTzRsPWn8x1L4SyLsp8llR8aeUBYdorGZZUafLmFwckrOIO4K37zxjHWn7jz1690dd2hZAtBSoApIYg5xybtbsiZZTfa/JeisVJrgvfmArlAMk21hXPAYZNQ6yil2vbQa0d65eeLxGm2pxjziung7z4+EBb2Dbd0Mcte0W9l7UoBY0MYhaeeGvSBqHPwgOsWDb6FYF9YRcHaAKRy7+McOFoWioKgeG/8Ahon2XtPMRRX1Du54QHXF7SFKniPCIto2o5+4b+dM3wzjl83tUtiEpbn9Td+sIgzu088hgWzwfXWA13bPtLcQJcsgzFBzV7qX4YE4COcrJLuXq9d5r5x6ZMUVEqck5vrhCEccSw8HaAbXmfPfBZc1SVBSSQciCxDZCBPwamsRHlBgdY+kBrNldrMETx/+gHD9QjRBYUHQQoHMVjmBGvJomWDaEyUXQpsyKkHmMGgOglENCDw7oqtm9pZa6TBcVvxT+IvA37k98BhwIVIar7j+TDJgyB64bu6I6bQofcH4h+XWAmDOuvSJEk5b4jKmC7TxDQSzqrAFtCtNmI7p2Ms4RZ5BGHy0eKQ8cPs8ormIQMVrSkf7Fn1ujv8A2YkXJIlnGWVIP+qvpPVLQGiKXiDbdnhaSCAQaEEO43ERNlKyhVqgOQdp/h2uW67Km+n/AONwFDP6CSHHAxhLQlryVOhSTVKgUq4ODlHa+2XbiRYRdpNtBDiUk4D9yzW6mnM5Rh7f262daLqrVYVrUAzqRKmM+LF6jm0BgloDYjp3wJSU5mnN/IR1XZvYzZ1ulItFnQUpU4KB9LEFilaQSHiBtj4YjGUGbdyz94Dl85aasrwLc6xDnTWcjHjT+I3Fo+HdoQCpS0IQkElSnAAAxZ93KMJMli8cwHYkM4riC7coAKic9c4W77767+MPKdHXrCKGGsOOUAg6/jp1hizu1l6QS83vV+nCGKO/Jmzbhy5QCHpCgH8hucJeprnpoc3PxgETjXzOqwr8Tz73zjxNXI66wjwFPP21vgHEacb+GESEksKnXWIxAOH86rBxMIo58YCxBBJBctpnhFMMANUgUkspRG4b2hz472x45wCKThT3xo8SrMGB6c8IChNA3M+rP1giKa4ecBd9j5V+32ZGLzk+DrPT6Y+hZMpl/wCQ8RTy8o4P8MpV7adnO4zF90pY/wDKO9WgG6CiqkkEDfWo6h4CTFN2mnThZ5v9OQmYEkpUQ+AyGZ8IuZqsmiPMlk44RFfK06WszFrWpSlFTqUqqlEnFXGCpUz5RrO2NglSrSozApSSs/QghJVW9icBvPGI+yparXPRZ7NJlSU4zFfLvKQnMlanc5DeTFQb4Z7WtUm0n5EmZPkr/wDelpFABhMSTQLAen6sNxHdpSwpIUMDWobvBwPCKzZWzpciWJcsMBiTio71bzFb257TiwWczAxmrNyWk5qIxPBIqe7OAxXxh7Sgn+hlHcZ5HemVzwJ4MMzHKC+tePGC2mYpRKlKKlKJKlGpJNSTzJ1hAFnXpANVA7uOXPw5w/hrwhjvybKA8T55Me+BjFuWWGO7hDwrXSEUndrhADam4a11gjb/AH4e0IC+HTmw/EeKdPAKOr/xCsTR/LBoS8Xq2/1hxPPdkIBNwfXfxiQgFhQ90R3/AI7okibw8fzAFkfevKmQ6iF3cvGorDJf3muWqd0FSRQgdM/CAVKvbzpxgyF04QGVVq92ucEDtxGvWA3nwcs963lVPokL71KSPKO5yx0jj3wPkf3bSvIIlp71KJ8hHYkL8ogcsgRUbf25Ksklc6cq6gUDVUo5JQM1HdE62WlKEqWshKUgqUo0AABJJOQaPnrtv2tVbzfAIky512Uk5AoUPmK4qIPJwIoq9vbcXbLQqctkj9KBUJGQ3EtifSNH8HNpXLeUFrs5Ck8byfrT4BUYoyigF8aHfQ590Xfw+m3doWU4D5pHMfKX3YwH0FaZ6UBS1EJQkFSicAAHJPBo+ee2naJVttKptRLH0SkmjIyJ4qIJPTdGr+JvaYiWixIUSVC/PONCbyJXcXPBhnHNmegBOQzJJyAGJPDGAYowMjXlBpqWN1QKVDFJBSoVzBqOsBWMvDDPI+sAiwa64e3jA5gOY027rDr7vu5PnUQhThXTYQArxB4fjN4UJenj/EITz1SHA637oBEg8Ken5AjxzPpqsInHOkOANNYGA9dOEKD7aeFAwpXhnXnHgchTwH5gPAl3f1rRu9sYKBwgKh3NyiSnDPugCy/vz+31HtChQp7QiVfV0weuULu1nAPSo8sfLzhAabh5+PGGt77scC+sYcgVwwr5M8B2L4JSf7VpXvmoSeYlgkf94jppLRhfgzICdn3v3z5iubEIHgmNftO2okylzphZEtJWo8AHMBzL429pilCbFLUxmC/O4Sx9qP8AYv0HGOb9lAhU75U0gS5wMsn9q3eUsPuVTrELbe0l2q0TZ8xyqYsqYsbo/SkDIBIAhEIDbn765vrGAttrWY3XWlpiFFEwbiCxGX6vAiIWz7V8iYiYB9SCSOZQU47hejR7UmibLl2gt/eQUTf/ALpYZR5qRdV0jHrXj1puG/n7wD505SlqWtTlRJUTmT93XlwjRfD+wKXbJcwA3JJ+YVMQlwQlKQQGvFSgW3JL0eMwCc/DnF72Z7SzJBRLI+ZIMwFSBeEwFRCCqWUl7zNQgvSlYDoW2tjomg37s1sCsXswKKe+k1/SoeMc87U7GkSAky13ZhNZJUVkIKVNMCiHSHDMScRWN1be0dnlzhJNpQsMHKkqQAk1+qYlNwqZjgkVGcc17RWr5lqnLCwtN8hCgCElCfpRdDOBdA7nzgK1uFNUrAlF6cGweu/gIesuODU78OUNPvvr6QA5Yh3B6V/J40y4Q5I40fWWqQj4ce884Biscs95whxw1zFNYQ5PD8HTQiMseOW7DugEu9dfmFCgcKUjzcGprCFT38em+AQYuN3dg5OUSAmI4R09fxEpKqfmAUK+rofP+O+PJL8ePv4Q1JqGbP31yjxzL5ZZ8YAgArgKv6GCD+cvPHW6BJFOn8tDzQE8H7su54D6G+Gci7syzf8AUgq/5KKvWMl8cdv3ZcuxoNZn9ybwQk/Sk81B+STG/wBgS0yLFISSwlyEOTkAgEvHC+1CzbLTMnO6Z6AuUTkgfSEjikiv+UBlpKa5ZceNYmA4ZcdGBSxk1c6dIWYW9t8BK/rlCSuzsLq5iJj1+lSQQW5ih4RXkcctGusYcAHq2qOOEJ4/xVngGiXUDzpyfIZYmLfYWx5820ypaUzEqvhQUlKnSEqBvAjCoAffFSz6ffG87Edp5dgllM2+tayDdCgAhI+3JwouXegDQGS2/OVNtM28byr6gAAAyU0QkJApdTdFBvirJrwA5tz15Rtu2/aaem0lNnmCTKUhExPyQlN5K3LlQDku+eIjEKq+Jeue/fnjAIcvdxiNcIapO73gpB3YazhpThx3V37uUAM563a6R4+0NUTWrBsPSvOPHjjuz/iAaE92AzhxI1jjm0eSR6+tDujxGNN0B4DR7octuPL2pDQMa6whQGDbvEwHgrPWsO+Dgf8ATEcjiH4ROSgsNekAIvQ8W8MCIRyT3csYW0BmetQfP2hQXLazgPdRhz8e7QgqZN8hAxmES081G6POGywaNqu/vi47J2a/bbMk4fPlnuUFDxEB1j4wbb/p7CZSCy55EoNiECqz/wAadeEcz7ML+ZZJiDVVmV85HGSuk5PG6WX0ESvi9b1TdoFB+2TLSlI4q+pR5l0j/WKzsfNMm1ySGIK/lqB/UhYuKT3F+ggBbas1yY4FFucsc28++Kdcxzrv8I03aey3ErQ7/KmKlpPBKikP/qzxm0gNAOA139+XjHlGni3CHJSwyp7PSEThz94AZB6w1ZL41L7sqVh0xLNvJNeUNQmjilcMt3pAeXOUpKEqIKZaSEZMFErKf+SiauzmGpSOb19IP8jjj6QipdH1kYAJD5566QKZXfnrGJCpeUeVKrjrCAiKSz+LQuGvPgYKUUhol46wgBlWH4xA13wi/Wte+HFNa/nCHLQz8IAYMeKs9azh13HhTuh3yvGmHAeFfCAGnA0373OL01jEtKKCp7x7QMS8D09REkS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8" name="AutoShape 10" descr="data:image/jpeg;base64,/9j/4AAQSkZJRgABAQAAAQABAAD/2wCEAAkGBxQTEhUUExQUFRQXFxoYGBgYGBgVGhgaHBccGBgYFxoYHCggGBolHBoYIjEhJSkrLi4uGh8zODMsNygtLisBCgoKDQwNFAwMESscHxksKysrKysrKysrKysrKysrKysrKysrKysrKysrKysrKysrKysrKysrKysrKysrKysrK//AABEIAQ4AugMBIgACEQEDEQH/xAAcAAABBQEBAQAAAAAAAAAAAAADAQIEBQYHAAj/xAA/EAABAgMFBQYFAwQBAwUBAAABAhEAAyEEEjFB8AVRYXGBBpGhscHRBxMiMuFCUvEUI3KCkmKiwiQzU3ODFf/EABUBAQEAAAAAAAAAAAAAAAAAAAAB/8QAFBEBAAAAAAAAAAAAAAAAAAAAAP/aAAwDAQACEQMRAD8A3AMevQO9jWEK4At6ECoCTCFUBIvwt+IpXCBcBIK49fgBVlDb7wEi/DFTYAV61xeGqXAEmLgS1wJa4CqZTWsoA65kCVMgJX4dPKBKVrpAFMzWOs4EqZAJkyGrmd8A9S4CqZAlLgS1d3SAKqbAlTOcDVMeEBcga5mAUzNUgUxcIrHfxpAlKgHKXAyqGLMev8POA6M+MDK9ecDUqGvy1owBPmUMJ8zvgBVDSqAOFwhXAXy15R59ecAUrMOS9WryhilADF1ZAeZOUTJS2FWSM9YmACizqUW/JHNsIlp2ZkVP/iPV4bInGYq6n6UjHXlFmZolpOCeJIfDMmpLZCAiDYwzvNxaEXYJQqUk/wCzwoWVZqVXXSHOCPx+ICJMs0khgSk8dVirt9iZzQ8vffwi2tNnrQxT2+WtI4QFWs55v1gBmHXpuj0yaT1boHLxHK3PHTQD1LgajrpgYGswNS/bKAITrxhpVAyqEKoBylb4Gow1SoaTAeMNvc+8QioaEjh3QHQ1wMKaFUp/5gJgHXv5hjwhMNKmgFUSzmG/0y1EFRupybyHrFgiUkOVsAhiVHeXYNmwrFBb9pKmrKUUTkRiqtHD/wDaMYCXabclL3cczQktSnDCIkufMmncnBw71yAGJ9okzLJKlgBRN5he4nINw7oJs8YFCccCcAN47sIC82SBKQT+tTcWAH0ji31HmoxKNS5AfLNuQiAmYAKVOZ9oNKUTjrTQE1MzvhQrrAZKOUGKTlAMmnlEW0CkSiiBrRr8wGY2ls/EpoejFhnFJPGJwIxGI5iNxMlU4Yb4pNq2DMCuneAzl94YTCLl3DQ/ScB+3gIZegHEwNaoUmBqOmgPFUNJ15R5XKBq94BSqB04QjwmsIDopLN4ecDKocuAqV/EAjwezsPrLFgSBlRgD1UQOpgEtDkAZnwxiwkSPrKHwnS0HkElavEjugK/tIWcEgSpf3b1LOPNnA5kRVbORdukAiZMqn/pBxUBubAxM2+BNtSJJH9tIVOmcUpJCR/stUC2SSu0FRLqJKTmABkGwH5gLJdgchx35DJ95OP8mEMwJNG6RJ2haAxAxUXpSnpFTMmvXc/dAXMpbjjB5ExveKuwWmlcurZP3xPkzXetN0BaScYmy4rJawwrEuVP6wElSBugC0Q6ZMHDXFoGpY3eMACYkB4gWwBiMyH3xOnA5RW2veOm6vKAye15IDsNapFW9AYvtqS6Zt5RQYQHiqGFXT+Y8pUMJaAcYFMMKTrpwhij60gGE74QnjDCdZx69wHdAdIX5QJWvwIKsN/MCJ3ud0BN2EB85zuONd3jjArFaAtHzEqqJ5WOZSoN3GnSEsS2V0p1LRXplXGQHYqvnJgEA1beT5QFbbrVdnz2P1MiXvN1EsEcfum0/wAYvNiWdMqQVMyjQZ1/UcN5U3GIVisHzpptF0pKylR8bvMslPLpFxapqUoTuxHEBkoPIknnSAgWtYAareg9yCOkVaZu8U788vGJO0l1YFmx34+pgEkAgsdD0gDylth48aY50i5sqQWL03RngSgMrfQ66Rc7MW7btPAW8ktB5Si7N7QETkuA43u41jBpZSaggjfrlASAAQx9IYpOun4gUy1pBa8HxxGHq2ECm24DdTq3tAGiNaEgjDzpAplrJBYcHivm7RCaqMAK3WYNjjrzEZTaMgpVUY9x4xbWvtOhRugcq1fPwiPNtEtX3AqfKrDqKUgKc1hpg9ruv9PHhl4xGXAIs61vgajDlGGK9dPAMMMvGHQgSd0B0qZnz15wwxImI11pAynux08A+ytdU+8d1fx3RDsyry5ynFV3Q2QoyR0BJgW0KANjeBw3AnPKmcUfZnbJUtEpKQVXjMU+Aria89NAbDaa0oCJYDElT8CAEgcWBVyYxDnVmpBpTolKU0A40wglllBavmqUoCiUkUvOagcy53sTCmWm+pRI+gFTBjkwfF6kQFZaJYUS7sCWDVJfFTnF8t1OcSU4OJA7u6JtuWGIIo3qQkEZqLExFll3gEtlUv35Ny8DHrJtAJS14pUG5Hm+EGtSLycHypqh4juwiImyTAwKeDtwpUUIPGAtv/7KcB888imm81dz1iFMmTlVSFBziogAUfM035xFtVsVLYISDMIoAoXdzkgYYUiFbtk2ibLdcxlsfpKVBIyZDYKcO544vASpfzS4+dKUp3KXD9wwD1iXYlzHF4OMKMc9+6KrZXZ0hSbyiVY3g4Y5sVF24NFvJStKlOygDRQzB3vjWkBoEvcNCG8vSMjtKSkzDfKiB+kVJOLBsgI1+z5hKWOYweKHa+zgqZednIJDODgGPD3gM1bLZZUAEyAAom6plkKbFlAFJxGZxgH9QlaQZJKQ4BAwZ6gVqGi42nsRM9QWq5eSAmlHb9wGJxrTARWybL8sKThVxSleOsoDyjAyNePWCKEDUOEA1oYoaeCNDFCACR4Q0E6eCq6w0Hn3iA6mtGsO+BLTziWoQJQ4QFTtZLSphFSlJIzOBjJdipBAnT2/uF0opgCLxUx7mjezJbjAsaGm/H1ii7PWS6pbAgfNUgpPIsRwwgMfI7STJa1JmrWQo4s93jzy5RothdpEETEqcKN0JH3BRckl+AGe8xC2t2c+bOXLSPqFeVeUZ2xKMmcJasULAPEEtnmKGA3e0JpmrN1BS7GtDQXXpRsfGDyLIzhxTuMPuuEigIFd4yU/D3iTKmNQsceOBevIQERMhmYqD7q8n/iLCXYStH3Hq3pXyghTmXOGdAfw2MGsqidd8BHs+yUpIUQFqB+5seDZDOJJCgDdSW4pJPTWcTLNOahHDXCJ3yQWgKBGziVEmqs9+WOQo9IFNsl003ekaYSMcoze2LQSr5cv7hiYBlnUynHdi/AQu1kPdIFHr1p1DtFbZFrStpg9t9DF9bLKVIcZg69YClVYaYkHIjLfx6RWbVlXU4k0zzMaaSgFOmfA8ooNvSm3QFARDDWClJx7oaBACVDFZwcpgahvgI5Hq8NPPXdBViEEB1kpMDKDEsy4aJcBCVLhqbKAl2/U/f8AmJlzX4h0k3Tl78ICo+VctiZikgpnJCHGIUl37x5Rku0ezZVn2giYtrvzHU+YY3Ol4pjfbSsgUkJSq6CQpKsbqwaPwIo3OKTaFiNpRN/qZYE2WAAsfqDE3kwDZpJuqZgReypnXf8AiAJmF6vlhyqRr3iFsq2f+nSklRMp0OXJIFUE9Gh0ia+NPav5gLZVpdLZ5HLnjBZCmd8BuyI8IiS105nPf7CJEpQLgUHKAtpE6oy9oubLMGuUZeQwJD46yi4ss2mD684A217VdSQKqNBHMUdpLgUooWVAqvBiSlTmhbdxjo6CFKvGoFB6mKy37PQtV+4kk53Q56txgMHL7cS5hZSSk4VDjlSLqX2wQAA/MaPtBNpdhrPP+r6panb6aOOREQ7J2HlyF3wta2wCmLccK9d8BdbDnlaSVC7eJIBxAYY8T7RD26KHrw1lFklbeWHpnFdtpWm00BQlOtdIa1IM2EIUa7/GAAUQNYg5Tr2gaxAR1CPCFXCNp4Dsxl8IaURKKIQpgIK0gbuENuRMWmIlrtKJbla0p4ktAMmS3DHRy6w2ZbBeurYPg+BGbbzGc2p8QrHKoFGYrckP6xXbD7aItto+SqUEoUlRSVEE3gHwyo5gB9pwizWkVAlz0tjRKhQcndukRETK4mhw4tl3RcdqLAhYUgihSCGFQRgQcsYzFhlTEEomfUE/aoVfc/EQF/Imv/FRgIm2LXsPeKyRMpwNBr3i0siq0enhn7wFhLl4HHdlnE+8wJ10aI9lP58onTLOSkNvHlACv0rg0QrRtWUjFSaMWSxPcPOK/a1mnKJT80yw2KRjWuPKM6jYd371zlf4hIenJzWuMBrkdpJJISyhxYN1rEe2dopIIDqO8tRtM0UsjYKFj6Vqd8Cs47w/P8Qtp2IhKXN4uP3Kx6GAsJ1sQsFSFAjhkd3A8Ij7SqkFsgYrtl7GN9kqUAospJL0ozRc7eDEgUGA9oClEvCGXIlLHPWEBMBHUjWukAWnTxJXAJogALHtDLsFLQl3lAdetO3bMiipyB1eKm3dtrJLD/MvcAHeONkeJziHaJpypAbfb/xMmEFMhIRjVVT0A9Y57tHaE2comYtSyTmXFdwwgU4lj1cHdj7w2VKvHzp463CAJZLKVmhYYYcK+DiNr8OtmoXa1rxTZpRUP81m6D0DxR2WSEpwZhG2+DVlvS7cf3XEbslHzMBoduSwxJqX7+EZOer6mcb6Eu74eeG6NhtT60BXDdgcCObvjGRtEn6zjmP2nk2+nnASChsqvTwEPkTfqAf/AMeo6jwESZUkFIwOVPThFRalXFYnf/PRoDa7PmYHJsPakW0uYw8mplGW2Varwyx3jw5xdSJz4d0B63C8CDqsUNrCkEtU8c8Hx1WNCJLlic+sPXYwcbvUaaAyqNrLwKC/Twhto2ksgOjkHrGqXslGIABar+kRF7NSkVA4Gned0BT2IFKgVH6sTiw3eER9q2pN8FagBeAclqkuBFva0hIJw3RyztptK+tMsEXUupTfuOFOAgNxMT6xFmRh9j9pJslkn+4hvtJwb9pMbGwbTlzw8tVc0n7h01hAeUIHMHTHjElcr2gKxARpkMu6aCrB1uhLp4QGZUp+EAmJca74UY9YQ1w0YCH8oks344+RifZ5IDU98awktAHMtjly1uiXIOsID02iTv47so6R8FZIEmdvUsHuF2OdTzRsPWn8x1L4SyLsp8llR8aeUBYdorGZZUafLmFwckrOIO4K37zxjHWn7jz1690dd2hZAtBSoApIYg5xybtbsiZZTfa/JeisVJrgvfmArlAMk21hXPAYZNQ6yil2vbQa0d65eeLxGm2pxjziung7z4+EBb2Dbd0Mcte0W9l7UoBY0MYhaeeGvSBqHPwgOsWDb6FYF9YRcHaAKRy7+McOFoWioKgeG/8Ahon2XtPMRRX1Du54QHXF7SFKniPCIto2o5+4b+dM3wzjl83tUtiEpbn9Td+sIgzu088hgWzwfXWA13bPtLcQJcsgzFBzV7qX4YE4COcrJLuXq9d5r5x6ZMUVEqck5vrhCEccSw8HaAbXmfPfBZc1SVBSSQciCxDZCBPwamsRHlBgdY+kBrNldrMETx/+gHD9QjRBYUHQQoHMVjmBGvJomWDaEyUXQpsyKkHmMGgOglENCDw7oqtm9pZa6TBcVvxT+IvA37k98BhwIVIar7j+TDJgyB64bu6I6bQofcH4h+XWAmDOuvSJEk5b4jKmC7TxDQSzqrAFtCtNmI7p2Ms4RZ5BGHy0eKQ8cPs8ormIQMVrSkf7Fn1ujv8A2YkXJIlnGWVIP+qvpPVLQGiKXiDbdnhaSCAQaEEO43ERNlKyhVqgOQdp/h2uW67Km+n/AONwFDP6CSHHAxhLQlryVOhSTVKgUq4ODlHa+2XbiRYRdpNtBDiUk4D9yzW6mnM5Rh7f262daLqrVYVrUAzqRKmM+LF6jm0BgloDYjp3wJSU5mnN/IR1XZvYzZ1ulItFnQUpU4KB9LEFilaQSHiBtj4YjGUGbdyz94Dl85aasrwLc6xDnTWcjHjT+I3Fo+HdoQCpS0IQkElSnAAAxZ93KMJMli8cwHYkM4riC7coAKic9c4W77767+MPKdHXrCKGGsOOUAg6/jp1hizu1l6QS83vV+nCGKO/Jmzbhy5QCHpCgH8hucJeprnpoc3PxgETjXzOqwr8Tz73zjxNXI66wjwFPP21vgHEacb+GESEksKnXWIxAOH86rBxMIo58YCxBBJBctpnhFMMANUgUkspRG4b2hz472x45wCKThT3xo8SrMGB6c8IChNA3M+rP1giKa4ecBd9j5V+32ZGLzk+DrPT6Y+hZMpl/wCQ8RTy8o4P8MpV7adnO4zF90pY/wDKO9WgG6CiqkkEDfWo6h4CTFN2mnThZ5v9OQmYEkpUQ+AyGZ8IuZqsmiPMlk44RFfK06WszFrWpSlFTqUqqlEnFXGCpUz5RrO2NglSrSozApSSs/QghJVW9icBvPGI+yparXPRZ7NJlSU4zFfLvKQnMlanc5DeTFQb4Z7WtUm0n5EmZPkr/wDelpFABhMSTQLAen6sNxHdpSwpIUMDWobvBwPCKzZWzpciWJcsMBiTio71bzFb257TiwWczAxmrNyWk5qIxPBIqe7OAxXxh7Sgn+hlHcZ5HemVzwJ4MMzHKC+tePGC2mYpRKlKKlKJKlGpJNSTzJ1hAFnXpANVA7uOXPw5w/hrwhjvybKA8T55Me+BjFuWWGO7hDwrXSEUndrhADam4a11gjb/AH4e0IC+HTmw/EeKdPAKOr/xCsTR/LBoS8Xq2/1hxPPdkIBNwfXfxiQgFhQ90R3/AI7okibw8fzAFkfevKmQ6iF3cvGorDJf3muWqd0FSRQgdM/CAVKvbzpxgyF04QGVVq92ucEDtxGvWA3nwcs963lVPokL71KSPKO5yx0jj3wPkf3bSvIIlp71KJ8hHYkL8ogcsgRUbf25Ksklc6cq6gUDVUo5JQM1HdE62WlKEqWshKUgqUo0AABJJOQaPnrtv2tVbzfAIky512Uk5AoUPmK4qIPJwIoq9vbcXbLQqctkj9KBUJGQ3EtifSNH8HNpXLeUFrs5Ck8byfrT4BUYoyigF8aHfQ590Xfw+m3doWU4D5pHMfKX3YwH0FaZ6UBS1EJQkFSicAAHJPBo+ee2naJVttKptRLH0SkmjIyJ4qIJPTdGr+JvaYiWixIUSVC/PONCbyJXcXPBhnHNmegBOQzJJyAGJPDGAYowMjXlBpqWN1QKVDFJBSoVzBqOsBWMvDDPI+sAiwa64e3jA5gOY027rDr7vu5PnUQhThXTYQArxB4fjN4UJenj/EITz1SHA637oBEg8Ken5AjxzPpqsInHOkOANNYGA9dOEKD7aeFAwpXhnXnHgchTwH5gPAl3f1rRu9sYKBwgKh3NyiSnDPugCy/vz+31HtChQp7QiVfV0weuULu1nAPSo8sfLzhAabh5+PGGt77scC+sYcgVwwr5M8B2L4JSf7VpXvmoSeYlgkf94jppLRhfgzICdn3v3z5iubEIHgmNftO2okylzphZEtJWo8AHMBzL429pilCbFLUxmC/O4Sx9qP8AYv0HGOb9lAhU75U0gS5wMsn9q3eUsPuVTrELbe0l2q0TZ8xyqYsqYsbo/SkDIBIAhEIDbn765vrGAttrWY3XWlpiFFEwbiCxGX6vAiIWz7V8iYiYB9SCSOZQU47hejR7UmibLl2gt/eQUTf/ALpYZR5qRdV0jHrXj1puG/n7wD505SlqWtTlRJUTmT93XlwjRfD+wKXbJcwA3JJ+YVMQlwQlKQQGvFSgW3JL0eMwCc/DnF72Z7SzJBRLI+ZIMwFSBeEwFRCCqWUl7zNQgvSlYDoW2tjomg37s1sCsXswKKe+k1/SoeMc87U7GkSAky13ZhNZJUVkIKVNMCiHSHDMScRWN1be0dnlzhJNpQsMHKkqQAk1+qYlNwqZjgkVGcc17RWr5lqnLCwtN8hCgCElCfpRdDOBdA7nzgK1uFNUrAlF6cGweu/gIesuODU78OUNPvvr6QA5Yh3B6V/J40y4Q5I40fWWqQj4ce884Biscs95whxw1zFNYQ5PD8HTQiMseOW7DugEu9dfmFCgcKUjzcGprCFT38em+AQYuN3dg5OUSAmI4R09fxEpKqfmAUK+rofP+O+PJL8ePv4Q1JqGbP31yjxzL5ZZ8YAgArgKv6GCD+cvPHW6BJFOn8tDzQE8H7su54D6G+Gci7syzf8AUgq/5KKvWMl8cdv3ZcuxoNZn9ybwQk/Sk81B+STG/wBgS0yLFISSwlyEOTkAgEvHC+1CzbLTMnO6Z6AuUTkgfSEjikiv+UBlpKa5ZceNYmA4ZcdGBSxk1c6dIWYW9t8BK/rlCSuzsLq5iJj1+lSQQW5ih4RXkcctGusYcAHq2qOOEJ4/xVngGiXUDzpyfIZYmLfYWx5820ypaUzEqvhQUlKnSEqBvAjCoAffFSz6ffG87Edp5dgllM2+tayDdCgAhI+3JwouXegDQGS2/OVNtM28byr6gAAAyU0QkJApdTdFBvirJrwA5tz15Rtu2/aaem0lNnmCTKUhExPyQlN5K3LlQDku+eIjEKq+Jeue/fnjAIcvdxiNcIapO73gpB3YazhpThx3V37uUAM563a6R4+0NUTWrBsPSvOPHjjuz/iAaE92AzhxI1jjm0eSR6+tDujxGNN0B4DR7octuPL2pDQMa6whQGDbvEwHgrPWsO+Dgf8ATEcjiH4ROSgsNekAIvQ8W8MCIRyT3csYW0BmetQfP2hQXLazgPdRhz8e7QgqZN8hAxmES081G6POGywaNqu/vi47J2a/bbMk4fPlnuUFDxEB1j4wbb/p7CZSCy55EoNiECqz/wAadeEcz7ML+ZZJiDVVmV85HGSuk5PG6WX0ESvi9b1TdoFB+2TLSlI4q+pR5l0j/WKzsfNMm1ySGIK/lqB/UhYuKT3F+ggBbas1yY4FFucsc28++Kdcxzrv8I03aey3ErQ7/KmKlpPBKikP/qzxm0gNAOA139+XjHlGni3CHJSwyp7PSEThz94AZB6w1ZL41L7sqVh0xLNvJNeUNQmjilcMt3pAeXOUpKEqIKZaSEZMFErKf+SiauzmGpSOb19IP8jjj6QipdH1kYAJD5566QKZXfnrGJCpeUeVKrjrCAiKSz+LQuGvPgYKUUhol46wgBlWH4xA13wi/Wte+HFNa/nCHLQz8IAYMeKs9azh13HhTuh3yvGmHAeFfCAGnA0373OL01jEtKKCp7x7QMS8D09REkS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40" name="AutoShape 12" descr="data:image/jpeg;base64,/9j/4AAQSkZJRgABAQAAAQABAAD/2wCEAAkGBxQTEhUUExQUFRQXFxoYGBgYGBgVGhgaHBccGBgYFxoYHCggGBolHBoYIjEhJSkrLi4uGh8zODMsNygtLisBCgoKDQwNFAwMESscHxksKysrKysrKysrKysrKysrKysrKysrKysrKysrKysrKysrKysrKysrKysrKysrKysrK//AABEIAQ4AugMBIgACEQEDEQH/xAAcAAABBQEBAQAAAAAAAAAAAAADAQIEBQYHAAj/xAA/EAABAgMFBQYFAwQBAwUBAAABAhEAAyEEEjFB8AVRYXGBBpGhscHRBxMiMuFCUvEUI3KCkmKiwiQzU3ODFf/EABUBAQEAAAAAAAAAAAAAAAAAAAAB/8QAFBEBAAAAAAAAAAAAAAAAAAAAAP/aAAwDAQACEQMRAD8A3AMevQO9jWEK4At6ECoCTCFUBIvwt+IpXCBcBIK49fgBVlDb7wEi/DFTYAV61xeGqXAEmLgS1wJa4CqZTWsoA65kCVMgJX4dPKBKVrpAFMzWOs4EqZAJkyGrmd8A9S4CqZAlLgS1d3SAKqbAlTOcDVMeEBcga5mAUzNUgUxcIrHfxpAlKgHKXAyqGLMev8POA6M+MDK9ecDUqGvy1owBPmUMJ8zvgBVDSqAOFwhXAXy15R59ecAUrMOS9WryhilADF1ZAeZOUTJS2FWSM9YmACizqUW/JHNsIlp2ZkVP/iPV4bInGYq6n6UjHXlFmZolpOCeJIfDMmpLZCAiDYwzvNxaEXYJQqUk/wCzwoWVZqVXXSHOCPx+ICJMs0khgSk8dVirt9iZzQ8vffwi2tNnrQxT2+WtI4QFWs55v1gBmHXpuj0yaT1boHLxHK3PHTQD1LgajrpgYGswNS/bKAITrxhpVAyqEKoBylb4Gow1SoaTAeMNvc+8QioaEjh3QHQ1wMKaFUp/5gJgHXv5hjwhMNKmgFUSzmG/0y1EFRupybyHrFgiUkOVsAhiVHeXYNmwrFBb9pKmrKUUTkRiqtHD/wDaMYCXabclL3cczQktSnDCIkufMmncnBw71yAGJ9okzLJKlgBRN5he4nINw7oJs8YFCccCcAN47sIC82SBKQT+tTcWAH0ji31HmoxKNS5AfLNuQiAmYAKVOZ9oNKUTjrTQE1MzvhQrrAZKOUGKTlAMmnlEW0CkSiiBrRr8wGY2ls/EpoejFhnFJPGJwIxGI5iNxMlU4Yb4pNq2DMCuneAzl94YTCLl3DQ/ScB+3gIZegHEwNaoUmBqOmgPFUNJ15R5XKBq94BSqB04QjwmsIDopLN4ecDKocuAqV/EAjwezsPrLFgSBlRgD1UQOpgEtDkAZnwxiwkSPrKHwnS0HkElavEjugK/tIWcEgSpf3b1LOPNnA5kRVbORdukAiZMqn/pBxUBubAxM2+BNtSJJH9tIVOmcUpJCR/stUC2SSu0FRLqJKTmABkGwH5gLJdgchx35DJ95OP8mEMwJNG6RJ2haAxAxUXpSnpFTMmvXc/dAXMpbjjB5ExveKuwWmlcurZP3xPkzXetN0BaScYmy4rJawwrEuVP6wElSBugC0Q6ZMHDXFoGpY3eMACYkB4gWwBiMyH3xOnA5RW2veOm6vKAye15IDsNapFW9AYvtqS6Zt5RQYQHiqGFXT+Y8pUMJaAcYFMMKTrpwhij60gGE74QnjDCdZx69wHdAdIX5QJWvwIKsN/MCJ3ud0BN2EB85zuONd3jjArFaAtHzEqqJ5WOZSoN3GnSEsS2V0p1LRXplXGQHYqvnJgEA1beT5QFbbrVdnz2P1MiXvN1EsEcfum0/wAYvNiWdMqQVMyjQZ1/UcN5U3GIVisHzpptF0pKylR8bvMslPLpFxapqUoTuxHEBkoPIknnSAgWtYAareg9yCOkVaZu8U788vGJO0l1YFmx34+pgEkAgsdD0gDylth48aY50i5sqQWL03RngSgMrfQ66Rc7MW7btPAW8ktB5Si7N7QETkuA43u41jBpZSaggjfrlASAAQx9IYpOun4gUy1pBa8HxxGHq2ECm24DdTq3tAGiNaEgjDzpAplrJBYcHivm7RCaqMAK3WYNjjrzEZTaMgpVUY9x4xbWvtOhRugcq1fPwiPNtEtX3AqfKrDqKUgKc1hpg9ruv9PHhl4xGXAIs61vgajDlGGK9dPAMMMvGHQgSd0B0qZnz15wwxImI11pAynux08A+ytdU+8d1fx3RDsyry5ynFV3Q2QoyR0BJgW0KANjeBw3AnPKmcUfZnbJUtEpKQVXjMU+Aria89NAbDaa0oCJYDElT8CAEgcWBVyYxDnVmpBpTolKU0A40wglllBavmqUoCiUkUvOagcy53sTCmWm+pRI+gFTBjkwfF6kQFZaJYUS7sCWDVJfFTnF8t1OcSU4OJA7u6JtuWGIIo3qQkEZqLExFll3gEtlUv35Ny8DHrJtAJS14pUG5Hm+EGtSLycHypqh4juwiImyTAwKeDtwpUUIPGAtv/7KcB888imm81dz1iFMmTlVSFBziogAUfM035xFtVsVLYISDMIoAoXdzkgYYUiFbtk2ibLdcxlsfpKVBIyZDYKcO544vASpfzS4+dKUp3KXD9wwD1iXYlzHF4OMKMc9+6KrZXZ0hSbyiVY3g4Y5sVF24NFvJStKlOygDRQzB3vjWkBoEvcNCG8vSMjtKSkzDfKiB+kVJOLBsgI1+z5hKWOYweKHa+zgqZednIJDODgGPD3gM1bLZZUAEyAAom6plkKbFlAFJxGZxgH9QlaQZJKQ4BAwZ6gVqGi42nsRM9QWq5eSAmlHb9wGJxrTARWybL8sKThVxSleOsoDyjAyNePWCKEDUOEA1oYoaeCNDFCACR4Q0E6eCq6w0Hn3iA6mtGsO+BLTziWoQJQ4QFTtZLSphFSlJIzOBjJdipBAnT2/uF0opgCLxUx7mjezJbjAsaGm/H1ii7PWS6pbAgfNUgpPIsRwwgMfI7STJa1JmrWQo4s93jzy5RothdpEETEqcKN0JH3BRckl+AGe8xC2t2c+bOXLSPqFeVeUZ2xKMmcJasULAPEEtnmKGA3e0JpmrN1BS7GtDQXXpRsfGDyLIzhxTuMPuuEigIFd4yU/D3iTKmNQsceOBevIQERMhmYqD7q8n/iLCXYStH3Hq3pXyghTmXOGdAfw2MGsqidd8BHs+yUpIUQFqB+5seDZDOJJCgDdSW4pJPTWcTLNOahHDXCJ3yQWgKBGziVEmqs9+WOQo9IFNsl003ekaYSMcoze2LQSr5cv7hiYBlnUynHdi/AQu1kPdIFHr1p1DtFbZFrStpg9t9DF9bLKVIcZg69YClVYaYkHIjLfx6RWbVlXU4k0zzMaaSgFOmfA8ooNvSm3QFARDDWClJx7oaBACVDFZwcpgahvgI5Hq8NPPXdBViEEB1kpMDKDEsy4aJcBCVLhqbKAl2/U/f8AmJlzX4h0k3Tl78ICo+VctiZikgpnJCHGIUl37x5Rku0ezZVn2giYtrvzHU+YY3Ol4pjfbSsgUkJSq6CQpKsbqwaPwIo3OKTaFiNpRN/qZYE2WAAsfqDE3kwDZpJuqZgReypnXf8AiAJmF6vlhyqRr3iFsq2f+nSklRMp0OXJIFUE9Gh0ia+NPav5gLZVpdLZ5HLnjBZCmd8BuyI8IiS105nPf7CJEpQLgUHKAtpE6oy9oubLMGuUZeQwJD46yi4ss2mD684A217VdSQKqNBHMUdpLgUooWVAqvBiSlTmhbdxjo6CFKvGoFB6mKy37PQtV+4kk53Q56txgMHL7cS5hZSSk4VDjlSLqX2wQAA/MaPtBNpdhrPP+r6panb6aOOREQ7J2HlyF3wta2wCmLccK9d8BdbDnlaSVC7eJIBxAYY8T7RD26KHrw1lFklbeWHpnFdtpWm00BQlOtdIa1IM2EIUa7/GAAUQNYg5Tr2gaxAR1CPCFXCNp4Dsxl8IaURKKIQpgIK0gbuENuRMWmIlrtKJbla0p4ktAMmS3DHRy6w2ZbBeurYPg+BGbbzGc2p8QrHKoFGYrckP6xXbD7aItto+SqUEoUlRSVEE3gHwyo5gB9pwizWkVAlz0tjRKhQcndukRETK4mhw4tl3RcdqLAhYUgihSCGFQRgQcsYzFhlTEEomfUE/aoVfc/EQF/Imv/FRgIm2LXsPeKyRMpwNBr3i0siq0enhn7wFhLl4HHdlnE+8wJ10aI9lP58onTLOSkNvHlACv0rg0QrRtWUjFSaMWSxPcPOK/a1mnKJT80yw2KRjWuPKM6jYd371zlf4hIenJzWuMBrkdpJJISyhxYN1rEe2dopIIDqO8tRtM0UsjYKFj6Vqd8Cs47w/P8Qtp2IhKXN4uP3Kx6GAsJ1sQsFSFAjhkd3A8Ij7SqkFsgYrtl7GN9kqUAospJL0ozRc7eDEgUGA9oClEvCGXIlLHPWEBMBHUjWukAWnTxJXAJogALHtDLsFLQl3lAdetO3bMiipyB1eKm3dtrJLD/MvcAHeONkeJziHaJpypAbfb/xMmEFMhIRjVVT0A9Y57tHaE2comYtSyTmXFdwwgU4lj1cHdj7w2VKvHzp463CAJZLKVmhYYYcK+DiNr8OtmoXa1rxTZpRUP81m6D0DxR2WSEpwZhG2+DVlvS7cf3XEbslHzMBoduSwxJqX7+EZOer6mcb6Eu74eeG6NhtT60BXDdgcCObvjGRtEn6zjmP2nk2+nnASChsqvTwEPkTfqAf/AMeo6jwESZUkFIwOVPThFRalXFYnf/PRoDa7PmYHJsPakW0uYw8mplGW2Varwyx3jw5xdSJz4d0B63C8CDqsUNrCkEtU8c8Hx1WNCJLlic+sPXYwcbvUaaAyqNrLwKC/Twhto2ksgOjkHrGqXslGIABar+kRF7NSkVA4Gned0BT2IFKgVH6sTiw3eER9q2pN8FagBeAclqkuBFva0hIJw3RyztptK+tMsEXUupTfuOFOAgNxMT6xFmRh9j9pJslkn+4hvtJwb9pMbGwbTlzw8tVc0n7h01hAeUIHMHTHjElcr2gKxARpkMu6aCrB1uhLp4QGZUp+EAmJca74UY9YQ1w0YCH8oks344+RifZ5IDU98awktAHMtjly1uiXIOsID02iTv47so6R8FZIEmdvUsHuF2OdTzRsPWn8x1L4SyLsp8llR8aeUBYdorGZZUafLmFwckrOIO4K37zxjHWn7jz1690dd2hZAtBSoApIYg5xybtbsiZZTfa/JeisVJrgvfmArlAMk21hXPAYZNQ6yil2vbQa0d65eeLxGm2pxjziung7z4+EBb2Dbd0Mcte0W9l7UoBY0MYhaeeGvSBqHPwgOsWDb6FYF9YRcHaAKRy7+McOFoWioKgeG/8Ahon2XtPMRRX1Du54QHXF7SFKniPCIto2o5+4b+dM3wzjl83tUtiEpbn9Td+sIgzu088hgWzwfXWA13bPtLcQJcsgzFBzV7qX4YE4COcrJLuXq9d5r5x6ZMUVEqck5vrhCEccSw8HaAbXmfPfBZc1SVBSSQciCxDZCBPwamsRHlBgdY+kBrNldrMETx/+gHD9QjRBYUHQQoHMVjmBGvJomWDaEyUXQpsyKkHmMGgOglENCDw7oqtm9pZa6TBcVvxT+IvA37k98BhwIVIar7j+TDJgyB64bu6I6bQofcH4h+XWAmDOuvSJEk5b4jKmC7TxDQSzqrAFtCtNmI7p2Ms4RZ5BGHy0eKQ8cPs8ormIQMVrSkf7Fn1ujv8A2YkXJIlnGWVIP+qvpPVLQGiKXiDbdnhaSCAQaEEO43ERNlKyhVqgOQdp/h2uW67Km+n/AONwFDP6CSHHAxhLQlryVOhSTVKgUq4ODlHa+2XbiRYRdpNtBDiUk4D9yzW6mnM5Rh7f262daLqrVYVrUAzqRKmM+LF6jm0BgloDYjp3wJSU5mnN/IR1XZvYzZ1ulItFnQUpU4KB9LEFilaQSHiBtj4YjGUGbdyz94Dl85aasrwLc6xDnTWcjHjT+I3Fo+HdoQCpS0IQkElSnAAAxZ93KMJMli8cwHYkM4riC7coAKic9c4W77767+MPKdHXrCKGGsOOUAg6/jp1hizu1l6QS83vV+nCGKO/Jmzbhy5QCHpCgH8hucJeprnpoc3PxgETjXzOqwr8Tz73zjxNXI66wjwFPP21vgHEacb+GESEksKnXWIxAOH86rBxMIo58YCxBBJBctpnhFMMANUgUkspRG4b2hz472x45wCKThT3xo8SrMGB6c8IChNA3M+rP1giKa4ecBd9j5V+32ZGLzk+DrPT6Y+hZMpl/wCQ8RTy8o4P8MpV7adnO4zF90pY/wDKO9WgG6CiqkkEDfWo6h4CTFN2mnThZ5v9OQmYEkpUQ+AyGZ8IuZqsmiPMlk44RFfK06WszFrWpSlFTqUqqlEnFXGCpUz5RrO2NglSrSozApSSs/QghJVW9icBvPGI+yparXPRZ7NJlSU4zFfLvKQnMlanc5DeTFQb4Z7WtUm0n5EmZPkr/wDelpFABhMSTQLAen6sNxHdpSwpIUMDWobvBwPCKzZWzpciWJcsMBiTio71bzFb257TiwWczAxmrNyWk5qIxPBIqe7OAxXxh7Sgn+hlHcZ5HemVzwJ4MMzHKC+tePGC2mYpRKlKKlKJKlGpJNSTzJ1hAFnXpANVA7uOXPw5w/hrwhjvybKA8T55Me+BjFuWWGO7hDwrXSEUndrhADam4a11gjb/AH4e0IC+HTmw/EeKdPAKOr/xCsTR/LBoS8Xq2/1hxPPdkIBNwfXfxiQgFhQ90R3/AI7okibw8fzAFkfevKmQ6iF3cvGorDJf3muWqd0FSRQgdM/CAVKvbzpxgyF04QGVVq92ucEDtxGvWA3nwcs963lVPokL71KSPKO5yx0jj3wPkf3bSvIIlp71KJ8hHYkL8ogcsgRUbf25Ksklc6cq6gUDVUo5JQM1HdE62WlKEqWshKUgqUo0AABJJOQaPnrtv2tVbzfAIky512Uk5AoUPmK4qIPJwIoq9vbcXbLQqctkj9KBUJGQ3EtifSNH8HNpXLeUFrs5Ck8byfrT4BUYoyigF8aHfQ590Xfw+m3doWU4D5pHMfKX3YwH0FaZ6UBS1EJQkFSicAAHJPBo+ee2naJVttKptRLH0SkmjIyJ4qIJPTdGr+JvaYiWixIUSVC/PONCbyJXcXPBhnHNmegBOQzJJyAGJPDGAYowMjXlBpqWN1QKVDFJBSoVzBqOsBWMvDDPI+sAiwa64e3jA5gOY027rDr7vu5PnUQhThXTYQArxB4fjN4UJenj/EITz1SHA637oBEg8Ken5AjxzPpqsInHOkOANNYGA9dOEKD7aeFAwpXhnXnHgchTwH5gPAl3f1rRu9sYKBwgKh3NyiSnDPugCy/vz+31HtChQp7QiVfV0weuULu1nAPSo8sfLzhAabh5+PGGt77scC+sYcgVwwr5M8B2L4JSf7VpXvmoSeYlgkf94jppLRhfgzICdn3v3z5iubEIHgmNftO2okylzphZEtJWo8AHMBzL429pilCbFLUxmC/O4Sx9qP8AYv0HGOb9lAhU75U0gS5wMsn9q3eUsPuVTrELbe0l2q0TZ8xyqYsqYsbo/SkDIBIAhEIDbn765vrGAttrWY3XWlpiFFEwbiCxGX6vAiIWz7V8iYiYB9SCSOZQU47hejR7UmibLl2gt/eQUTf/ALpYZR5qRdV0jHrXj1puG/n7wD505SlqWtTlRJUTmT93XlwjRfD+wKXbJcwA3JJ+YVMQlwQlKQQGvFSgW3JL0eMwCc/DnF72Z7SzJBRLI+ZIMwFSBeEwFRCCqWUl7zNQgvSlYDoW2tjomg37s1sCsXswKKe+k1/SoeMc87U7GkSAky13ZhNZJUVkIKVNMCiHSHDMScRWN1be0dnlzhJNpQsMHKkqQAk1+qYlNwqZjgkVGcc17RWr5lqnLCwtN8hCgCElCfpRdDOBdA7nzgK1uFNUrAlF6cGweu/gIesuODU78OUNPvvr6QA5Yh3B6V/J40y4Q5I40fWWqQj4ce884Biscs95whxw1zFNYQ5PD8HTQiMseOW7DugEu9dfmFCgcKUjzcGprCFT38em+AQYuN3dg5OUSAmI4R09fxEpKqfmAUK+rofP+O+PJL8ePv4Q1JqGbP31yjxzL5ZZ8YAgArgKv6GCD+cvPHW6BJFOn8tDzQE8H7su54D6G+Gci7syzf8AUgq/5KKvWMl8cdv3ZcuxoNZn9ybwQk/Sk81B+STG/wBgS0yLFISSwlyEOTkAgEvHC+1CzbLTMnO6Z6AuUTkgfSEjikiv+UBlpKa5ZceNYmA4ZcdGBSxk1c6dIWYW9t8BK/rlCSuzsLq5iJj1+lSQQW5ih4RXkcctGusYcAHq2qOOEJ4/xVngGiXUDzpyfIZYmLfYWx5820ypaUzEqvhQUlKnSEqBvAjCoAffFSz6ffG87Edp5dgllM2+tayDdCgAhI+3JwouXegDQGS2/OVNtM28byr6gAAAyU0QkJApdTdFBvirJrwA5tz15Rtu2/aaem0lNnmCTKUhExPyQlN5K3LlQDku+eIjEKq+Jeue/fnjAIcvdxiNcIapO73gpB3YazhpThx3V37uUAM563a6R4+0NUTWrBsPSvOPHjjuz/iAaE92AzhxI1jjm0eSR6+tDujxGNN0B4DR7octuPL2pDQMa6whQGDbvEwHgrPWsO+Dgf8ATEcjiH4ROSgsNekAIvQ8W8MCIRyT3csYW0BmetQfP2hQXLazgPdRhz8e7QgqZN8hAxmES081G6POGywaNqu/vi47J2a/bbMk4fPlnuUFDxEB1j4wbb/p7CZSCy55EoNiECqz/wAadeEcz7ML+ZZJiDVVmV85HGSuk5PG6WX0ESvi9b1TdoFB+2TLSlI4q+pR5l0j/WKzsfNMm1ySGIK/lqB/UhYuKT3F+ggBbas1yY4FFucsc28++Kdcxzrv8I03aey3ErQ7/KmKlpPBKikP/qzxm0gNAOA139+XjHlGni3CHJSwyp7PSEThz94AZB6w1ZL41L7sqVh0xLNvJNeUNQmjilcMt3pAeXOUpKEqIKZaSEZMFErKf+SiauzmGpSOb19IP8jjj6QipdH1kYAJD5566QKZXfnrGJCpeUeVKrjrCAiKSz+LQuGvPgYKUUhol46wgBlWH4xA13wi/Wte+HFNa/nCHLQz8IAYMeKs9azh13HhTuh3yvGmHAeFfCAGnA0373OL01jEtKKCp7x7QMS8D09REkS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42" name="AutoShape 14" descr="data:image/jpeg;base64,/9j/4AAQSkZJRgABAQAAAQABAAD/2wCEAAkGBxQTEhUUExQUFRQXFxoYGBgYGBgVGhgaHBccGBgYFxoYHCggGBolHBoYIjEhJSkrLi4uGh8zODMsNygtLisBCgoKDQwNFAwMESscHxksKysrKysrKysrKysrKysrKysrKysrKysrKysrKysrKysrKysrKysrKysrKysrKysrK//AABEIAQ4AugMBIgACEQEDEQH/xAAcAAABBQEBAQAAAAAAAAAAAAADAQIEBQYHAAj/xAA/EAABAgMFBQYFAwQBAwUBAAABAhEAAyEEEjFB8AVRYXGBBpGhscHRBxMiMuFCUvEUI3KCkmKiwiQzU3ODFf/EABUBAQEAAAAAAAAAAAAAAAAAAAAB/8QAFBEBAAAAAAAAAAAAAAAAAAAAAP/aAAwDAQACEQMRAD8A3AMevQO9jWEK4At6ECoCTCFUBIvwt+IpXCBcBIK49fgBVlDb7wEi/DFTYAV61xeGqXAEmLgS1wJa4CqZTWsoA65kCVMgJX4dPKBKVrpAFMzWOs4EqZAJkyGrmd8A9S4CqZAlLgS1d3SAKqbAlTOcDVMeEBcga5mAUzNUgUxcIrHfxpAlKgHKXAyqGLMev8POA6M+MDK9ecDUqGvy1owBPmUMJ8zvgBVDSqAOFwhXAXy15R59ecAUrMOS9WryhilADF1ZAeZOUTJS2FWSM9YmACizqUW/JHNsIlp2ZkVP/iPV4bInGYq6n6UjHXlFmZolpOCeJIfDMmpLZCAiDYwzvNxaEXYJQqUk/wCzwoWVZqVXXSHOCPx+ICJMs0khgSk8dVirt9iZzQ8vffwi2tNnrQxT2+WtI4QFWs55v1gBmHXpuj0yaT1boHLxHK3PHTQD1LgajrpgYGswNS/bKAITrxhpVAyqEKoBylb4Gow1SoaTAeMNvc+8QioaEjh3QHQ1wMKaFUp/5gJgHXv5hjwhMNKmgFUSzmG/0y1EFRupybyHrFgiUkOVsAhiVHeXYNmwrFBb9pKmrKUUTkRiqtHD/wDaMYCXabclL3cczQktSnDCIkufMmncnBw71yAGJ9okzLJKlgBRN5he4nINw7oJs8YFCccCcAN47sIC82SBKQT+tTcWAH0ji31HmoxKNS5AfLNuQiAmYAKVOZ9oNKUTjrTQE1MzvhQrrAZKOUGKTlAMmnlEW0CkSiiBrRr8wGY2ls/EpoejFhnFJPGJwIxGI5iNxMlU4Yb4pNq2DMCuneAzl94YTCLl3DQ/ScB+3gIZegHEwNaoUmBqOmgPFUNJ15R5XKBq94BSqB04QjwmsIDopLN4ecDKocuAqV/EAjwezsPrLFgSBlRgD1UQOpgEtDkAZnwxiwkSPrKHwnS0HkElavEjugK/tIWcEgSpf3b1LOPNnA5kRVbORdukAiZMqn/pBxUBubAxM2+BNtSJJH9tIVOmcUpJCR/stUC2SSu0FRLqJKTmABkGwH5gLJdgchx35DJ95OP8mEMwJNG6RJ2haAxAxUXpSnpFTMmvXc/dAXMpbjjB5ExveKuwWmlcurZP3xPkzXetN0BaScYmy4rJawwrEuVP6wElSBugC0Q6ZMHDXFoGpY3eMACYkB4gWwBiMyH3xOnA5RW2veOm6vKAye15IDsNapFW9AYvtqS6Zt5RQYQHiqGFXT+Y8pUMJaAcYFMMKTrpwhij60gGE74QnjDCdZx69wHdAdIX5QJWvwIKsN/MCJ3ud0BN2EB85zuONd3jjArFaAtHzEqqJ5WOZSoN3GnSEsS2V0p1LRXplXGQHYqvnJgEA1beT5QFbbrVdnz2P1MiXvN1EsEcfum0/wAYvNiWdMqQVMyjQZ1/UcN5U3GIVisHzpptF0pKylR8bvMslPLpFxapqUoTuxHEBkoPIknnSAgWtYAareg9yCOkVaZu8U788vGJO0l1YFmx34+pgEkAgsdD0gDylth48aY50i5sqQWL03RngSgMrfQ66Rc7MW7btPAW8ktB5Si7N7QETkuA43u41jBpZSaggjfrlASAAQx9IYpOun4gUy1pBa8HxxGHq2ECm24DdTq3tAGiNaEgjDzpAplrJBYcHivm7RCaqMAK3WYNjjrzEZTaMgpVUY9x4xbWvtOhRugcq1fPwiPNtEtX3AqfKrDqKUgKc1hpg9ruv9PHhl4xGXAIs61vgajDlGGK9dPAMMMvGHQgSd0B0qZnz15wwxImI11pAynux08A+ytdU+8d1fx3RDsyry5ynFV3Q2QoyR0BJgW0KANjeBw3AnPKmcUfZnbJUtEpKQVXjMU+Aria89NAbDaa0oCJYDElT8CAEgcWBVyYxDnVmpBpTolKU0A40wglllBavmqUoCiUkUvOagcy53sTCmWm+pRI+gFTBjkwfF6kQFZaJYUS7sCWDVJfFTnF8t1OcSU4OJA7u6JtuWGIIo3qQkEZqLExFll3gEtlUv35Ny8DHrJtAJS14pUG5Hm+EGtSLycHypqh4juwiImyTAwKeDtwpUUIPGAtv/7KcB888imm81dz1iFMmTlVSFBziogAUfM035xFtVsVLYISDMIoAoXdzkgYYUiFbtk2ibLdcxlsfpKVBIyZDYKcO544vASpfzS4+dKUp3KXD9wwD1iXYlzHF4OMKMc9+6KrZXZ0hSbyiVY3g4Y5sVF24NFvJStKlOygDRQzB3vjWkBoEvcNCG8vSMjtKSkzDfKiB+kVJOLBsgI1+z5hKWOYweKHa+zgqZednIJDODgGPD3gM1bLZZUAEyAAom6plkKbFlAFJxGZxgH9QlaQZJKQ4BAwZ6gVqGi42nsRM9QWq5eSAmlHb9wGJxrTARWybL8sKThVxSleOsoDyjAyNePWCKEDUOEA1oYoaeCNDFCACR4Q0E6eCq6w0Hn3iA6mtGsO+BLTziWoQJQ4QFTtZLSphFSlJIzOBjJdipBAnT2/uF0opgCLxUx7mjezJbjAsaGm/H1ii7PWS6pbAgfNUgpPIsRwwgMfI7STJa1JmrWQo4s93jzy5RothdpEETEqcKN0JH3BRckl+AGe8xC2t2c+bOXLSPqFeVeUZ2xKMmcJasULAPEEtnmKGA3e0JpmrN1BS7GtDQXXpRsfGDyLIzhxTuMPuuEigIFd4yU/D3iTKmNQsceOBevIQERMhmYqD7q8n/iLCXYStH3Hq3pXyghTmXOGdAfw2MGsqidd8BHs+yUpIUQFqB+5seDZDOJJCgDdSW4pJPTWcTLNOahHDXCJ3yQWgKBGziVEmqs9+WOQo9IFNsl003ekaYSMcoze2LQSr5cv7hiYBlnUynHdi/AQu1kPdIFHr1p1DtFbZFrStpg9t9DF9bLKVIcZg69YClVYaYkHIjLfx6RWbVlXU4k0zzMaaSgFOmfA8ooNvSm3QFARDDWClJx7oaBACVDFZwcpgahvgI5Hq8NPPXdBViEEB1kpMDKDEsy4aJcBCVLhqbKAl2/U/f8AmJlzX4h0k3Tl78ICo+VctiZikgpnJCHGIUl37x5Rku0ezZVn2giYtrvzHU+YY3Ol4pjfbSsgUkJSq6CQpKsbqwaPwIo3OKTaFiNpRN/qZYE2WAAsfqDE3kwDZpJuqZgReypnXf8AiAJmF6vlhyqRr3iFsq2f+nSklRMp0OXJIFUE9Gh0ia+NPav5gLZVpdLZ5HLnjBZCmd8BuyI8IiS105nPf7CJEpQLgUHKAtpE6oy9oubLMGuUZeQwJD46yi4ss2mD684A217VdSQKqNBHMUdpLgUooWVAqvBiSlTmhbdxjo6CFKvGoFB6mKy37PQtV+4kk53Q56txgMHL7cS5hZSSk4VDjlSLqX2wQAA/MaPtBNpdhrPP+r6panb6aOOREQ7J2HlyF3wta2wCmLccK9d8BdbDnlaSVC7eJIBxAYY8T7RD26KHrw1lFklbeWHpnFdtpWm00BQlOtdIa1IM2EIUa7/GAAUQNYg5Tr2gaxAR1CPCFXCNp4Dsxl8IaURKKIQpgIK0gbuENuRMWmIlrtKJbla0p4ktAMmS3DHRy6w2ZbBeurYPg+BGbbzGc2p8QrHKoFGYrckP6xXbD7aItto+SqUEoUlRSVEE3gHwyo5gB9pwizWkVAlz0tjRKhQcndukRETK4mhw4tl3RcdqLAhYUgihSCGFQRgQcsYzFhlTEEomfUE/aoVfc/EQF/Imv/FRgIm2LXsPeKyRMpwNBr3i0siq0enhn7wFhLl4HHdlnE+8wJ10aI9lP58onTLOSkNvHlACv0rg0QrRtWUjFSaMWSxPcPOK/a1mnKJT80yw2KRjWuPKM6jYd371zlf4hIenJzWuMBrkdpJJISyhxYN1rEe2dopIIDqO8tRtM0UsjYKFj6Vqd8Cs47w/P8Qtp2IhKXN4uP3Kx6GAsJ1sQsFSFAjhkd3A8Ij7SqkFsgYrtl7GN9kqUAospJL0ozRc7eDEgUGA9oClEvCGXIlLHPWEBMBHUjWukAWnTxJXAJogALHtDLsFLQl3lAdetO3bMiipyB1eKm3dtrJLD/MvcAHeONkeJziHaJpypAbfb/xMmEFMhIRjVVT0A9Y57tHaE2comYtSyTmXFdwwgU4lj1cHdj7w2VKvHzp463CAJZLKVmhYYYcK+DiNr8OtmoXa1rxTZpRUP81m6D0DxR2WSEpwZhG2+DVlvS7cf3XEbslHzMBoduSwxJqX7+EZOer6mcb6Eu74eeG6NhtT60BXDdgcCObvjGRtEn6zjmP2nk2+nnASChsqvTwEPkTfqAf/AMeo6jwESZUkFIwOVPThFRalXFYnf/PRoDa7PmYHJsPakW0uYw8mplGW2Varwyx3jw5xdSJz4d0B63C8CDqsUNrCkEtU8c8Hx1WNCJLlic+sPXYwcbvUaaAyqNrLwKC/Twhto2ksgOjkHrGqXslGIABar+kRF7NSkVA4Gned0BT2IFKgVH6sTiw3eER9q2pN8FagBeAclqkuBFva0hIJw3RyztptK+tMsEXUupTfuOFOAgNxMT6xFmRh9j9pJslkn+4hvtJwb9pMbGwbTlzw8tVc0n7h01hAeUIHMHTHjElcr2gKxARpkMu6aCrB1uhLp4QGZUp+EAmJca74UY9YQ1w0YCH8oks344+RifZ5IDU98awktAHMtjly1uiXIOsID02iTv47so6R8FZIEmdvUsHuF2OdTzRsPWn8x1L4SyLsp8llR8aeUBYdorGZZUafLmFwckrOIO4K37zxjHWn7jz1690dd2hZAtBSoApIYg5xybtbsiZZTfa/JeisVJrgvfmArlAMk21hXPAYZNQ6yil2vbQa0d65eeLxGm2pxjziung7z4+EBb2Dbd0Mcte0W9l7UoBY0MYhaeeGvSBqHPwgOsWDb6FYF9YRcHaAKRy7+McOFoWioKgeG/8Ahon2XtPMRRX1Du54QHXF7SFKniPCIto2o5+4b+dM3wzjl83tUtiEpbn9Td+sIgzu088hgWzwfXWA13bPtLcQJcsgzFBzV7qX4YE4COcrJLuXq9d5r5x6ZMUVEqck5vrhCEccSw8HaAbXmfPfBZc1SVBSSQciCxDZCBPwamsRHlBgdY+kBrNldrMETx/+gHD9QjRBYUHQQoHMVjmBGvJomWDaEyUXQpsyKkHmMGgOglENCDw7oqtm9pZa6TBcVvxT+IvA37k98BhwIVIar7j+TDJgyB64bu6I6bQofcH4h+XWAmDOuvSJEk5b4jKmC7TxDQSzqrAFtCtNmI7p2Ms4RZ5BGHy0eKQ8cPs8ormIQMVrSkf7Fn1ujv8A2YkXJIlnGWVIP+qvpPVLQGiKXiDbdnhaSCAQaEEO43ERNlKyhVqgOQdp/h2uW67Km+n/AONwFDP6CSHHAxhLQlryVOhSTVKgUq4ODlHa+2XbiRYRdpNtBDiUk4D9yzW6mnM5Rh7f262daLqrVYVrUAzqRKmM+LF6jm0BgloDYjp3wJSU5mnN/IR1XZvYzZ1ulItFnQUpU4KB9LEFilaQSHiBtj4YjGUGbdyz94Dl85aasrwLc6xDnTWcjHjT+I3Fo+HdoQCpS0IQkElSnAAAxZ93KMJMli8cwHYkM4riC7coAKic9c4W77767+MPKdHXrCKGGsOOUAg6/jp1hizu1l6QS83vV+nCGKO/Jmzbhy5QCHpCgH8hucJeprnpoc3PxgETjXzOqwr8Tz73zjxNXI66wjwFPP21vgHEacb+GESEksKnXWIxAOH86rBxMIo58YCxBBJBctpnhFMMANUgUkspRG4b2hz472x45wCKThT3xo8SrMGB6c8IChNA3M+rP1giKa4ecBd9j5V+32ZGLzk+DrPT6Y+hZMpl/wCQ8RTy8o4P8MpV7adnO4zF90pY/wDKO9WgG6CiqkkEDfWo6h4CTFN2mnThZ5v9OQmYEkpUQ+AyGZ8IuZqsmiPMlk44RFfK06WszFrWpSlFTqUqqlEnFXGCpUz5RrO2NglSrSozApSSs/QghJVW9icBvPGI+yparXPRZ7NJlSU4zFfLvKQnMlanc5DeTFQb4Z7WtUm0n5EmZPkr/wDelpFABhMSTQLAen6sNxHdpSwpIUMDWobvBwPCKzZWzpciWJcsMBiTio71bzFb257TiwWczAxmrNyWk5qIxPBIqe7OAxXxh7Sgn+hlHcZ5HemVzwJ4MMzHKC+tePGC2mYpRKlKKlKJKlGpJNSTzJ1hAFnXpANVA7uOXPw5w/hrwhjvybKA8T55Me+BjFuWWGO7hDwrXSEUndrhADam4a11gjb/AH4e0IC+HTmw/EeKdPAKOr/xCsTR/LBoS8Xq2/1hxPPdkIBNwfXfxiQgFhQ90R3/AI7okibw8fzAFkfevKmQ6iF3cvGorDJf3muWqd0FSRQgdM/CAVKvbzpxgyF04QGVVq92ucEDtxGvWA3nwcs963lVPokL71KSPKO5yx0jj3wPkf3bSvIIlp71KJ8hHYkL8ogcsgRUbf25Ksklc6cq6gUDVUo5JQM1HdE62WlKEqWshKUgqUo0AABJJOQaPnrtv2tVbzfAIky512Uk5AoUPmK4qIPJwIoq9vbcXbLQqctkj9KBUJGQ3EtifSNH8HNpXLeUFrs5Ck8byfrT4BUYoyigF8aHfQ590Xfw+m3doWU4D5pHMfKX3YwH0FaZ6UBS1EJQkFSicAAHJPBo+ee2naJVttKptRLH0SkmjIyJ4qIJPTdGr+JvaYiWixIUSVC/PONCbyJXcXPBhnHNmegBOQzJJyAGJPDGAYowMjXlBpqWN1QKVDFJBSoVzBqOsBWMvDDPI+sAiwa64e3jA5gOY027rDr7vu5PnUQhThXTYQArxB4fjN4UJenj/EITz1SHA637oBEg8Ken5AjxzPpqsInHOkOANNYGA9dOEKD7aeFAwpXhnXnHgchTwH5gPAl3f1rRu9sYKBwgKh3NyiSnDPugCy/vz+31HtChQp7QiVfV0weuULu1nAPSo8sfLzhAabh5+PGGt77scC+sYcgVwwr5M8B2L4JSf7VpXvmoSeYlgkf94jppLRhfgzICdn3v3z5iubEIHgmNftO2okylzphZEtJWo8AHMBzL429pilCbFLUxmC/O4Sx9qP8AYv0HGOb9lAhU75U0gS5wMsn9q3eUsPuVTrELbe0l2q0TZ8xyqYsqYsbo/SkDIBIAhEIDbn765vrGAttrWY3XWlpiFFEwbiCxGX6vAiIWz7V8iYiYB9SCSOZQU47hejR7UmibLl2gt/eQUTf/ALpYZR5qRdV0jHrXj1puG/n7wD505SlqWtTlRJUTmT93XlwjRfD+wKXbJcwA3JJ+YVMQlwQlKQQGvFSgW3JL0eMwCc/DnF72Z7SzJBRLI+ZIMwFSBeEwFRCCqWUl7zNQgvSlYDoW2tjomg37s1sCsXswKKe+k1/SoeMc87U7GkSAky13ZhNZJUVkIKVNMCiHSHDMScRWN1be0dnlzhJNpQsMHKkqQAk1+qYlNwqZjgkVGcc17RWr5lqnLCwtN8hCgCElCfpRdDOBdA7nzgK1uFNUrAlF6cGweu/gIesuODU78OUNPvvr6QA5Yh3B6V/J40y4Q5I40fWWqQj4ce884Biscs95whxw1zFNYQ5PD8HTQiMseOW7DugEu9dfmFCgcKUjzcGprCFT38em+AQYuN3dg5OUSAmI4R09fxEpKqfmAUK+rofP+O+PJL8ePv4Q1JqGbP31yjxzL5ZZ8YAgArgKv6GCD+cvPHW6BJFOn8tDzQE8H7su54D6G+Gci7syzf8AUgq/5KKvWMl8cdv3ZcuxoNZn9ybwQk/Sk81B+STG/wBgS0yLFISSwlyEOTkAgEvHC+1CzbLTMnO6Z6AuUTkgfSEjikiv+UBlpKa5ZceNYmA4ZcdGBSxk1c6dIWYW9t8BK/rlCSuzsLq5iJj1+lSQQW5ih4RXkcctGusYcAHq2qOOEJ4/xVngGiXUDzpyfIZYmLfYWx5820ypaUzEqvhQUlKnSEqBvAjCoAffFSz6ffG87Edp5dgllM2+tayDdCgAhI+3JwouXegDQGS2/OVNtM28byr6gAAAyU0QkJApdTdFBvirJrwA5tz15Rtu2/aaem0lNnmCTKUhExPyQlN5K3LlQDku+eIjEKq+Jeue/fnjAIcvdxiNcIapO73gpB3YazhpThx3V37uUAM563a6R4+0NUTWrBsPSvOPHjjuz/iAaE92AzhxI1jjm0eSR6+tDujxGNN0B4DR7octuPL2pDQMa6whQGDbvEwHgrPWsO+Dgf8ATEcjiH4ROSgsNekAIvQ8W8MCIRyT3csYW0BmetQfP2hQXLazgPdRhz8e7QgqZN8hAxmES081G6POGywaNqu/vi47J2a/bbMk4fPlnuUFDxEB1j4wbb/p7CZSCy55EoNiECqz/wAadeEcz7ML+ZZJiDVVmV85HGSuk5PG6WX0ESvi9b1TdoFB+2TLSlI4q+pR5l0j/WKzsfNMm1ySGIK/lqB/UhYuKT3F+ggBbas1yY4FFucsc28++Kdcxzrv8I03aey3ErQ7/KmKlpPBKikP/qzxm0gNAOA139+XjHlGni3CHJSwyp7PSEThz94AZB6w1ZL41L7sqVh0xLNvJNeUNQmjilcMt3pAeXOUpKEqIKZaSEZMFErKf+SiauzmGpSOb19IP8jjj6QipdH1kYAJD5566QKZXfnrGJCpeUeVKrjrCAiKSz+LQuGvPgYKUUhol46wgBlWH4xA13wi/Wte+HFNa/nCHLQz8IAYMeKs9azh13HhTuh3yvGmHAeFfCAGnA0373OL01jEtKKCp7x7QMS8D09REkS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44" name="AutoShape 16" descr="data:image/jpeg;base64,/9j/4AAQSkZJRgABAQAAAQABAAD/2wCEAAkGBxQTEhUUExQUFRQXFxoYGBgYGBgVGhgaHBccGBgYFxoYHCggGBolHBoYIjEhJSkrLi4uGh8zODMsNygtLisBCgoKDQwNFAwMESscHxksKysrKysrKysrKysrKysrKysrKysrKysrKysrKysrKysrKysrKysrKysrKysrKysrK//AABEIAQ4AugMBIgACEQEDEQH/xAAcAAABBQEBAQAAAAAAAAAAAAADAQIEBQYHAAj/xAA/EAABAgMFBQYFAwQBAwUBAAABAhEAAyEEEjFB8AVRYXGBBpGhscHRBxMiMuFCUvEUI3KCkmKiwiQzU3ODFf/EABUBAQEAAAAAAAAAAAAAAAAAAAAB/8QAFBEBAAAAAAAAAAAAAAAAAAAAAP/aAAwDAQACEQMRAD8A3AMevQO9jWEK4At6ECoCTCFUBIvwt+IpXCBcBIK49fgBVlDb7wEi/DFTYAV61xeGqXAEmLgS1wJa4CqZTWsoA65kCVMgJX4dPKBKVrpAFMzWOs4EqZAJkyGrmd8A9S4CqZAlLgS1d3SAKqbAlTOcDVMeEBcga5mAUzNUgUxcIrHfxpAlKgHKXAyqGLMev8POA6M+MDK9ecDUqGvy1owBPmUMJ8zvgBVDSqAOFwhXAXy15R59ecAUrMOS9WryhilADF1ZAeZOUTJS2FWSM9YmACizqUW/JHNsIlp2ZkVP/iPV4bInGYq6n6UjHXlFmZolpOCeJIfDMmpLZCAiDYwzvNxaEXYJQqUk/wCzwoWVZqVXXSHOCPx+ICJMs0khgSk8dVirt9iZzQ8vffwi2tNnrQxT2+WtI4QFWs55v1gBmHXpuj0yaT1boHLxHK3PHTQD1LgajrpgYGswNS/bKAITrxhpVAyqEKoBylb4Gow1SoaTAeMNvc+8QioaEjh3QHQ1wMKaFUp/5gJgHXv5hjwhMNKmgFUSzmG/0y1EFRupybyHrFgiUkOVsAhiVHeXYNmwrFBb9pKmrKUUTkRiqtHD/wDaMYCXabclL3cczQktSnDCIkufMmncnBw71yAGJ9okzLJKlgBRN5he4nINw7oJs8YFCccCcAN47sIC82SBKQT+tTcWAH0ji31HmoxKNS5AfLNuQiAmYAKVOZ9oNKUTjrTQE1MzvhQrrAZKOUGKTlAMmnlEW0CkSiiBrRr8wGY2ls/EpoejFhnFJPGJwIxGI5iNxMlU4Yb4pNq2DMCuneAzl94YTCLl3DQ/ScB+3gIZegHEwNaoUmBqOmgPFUNJ15R5XKBq94BSqB04QjwmsIDopLN4ecDKocuAqV/EAjwezsPrLFgSBlRgD1UQOpgEtDkAZnwxiwkSPrKHwnS0HkElavEjugK/tIWcEgSpf3b1LOPNnA5kRVbORdukAiZMqn/pBxUBubAxM2+BNtSJJH9tIVOmcUpJCR/stUC2SSu0FRLqJKTmABkGwH5gLJdgchx35DJ95OP8mEMwJNG6RJ2haAxAxUXpSnpFTMmvXc/dAXMpbjjB5ExveKuwWmlcurZP3xPkzXetN0BaScYmy4rJawwrEuVP6wElSBugC0Q6ZMHDXFoGpY3eMACYkB4gWwBiMyH3xOnA5RW2veOm6vKAye15IDsNapFW9AYvtqS6Zt5RQYQHiqGFXT+Y8pUMJaAcYFMMKTrpwhij60gGE74QnjDCdZx69wHdAdIX5QJWvwIKsN/MCJ3ud0BN2EB85zuONd3jjArFaAtHzEqqJ5WOZSoN3GnSEsS2V0p1LRXplXGQHYqvnJgEA1beT5QFbbrVdnz2P1MiXvN1EsEcfum0/wAYvNiWdMqQVMyjQZ1/UcN5U3GIVisHzpptF0pKylR8bvMslPLpFxapqUoTuxHEBkoPIknnSAgWtYAareg9yCOkVaZu8U788vGJO0l1YFmx34+pgEkAgsdD0gDylth48aY50i5sqQWL03RngSgMrfQ66Rc7MW7btPAW8ktB5Si7N7QETkuA43u41jBpZSaggjfrlASAAQx9IYpOun4gUy1pBa8HxxGHq2ECm24DdTq3tAGiNaEgjDzpAplrJBYcHivm7RCaqMAK3WYNjjrzEZTaMgpVUY9x4xbWvtOhRugcq1fPwiPNtEtX3AqfKrDqKUgKc1hpg9ruv9PHhl4xGXAIs61vgajDlGGK9dPAMMMvGHQgSd0B0qZnz15wwxImI11pAynux08A+ytdU+8d1fx3RDsyry5ynFV3Q2QoyR0BJgW0KANjeBw3AnPKmcUfZnbJUtEpKQVXjMU+Aria89NAbDaa0oCJYDElT8CAEgcWBVyYxDnVmpBpTolKU0A40wglllBavmqUoCiUkUvOagcy53sTCmWm+pRI+gFTBjkwfF6kQFZaJYUS7sCWDVJfFTnF8t1OcSU4OJA7u6JtuWGIIo3qQkEZqLExFll3gEtlUv35Ny8DHrJtAJS14pUG5Hm+EGtSLycHypqh4juwiImyTAwKeDtwpUUIPGAtv/7KcB888imm81dz1iFMmTlVSFBziogAUfM035xFtVsVLYISDMIoAoXdzkgYYUiFbtk2ibLdcxlsfpKVBIyZDYKcO544vASpfzS4+dKUp3KXD9wwD1iXYlzHF4OMKMc9+6KrZXZ0hSbyiVY3g4Y5sVF24NFvJStKlOygDRQzB3vjWkBoEvcNCG8vSMjtKSkzDfKiB+kVJOLBsgI1+z5hKWOYweKHa+zgqZednIJDODgGPD3gM1bLZZUAEyAAom6plkKbFlAFJxGZxgH9QlaQZJKQ4BAwZ6gVqGi42nsRM9QWq5eSAmlHb9wGJxrTARWybL8sKThVxSleOsoDyjAyNePWCKEDUOEA1oYoaeCNDFCACR4Q0E6eCq6w0Hn3iA6mtGsO+BLTziWoQJQ4QFTtZLSphFSlJIzOBjJdipBAnT2/uF0opgCLxUx7mjezJbjAsaGm/H1ii7PWS6pbAgfNUgpPIsRwwgMfI7STJa1JmrWQo4s93jzy5RothdpEETEqcKN0JH3BRckl+AGe8xC2t2c+bOXLSPqFeVeUZ2xKMmcJasULAPEEtnmKGA3e0JpmrN1BS7GtDQXXpRsfGDyLIzhxTuMPuuEigIFd4yU/D3iTKmNQsceOBevIQERMhmYqD7q8n/iLCXYStH3Hq3pXyghTmXOGdAfw2MGsqidd8BHs+yUpIUQFqB+5seDZDOJJCgDdSW4pJPTWcTLNOahHDXCJ3yQWgKBGziVEmqs9+WOQo9IFNsl003ekaYSMcoze2LQSr5cv7hiYBlnUynHdi/AQu1kPdIFHr1p1DtFbZFrStpg9t9DF9bLKVIcZg69YClVYaYkHIjLfx6RWbVlXU4k0zzMaaSgFOmfA8ooNvSm3QFARDDWClJx7oaBACVDFZwcpgahvgI5Hq8NPPXdBViEEB1kpMDKDEsy4aJcBCVLhqbKAl2/U/f8AmJlzX4h0k3Tl78ICo+VctiZikgpnJCHGIUl37x5Rku0ezZVn2giYtrvzHU+YY3Ol4pjfbSsgUkJSq6CQpKsbqwaPwIo3OKTaFiNpRN/qZYE2WAAsfqDE3kwDZpJuqZgReypnXf8AiAJmF6vlhyqRr3iFsq2f+nSklRMp0OXJIFUE9Gh0ia+NPav5gLZVpdLZ5HLnjBZCmd8BuyI8IiS105nPf7CJEpQLgUHKAtpE6oy9oubLMGuUZeQwJD46yi4ss2mD684A217VdSQKqNBHMUdpLgUooWVAqvBiSlTmhbdxjo6CFKvGoFB6mKy37PQtV+4kk53Q56txgMHL7cS5hZSSk4VDjlSLqX2wQAA/MaPtBNpdhrPP+r6panb6aOOREQ7J2HlyF3wta2wCmLccK9d8BdbDnlaSVC7eJIBxAYY8T7RD26KHrw1lFklbeWHpnFdtpWm00BQlOtdIa1IM2EIUa7/GAAUQNYg5Tr2gaxAR1CPCFXCNp4Dsxl8IaURKKIQpgIK0gbuENuRMWmIlrtKJbla0p4ktAMmS3DHRy6w2ZbBeurYPg+BGbbzGc2p8QrHKoFGYrckP6xXbD7aItto+SqUEoUlRSVEE3gHwyo5gB9pwizWkVAlz0tjRKhQcndukRETK4mhw4tl3RcdqLAhYUgihSCGFQRgQcsYzFhlTEEomfUE/aoVfc/EQF/Imv/FRgIm2LXsPeKyRMpwNBr3i0siq0enhn7wFhLl4HHdlnE+8wJ10aI9lP58onTLOSkNvHlACv0rg0QrRtWUjFSaMWSxPcPOK/a1mnKJT80yw2KRjWuPKM6jYd371zlf4hIenJzWuMBrkdpJJISyhxYN1rEe2dopIIDqO8tRtM0UsjYKFj6Vqd8Cs47w/P8Qtp2IhKXN4uP3Kx6GAsJ1sQsFSFAjhkd3A8Ij7SqkFsgYrtl7GN9kqUAospJL0ozRc7eDEgUGA9oClEvCGXIlLHPWEBMBHUjWukAWnTxJXAJogALHtDLsFLQl3lAdetO3bMiipyB1eKm3dtrJLD/MvcAHeONkeJziHaJpypAbfb/xMmEFMhIRjVVT0A9Y57tHaE2comYtSyTmXFdwwgU4lj1cHdj7w2VKvHzp463CAJZLKVmhYYYcK+DiNr8OtmoXa1rxTZpRUP81m6D0DxR2WSEpwZhG2+DVlvS7cf3XEbslHzMBoduSwxJqX7+EZOer6mcb6Eu74eeG6NhtT60BXDdgcCObvjGRtEn6zjmP2nk2+nnASChsqvTwEPkTfqAf/AMeo6jwESZUkFIwOVPThFRalXFYnf/PRoDa7PmYHJsPakW0uYw8mplGW2Varwyx3jw5xdSJz4d0B63C8CDqsUNrCkEtU8c8Hx1WNCJLlic+sPXYwcbvUaaAyqNrLwKC/Twhto2ksgOjkHrGqXslGIABar+kRF7NSkVA4Gned0BT2IFKgVH6sTiw3eER9q2pN8FagBeAclqkuBFva0hIJw3RyztptK+tMsEXUupTfuOFOAgNxMT6xFmRh9j9pJslkn+4hvtJwb9pMbGwbTlzw8tVc0n7h01hAeUIHMHTHjElcr2gKxARpkMu6aCrB1uhLp4QGZUp+EAmJca74UY9YQ1w0YCH8oks344+RifZ5IDU98awktAHMtjly1uiXIOsID02iTv47so6R8FZIEmdvUsHuF2OdTzRsPWn8x1L4SyLsp8llR8aeUBYdorGZZUafLmFwckrOIO4K37zxjHWn7jz1690dd2hZAtBSoApIYg5xybtbsiZZTfa/JeisVJrgvfmArlAMk21hXPAYZNQ6yil2vbQa0d65eeLxGm2pxjziung7z4+EBb2Dbd0Mcte0W9l7UoBY0MYhaeeGvSBqHPwgOsWDb6FYF9YRcHaAKRy7+McOFoWioKgeG/8Ahon2XtPMRRX1Du54QHXF7SFKniPCIto2o5+4b+dM3wzjl83tUtiEpbn9Td+sIgzu088hgWzwfXWA13bPtLcQJcsgzFBzV7qX4YE4COcrJLuXq9d5r5x6ZMUVEqck5vrhCEccSw8HaAbXmfPfBZc1SVBSSQciCxDZCBPwamsRHlBgdY+kBrNldrMETx/+gHD9QjRBYUHQQoHMVjmBGvJomWDaEyUXQpsyKkHmMGgOglENCDw7oqtm9pZa6TBcVvxT+IvA37k98BhwIVIar7j+TDJgyB64bu6I6bQofcH4h+XWAmDOuvSJEk5b4jKmC7TxDQSzqrAFtCtNmI7p2Ms4RZ5BGHy0eKQ8cPs8ormIQMVrSkf7Fn1ujv8A2YkXJIlnGWVIP+qvpPVLQGiKXiDbdnhaSCAQaEEO43ERNlKyhVqgOQdp/h2uW67Km+n/AONwFDP6CSHHAxhLQlryVOhSTVKgUq4ODlHa+2XbiRYRdpNtBDiUk4D9yzW6mnM5Rh7f262daLqrVYVrUAzqRKmM+LF6jm0BgloDYjp3wJSU5mnN/IR1XZvYzZ1ulItFnQUpU4KB9LEFilaQSHiBtj4YjGUGbdyz94Dl85aasrwLc6xDnTWcjHjT+I3Fo+HdoQCpS0IQkElSnAAAxZ93KMJMli8cwHYkM4riC7coAKic9c4W77767+MPKdHXrCKGGsOOUAg6/jp1hizu1l6QS83vV+nCGKO/Jmzbhy5QCHpCgH8hucJeprnpoc3PxgETjXzOqwr8Tz73zjxNXI66wjwFPP21vgHEacb+GESEksKnXWIxAOH86rBxMIo58YCxBBJBctpnhFMMANUgUkspRG4b2hz472x45wCKThT3xo8SrMGB6c8IChNA3M+rP1giKa4ecBd9j5V+32ZGLzk+DrPT6Y+hZMpl/wCQ8RTy8o4P8MpV7adnO4zF90pY/wDKO9WgG6CiqkkEDfWo6h4CTFN2mnThZ5v9OQmYEkpUQ+AyGZ8IuZqsmiPMlk44RFfK06WszFrWpSlFTqUqqlEnFXGCpUz5RrO2NglSrSozApSSs/QghJVW9icBvPGI+yparXPRZ7NJlSU4zFfLvKQnMlanc5DeTFQb4Z7WtUm0n5EmZPkr/wDelpFABhMSTQLAen6sNxHdpSwpIUMDWobvBwPCKzZWzpciWJcsMBiTio71bzFb257TiwWczAxmrNyWk5qIxPBIqe7OAxXxh7Sgn+hlHcZ5HemVzwJ4MMzHKC+tePGC2mYpRKlKKlKJKlGpJNSTzJ1hAFnXpANVA7uOXPw5w/hrwhjvybKA8T55Me+BjFuWWGO7hDwrXSEUndrhADam4a11gjb/AH4e0IC+HTmw/EeKdPAKOr/xCsTR/LBoS8Xq2/1hxPPdkIBNwfXfxiQgFhQ90R3/AI7okibw8fzAFkfevKmQ6iF3cvGorDJf3muWqd0FSRQgdM/CAVKvbzpxgyF04QGVVq92ucEDtxGvWA3nwcs963lVPokL71KSPKO5yx0jj3wPkf3bSvIIlp71KJ8hHYkL8ogcsgRUbf25Ksklc6cq6gUDVUo5JQM1HdE62WlKEqWshKUgqUo0AABJJOQaPnrtv2tVbzfAIky512Uk5AoUPmK4qIPJwIoq9vbcXbLQqctkj9KBUJGQ3EtifSNH8HNpXLeUFrs5Ck8byfrT4BUYoyigF8aHfQ590Xfw+m3doWU4D5pHMfKX3YwH0FaZ6UBS1EJQkFSicAAHJPBo+ee2naJVttKptRLH0SkmjIyJ4qIJPTdGr+JvaYiWixIUSVC/PONCbyJXcXPBhnHNmegBOQzJJyAGJPDGAYowMjXlBpqWN1QKVDFJBSoVzBqOsBWMvDDPI+sAiwa64e3jA5gOY027rDr7vu5PnUQhThXTYQArxB4fjN4UJenj/EITz1SHA637oBEg8Ken5AjxzPpqsInHOkOANNYGA9dOEKD7aeFAwpXhnXnHgchTwH5gPAl3f1rRu9sYKBwgKh3NyiSnDPugCy/vz+31HtChQp7QiVfV0weuULu1nAPSo8sfLzhAabh5+PGGt77scC+sYcgVwwr5M8B2L4JSf7VpXvmoSeYlgkf94jppLRhfgzICdn3v3z5iubEIHgmNftO2okylzphZEtJWo8AHMBzL429pilCbFLUxmC/O4Sx9qP8AYv0HGOb9lAhU75U0gS5wMsn9q3eUsPuVTrELbe0l2q0TZ8xyqYsqYsbo/SkDIBIAhEIDbn765vrGAttrWY3XWlpiFFEwbiCxGX6vAiIWz7V8iYiYB9SCSOZQU47hejR7UmibLl2gt/eQUTf/ALpYZR5qRdV0jHrXj1puG/n7wD505SlqWtTlRJUTmT93XlwjRfD+wKXbJcwA3JJ+YVMQlwQlKQQGvFSgW3JL0eMwCc/DnF72Z7SzJBRLI+ZIMwFSBeEwFRCCqWUl7zNQgvSlYDoW2tjomg37s1sCsXswKKe+k1/SoeMc87U7GkSAky13ZhNZJUVkIKVNMCiHSHDMScRWN1be0dnlzhJNpQsMHKkqQAk1+qYlNwqZjgkVGcc17RWr5lqnLCwtN8hCgCElCfpRdDOBdA7nzgK1uFNUrAlF6cGweu/gIesuODU78OUNPvvr6QA5Yh3B6V/J40y4Q5I40fWWqQj4ce884Biscs95whxw1zFNYQ5PD8HTQiMseOW7DugEu9dfmFCgcKUjzcGprCFT38em+AQYuN3dg5OUSAmI4R09fxEpKqfmAUK+rofP+O+PJL8ePv4Q1JqGbP31yjxzL5ZZ8YAgArgKv6GCD+cvPHW6BJFOn8tDzQE8H7su54D6G+Gci7syzf8AUgq/5KKvWMl8cdv3ZcuxoNZn9ybwQk/Sk81B+STG/wBgS0yLFISSwlyEOTkAgEvHC+1CzbLTMnO6Z6AuUTkgfSEjikiv+UBlpKa5ZceNYmA4ZcdGBSxk1c6dIWYW9t8BK/rlCSuzsLq5iJj1+lSQQW5ih4RXkcctGusYcAHq2qOOEJ4/xVngGiXUDzpyfIZYmLfYWx5820ypaUzEqvhQUlKnSEqBvAjCoAffFSz6ffG87Edp5dgllM2+tayDdCgAhI+3JwouXegDQGS2/OVNtM28byr6gAAAyU0QkJApdTdFBvirJrwA5tz15Rtu2/aaem0lNnmCTKUhExPyQlN5K3LlQDku+eIjEKq+Jeue/fnjAIcvdxiNcIapO73gpB3YazhpThx3V37uUAM563a6R4+0NUTWrBsPSvOPHjjuz/iAaE92AzhxI1jjm0eSR6+tDujxGNN0B4DR7octuPL2pDQMa6whQGDbvEwHgrPWsO+Dgf8ATEcjiH4ROSgsNekAIvQ8W8MCIRyT3csYW0BmetQfP2hQXLazgPdRhz8e7QgqZN8hAxmES081G6POGywaNqu/vi47J2a/bbMk4fPlnuUFDxEB1j4wbb/p7CZSCy55EoNiECqz/wAadeEcz7ML+ZZJiDVVmV85HGSuk5PG6WX0ESvi9b1TdoFB+2TLSlI4q+pR5l0j/WKzsfNMm1ySGIK/lqB/UhYuKT3F+ggBbas1yY4FFucsc28++Kdcxzrv8I03aey3ErQ7/KmKlpPBKikP/qzxm0gNAOA139+XjHlGni3CHJSwyp7PSEThz94AZB6w1ZL41L7sqVh0xLNvJNeUNQmjilcMt3pAeXOUpKEqIKZaSEZMFErKf+SiauzmGpSOb19IP8jjj6QipdH1kYAJD5566QKZXfnrGJCpeUeVKrjrCAiKSz+LQuGvPgYKUUhol46wgBlWH4xA13wi/Wte+HFNa/nCHLQz8IAYMeKs9azh13HhTuh3yvGmHAeFfCAGnA0373OL01jEtKKCp7x7QMS8D09REkS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46" name="AutoShape 18" descr="data:image/jpeg;base64,/9j/4AAQSkZJRgABAQAAAQABAAD/2wCEAAkGBxQTEhUUExQUFRQXFxoYGBgYGBgVGhgaHBccGBgYFxoYHCggGBolHBoYIjEhJSkrLi4uGh8zODMsNygtLisBCgoKDQwNFAwMESscHxksKysrKysrKysrKysrKysrKysrKysrKysrKysrKysrKysrKysrKysrKysrKysrKysrK//AABEIAQ4AugMBIgACEQEDEQH/xAAcAAABBQEBAQAAAAAAAAAAAAADAQIEBQYHAAj/xAA/EAABAgMFBQYFAwQBAwUBAAABAhEAAyEEEjFB8AVRYXGBBpGhscHRBxMiMuFCUvEUI3KCkmKiwiQzU3ODFf/EABUBAQEAAAAAAAAAAAAAAAAAAAAB/8QAFBEBAAAAAAAAAAAAAAAAAAAAAP/aAAwDAQACEQMRAD8A3AMevQO9jWEK4At6ECoCTCFUBIvwt+IpXCBcBIK49fgBVlDb7wEi/DFTYAV61xeGqXAEmLgS1wJa4CqZTWsoA65kCVMgJX4dPKBKVrpAFMzWOs4EqZAJkyGrmd8A9S4CqZAlLgS1d3SAKqbAlTOcDVMeEBcga5mAUzNUgUxcIrHfxpAlKgHKXAyqGLMev8POA6M+MDK9ecDUqGvy1owBPmUMJ8zvgBVDSqAOFwhXAXy15R59ecAUrMOS9WryhilADF1ZAeZOUTJS2FWSM9YmACizqUW/JHNsIlp2ZkVP/iPV4bInGYq6n6UjHXlFmZolpOCeJIfDMmpLZCAiDYwzvNxaEXYJQqUk/wCzwoWVZqVXXSHOCPx+ICJMs0khgSk8dVirt9iZzQ8vffwi2tNnrQxT2+WtI4QFWs55v1gBmHXpuj0yaT1boHLxHK3PHTQD1LgajrpgYGswNS/bKAITrxhpVAyqEKoBylb4Gow1SoaTAeMNvc+8QioaEjh3QHQ1wMKaFUp/5gJgHXv5hjwhMNKmgFUSzmG/0y1EFRupybyHrFgiUkOVsAhiVHeXYNmwrFBb9pKmrKUUTkRiqtHD/wDaMYCXabclL3cczQktSnDCIkufMmncnBw71yAGJ9okzLJKlgBRN5he4nINw7oJs8YFCccCcAN47sIC82SBKQT+tTcWAH0ji31HmoxKNS5AfLNuQiAmYAKVOZ9oNKUTjrTQE1MzvhQrrAZKOUGKTlAMmnlEW0CkSiiBrRr8wGY2ls/EpoejFhnFJPGJwIxGI5iNxMlU4Yb4pNq2DMCuneAzl94YTCLl3DQ/ScB+3gIZegHEwNaoUmBqOmgPFUNJ15R5XKBq94BSqB04QjwmsIDopLN4ecDKocuAqV/EAjwezsPrLFgSBlRgD1UQOpgEtDkAZnwxiwkSPrKHwnS0HkElavEjugK/tIWcEgSpf3b1LOPNnA5kRVbORdukAiZMqn/pBxUBubAxM2+BNtSJJH9tIVOmcUpJCR/stUC2SSu0FRLqJKTmABkGwH5gLJdgchx35DJ95OP8mEMwJNG6RJ2haAxAxUXpSnpFTMmvXc/dAXMpbjjB5ExveKuwWmlcurZP3xPkzXetN0BaScYmy4rJawwrEuVP6wElSBugC0Q6ZMHDXFoGpY3eMACYkB4gWwBiMyH3xOnA5RW2veOm6vKAye15IDsNapFW9AYvtqS6Zt5RQYQHiqGFXT+Y8pUMJaAcYFMMKTrpwhij60gGE74QnjDCdZx69wHdAdIX5QJWvwIKsN/MCJ3ud0BN2EB85zuONd3jjArFaAtHzEqqJ5WOZSoN3GnSEsS2V0p1LRXplXGQHYqvnJgEA1beT5QFbbrVdnz2P1MiXvN1EsEcfum0/wAYvNiWdMqQVMyjQZ1/UcN5U3GIVisHzpptF0pKylR8bvMslPLpFxapqUoTuxHEBkoPIknnSAgWtYAareg9yCOkVaZu8U788vGJO0l1YFmx34+pgEkAgsdD0gDylth48aY50i5sqQWL03RngSgMrfQ66Rc7MW7btPAW8ktB5Si7N7QETkuA43u41jBpZSaggjfrlASAAQx9IYpOun4gUy1pBa8HxxGHq2ECm24DdTq3tAGiNaEgjDzpAplrJBYcHivm7RCaqMAK3WYNjjrzEZTaMgpVUY9x4xbWvtOhRugcq1fPwiPNtEtX3AqfKrDqKUgKc1hpg9ruv9PHhl4xGXAIs61vgajDlGGK9dPAMMMvGHQgSd0B0qZnz15wwxImI11pAynux08A+ytdU+8d1fx3RDsyry5ynFV3Q2QoyR0BJgW0KANjeBw3AnPKmcUfZnbJUtEpKQVXjMU+Aria89NAbDaa0oCJYDElT8CAEgcWBVyYxDnVmpBpTolKU0A40wglllBavmqUoCiUkUvOagcy53sTCmWm+pRI+gFTBjkwfF6kQFZaJYUS7sCWDVJfFTnF8t1OcSU4OJA7u6JtuWGIIo3qQkEZqLExFll3gEtlUv35Ny8DHrJtAJS14pUG5Hm+EGtSLycHypqh4juwiImyTAwKeDtwpUUIPGAtv/7KcB888imm81dz1iFMmTlVSFBziogAUfM035xFtVsVLYISDMIoAoXdzkgYYUiFbtk2ibLdcxlsfpKVBIyZDYKcO544vASpfzS4+dKUp3KXD9wwD1iXYlzHF4OMKMc9+6KrZXZ0hSbyiVY3g4Y5sVF24NFvJStKlOygDRQzB3vjWkBoEvcNCG8vSMjtKSkzDfKiB+kVJOLBsgI1+z5hKWOYweKHa+zgqZednIJDODgGPD3gM1bLZZUAEyAAom6plkKbFlAFJxGZxgH9QlaQZJKQ4BAwZ6gVqGi42nsRM9QWq5eSAmlHb9wGJxrTARWybL8sKThVxSleOsoDyjAyNePWCKEDUOEA1oYoaeCNDFCACR4Q0E6eCq6w0Hn3iA6mtGsO+BLTziWoQJQ4QFTtZLSphFSlJIzOBjJdipBAnT2/uF0opgCLxUx7mjezJbjAsaGm/H1ii7PWS6pbAgfNUgpPIsRwwgMfI7STJa1JmrWQo4s93jzy5RothdpEETEqcKN0JH3BRckl+AGe8xC2t2c+bOXLSPqFeVeUZ2xKMmcJasULAPEEtnmKGA3e0JpmrN1BS7GtDQXXpRsfGDyLIzhxTuMPuuEigIFd4yU/D3iTKmNQsceOBevIQERMhmYqD7q8n/iLCXYStH3Hq3pXyghTmXOGdAfw2MGsqidd8BHs+yUpIUQFqB+5seDZDOJJCgDdSW4pJPTWcTLNOahHDXCJ3yQWgKBGziVEmqs9+WOQo9IFNsl003ekaYSMcoze2LQSr5cv7hiYBlnUynHdi/AQu1kPdIFHr1p1DtFbZFrStpg9t9DF9bLKVIcZg69YClVYaYkHIjLfx6RWbVlXU4k0zzMaaSgFOmfA8ooNvSm3QFARDDWClJx7oaBACVDFZwcpgahvgI5Hq8NPPXdBViEEB1kpMDKDEsy4aJcBCVLhqbKAl2/U/f8AmJlzX4h0k3Tl78ICo+VctiZikgpnJCHGIUl37x5Rku0ezZVn2giYtrvzHU+YY3Ol4pjfbSsgUkJSq6CQpKsbqwaPwIo3OKTaFiNpRN/qZYE2WAAsfqDE3kwDZpJuqZgReypnXf8AiAJmF6vlhyqRr3iFsq2f+nSklRMp0OXJIFUE9Gh0ia+NPav5gLZVpdLZ5HLnjBZCmd8BuyI8IiS105nPf7CJEpQLgUHKAtpE6oy9oubLMGuUZeQwJD46yi4ss2mD684A217VdSQKqNBHMUdpLgUooWVAqvBiSlTmhbdxjo6CFKvGoFB6mKy37PQtV+4kk53Q56txgMHL7cS5hZSSk4VDjlSLqX2wQAA/MaPtBNpdhrPP+r6panb6aOOREQ7J2HlyF3wta2wCmLccK9d8BdbDnlaSVC7eJIBxAYY8T7RD26KHrw1lFklbeWHpnFdtpWm00BQlOtdIa1IM2EIUa7/GAAUQNYg5Tr2gaxAR1CPCFXCNp4Dsxl8IaURKKIQpgIK0gbuENuRMWmIlrtKJbla0p4ktAMmS3DHRy6w2ZbBeurYPg+BGbbzGc2p8QrHKoFGYrckP6xXbD7aItto+SqUEoUlRSVEE3gHwyo5gB9pwizWkVAlz0tjRKhQcndukRETK4mhw4tl3RcdqLAhYUgihSCGFQRgQcsYzFhlTEEomfUE/aoVfc/EQF/Imv/FRgIm2LXsPeKyRMpwNBr3i0siq0enhn7wFhLl4HHdlnE+8wJ10aI9lP58onTLOSkNvHlACv0rg0QrRtWUjFSaMWSxPcPOK/a1mnKJT80yw2KRjWuPKM6jYd371zlf4hIenJzWuMBrkdpJJISyhxYN1rEe2dopIIDqO8tRtM0UsjYKFj6Vqd8Cs47w/P8Qtp2IhKXN4uP3Kx6GAsJ1sQsFSFAjhkd3A8Ij7SqkFsgYrtl7GN9kqUAospJL0ozRc7eDEgUGA9oClEvCGXIlLHPWEBMBHUjWukAWnTxJXAJogALHtDLsFLQl3lAdetO3bMiipyB1eKm3dtrJLD/MvcAHeONkeJziHaJpypAbfb/xMmEFMhIRjVVT0A9Y57tHaE2comYtSyTmXFdwwgU4lj1cHdj7w2VKvHzp463CAJZLKVmhYYYcK+DiNr8OtmoXa1rxTZpRUP81m6D0DxR2WSEpwZhG2+DVlvS7cf3XEbslHzMBoduSwxJqX7+EZOer6mcb6Eu74eeG6NhtT60BXDdgcCObvjGRtEn6zjmP2nk2+nnASChsqvTwEPkTfqAf/AMeo6jwESZUkFIwOVPThFRalXFYnf/PRoDa7PmYHJsPakW0uYw8mplGW2Varwyx3jw5xdSJz4d0B63C8CDqsUNrCkEtU8c8Hx1WNCJLlic+sPXYwcbvUaaAyqNrLwKC/Twhto2ksgOjkHrGqXslGIABar+kRF7NSkVA4Gned0BT2IFKgVH6sTiw3eER9q2pN8FagBeAclqkuBFva0hIJw3RyztptK+tMsEXUupTfuOFOAgNxMT6xFmRh9j9pJslkn+4hvtJwb9pMbGwbTlzw8tVc0n7h01hAeUIHMHTHjElcr2gKxARpkMu6aCrB1uhLp4QGZUp+EAmJca74UY9YQ1w0YCH8oks344+RifZ5IDU98awktAHMtjly1uiXIOsID02iTv47so6R8FZIEmdvUsHuF2OdTzRsPWn8x1L4SyLsp8llR8aeUBYdorGZZUafLmFwckrOIO4K37zxjHWn7jz1690dd2hZAtBSoApIYg5xybtbsiZZTfa/JeisVJrgvfmArlAMk21hXPAYZNQ6yil2vbQa0d65eeLxGm2pxjziung7z4+EBb2Dbd0Mcte0W9l7UoBY0MYhaeeGvSBqHPwgOsWDb6FYF9YRcHaAKRy7+McOFoWioKgeG/8Ahon2XtPMRRX1Du54QHXF7SFKniPCIto2o5+4b+dM3wzjl83tUtiEpbn9Td+sIgzu088hgWzwfXWA13bPtLcQJcsgzFBzV7qX4YE4COcrJLuXq9d5r5x6ZMUVEqck5vrhCEccSw8HaAbXmfPfBZc1SVBSSQciCxDZCBPwamsRHlBgdY+kBrNldrMETx/+gHD9QjRBYUHQQoHMVjmBGvJomWDaEyUXQpsyKkHmMGgOglENCDw7oqtm9pZa6TBcVvxT+IvA37k98BhwIVIar7j+TDJgyB64bu6I6bQofcH4h+XWAmDOuvSJEk5b4jKmC7TxDQSzqrAFtCtNmI7p2Ms4RZ5BGHy0eKQ8cPs8ormIQMVrSkf7Fn1ujv8A2YkXJIlnGWVIP+qvpPVLQGiKXiDbdnhaSCAQaEEO43ERNlKyhVqgOQdp/h2uW67Km+n/AONwFDP6CSHHAxhLQlryVOhSTVKgUq4ODlHa+2XbiRYRdpNtBDiUk4D9yzW6mnM5Rh7f262daLqrVYVrUAzqRKmM+LF6jm0BgloDYjp3wJSU5mnN/IR1XZvYzZ1ulItFnQUpU4KB9LEFilaQSHiBtj4YjGUGbdyz94Dl85aasrwLc6xDnTWcjHjT+I3Fo+HdoQCpS0IQkElSnAAAxZ93KMJMli8cwHYkM4riC7coAKic9c4W77767+MPKdHXrCKGGsOOUAg6/jp1hizu1l6QS83vV+nCGKO/Jmzbhy5QCHpCgH8hucJeprnpoc3PxgETjXzOqwr8Tz73zjxNXI66wjwFPP21vgHEacb+GESEksKnXWIxAOH86rBxMIo58YCxBBJBctpnhFMMANUgUkspRG4b2hz472x45wCKThT3xo8SrMGB6c8IChNA3M+rP1giKa4ecBd9j5V+32ZGLzk+DrPT6Y+hZMpl/wCQ8RTy8o4P8MpV7adnO4zF90pY/wDKO9WgG6CiqkkEDfWo6h4CTFN2mnThZ5v9OQmYEkpUQ+AyGZ8IuZqsmiPMlk44RFfK06WszFrWpSlFTqUqqlEnFXGCpUz5RrO2NglSrSozApSSs/QghJVW9icBvPGI+yparXPRZ7NJlSU4zFfLvKQnMlanc5DeTFQb4Z7WtUm0n5EmZPkr/wDelpFABhMSTQLAen6sNxHdpSwpIUMDWobvBwPCKzZWzpciWJcsMBiTio71bzFb257TiwWczAxmrNyWk5qIxPBIqe7OAxXxh7Sgn+hlHcZ5HemVzwJ4MMzHKC+tePGC2mYpRKlKKlKJKlGpJNSTzJ1hAFnXpANVA7uOXPw5w/hrwhjvybKA8T55Me+BjFuWWGO7hDwrXSEUndrhADam4a11gjb/AH4e0IC+HTmw/EeKdPAKOr/xCsTR/LBoS8Xq2/1hxPPdkIBNwfXfxiQgFhQ90R3/AI7okibw8fzAFkfevKmQ6iF3cvGorDJf3muWqd0FSRQgdM/CAVKvbzpxgyF04QGVVq92ucEDtxGvWA3nwcs963lVPokL71KSPKO5yx0jj3wPkf3bSvIIlp71KJ8hHYkL8ogcsgRUbf25Ksklc6cq6gUDVUo5JQM1HdE62WlKEqWshKUgqUo0AABJJOQaPnrtv2tVbzfAIky512Uk5AoUPmK4qIPJwIoq9vbcXbLQqctkj9KBUJGQ3EtifSNH8HNpXLeUFrs5Ck8byfrT4BUYoyigF8aHfQ590Xfw+m3doWU4D5pHMfKX3YwH0FaZ6UBS1EJQkFSicAAHJPBo+ee2naJVttKptRLH0SkmjIyJ4qIJPTdGr+JvaYiWixIUSVC/PONCbyJXcXPBhnHNmegBOQzJJyAGJPDGAYowMjXlBpqWN1QKVDFJBSoVzBqOsBWMvDDPI+sAiwa64e3jA5gOY027rDr7vu5PnUQhThXTYQArxB4fjN4UJenj/EITz1SHA637oBEg8Ken5AjxzPpqsInHOkOANNYGA9dOEKD7aeFAwpXhnXnHgchTwH5gPAl3f1rRu9sYKBwgKh3NyiSnDPugCy/vz+31HtChQp7QiVfV0weuULu1nAPSo8sfLzhAabh5+PGGt77scC+sYcgVwwr5M8B2L4JSf7VpXvmoSeYlgkf94jppLRhfgzICdn3v3z5iubEIHgmNftO2okylzphZEtJWo8AHMBzL429pilCbFLUxmC/O4Sx9qP8AYv0HGOb9lAhU75U0gS5wMsn9q3eUsPuVTrELbe0l2q0TZ8xyqYsqYsbo/SkDIBIAhEIDbn765vrGAttrWY3XWlpiFFEwbiCxGX6vAiIWz7V8iYiYB9SCSOZQU47hejR7UmibLl2gt/eQUTf/ALpYZR5qRdV0jHrXj1puG/n7wD505SlqWtTlRJUTmT93XlwjRfD+wKXbJcwA3JJ+YVMQlwQlKQQGvFSgW3JL0eMwCc/DnF72Z7SzJBRLI+ZIMwFSBeEwFRCCqWUl7zNQgvSlYDoW2tjomg37s1sCsXswKKe+k1/SoeMc87U7GkSAky13ZhNZJUVkIKVNMCiHSHDMScRWN1be0dnlzhJNpQsMHKkqQAk1+qYlNwqZjgkVGcc17RWr5lqnLCwtN8hCgCElCfpRdDOBdA7nzgK1uFNUrAlF6cGweu/gIesuODU78OUNPvvr6QA5Yh3B6V/J40y4Q5I40fWWqQj4ce884Biscs95whxw1zFNYQ5PD8HTQiMseOW7DugEu9dfmFCgcKUjzcGprCFT38em+AQYuN3dg5OUSAmI4R09fxEpKqfmAUK+rofP+O+PJL8ePv4Q1JqGbP31yjxzL5ZZ8YAgArgKv6GCD+cvPHW6BJFOn8tDzQE8H7su54D6G+Gci7syzf8AUgq/5KKvWMl8cdv3ZcuxoNZn9ybwQk/Sk81B+STG/wBgS0yLFISSwlyEOTkAgEvHC+1CzbLTMnO6Z6AuUTkgfSEjikiv+UBlpKa5ZceNYmA4ZcdGBSxk1c6dIWYW9t8BK/rlCSuzsLq5iJj1+lSQQW5ih4RXkcctGusYcAHq2qOOEJ4/xVngGiXUDzpyfIZYmLfYWx5820ypaUzEqvhQUlKnSEqBvAjCoAffFSz6ffG87Edp5dgllM2+tayDdCgAhI+3JwouXegDQGS2/OVNtM28byr6gAAAyU0QkJApdTdFBvirJrwA5tz15Rtu2/aaem0lNnmCTKUhExPyQlN5K3LlQDku+eIjEKq+Jeue/fnjAIcvdxiNcIapO73gpB3YazhpThx3V37uUAM563a6R4+0NUTWrBsPSvOPHjjuz/iAaE92AzhxI1jjm0eSR6+tDujxGNN0B4DR7octuPL2pDQMa6whQGDbvEwHgrPWsO+Dgf8ATEcjiH4ROSgsNekAIvQ8W8MCIRyT3csYW0BmetQfP2hQXLazgPdRhz8e7QgqZN8hAxmES081G6POGywaNqu/vi47J2a/bbMk4fPlnuUFDxEB1j4wbb/p7CZSCy55EoNiECqz/wAadeEcz7ML+ZZJiDVVmV85HGSuk5PG6WX0ESvi9b1TdoFB+2TLSlI4q+pR5l0j/WKzsfNMm1ySGIK/lqB/UhYuKT3F+ggBbas1yY4FFucsc28++Kdcxzrv8I03aey3ErQ7/KmKlpPBKikP/qzxm0gNAOA139+XjHlGni3CHJSwyp7PSEThz94AZB6w1ZL41L7sqVh0xLNvJNeUNQmjilcMt3pAeXOUpKEqIKZaSEZMFErKf+SiauzmGpSOb19IP8jjj6QipdH1kYAJD5566QKZXfnrGJCpeUeVKrjrCAiKSz+LQuGvPgYKUUhol46wgBlWH4xA13wi/Wte+HFNa/nCHLQz8IAYMeKs9azh13HhTuh3yvGmHAeFfCAGnA0373OL01jEtKKCp7x7QMS8D09REkS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48" name="AutoShape 20" descr="data:image/jpeg;base64,/9j/4AAQSkZJRgABAQAAAQABAAD/2wCEAAkGBxQTEhUUExQUFRQXFxoYGBgYGBgVGhgaHBccGBgYFxoYHCggGBolHBoYIjEhJSkrLi4uGh8zODMsNygtLisBCgoKDQwNFAwMESscHxksKysrKysrKysrKysrKysrKysrKysrKysrKysrKysrKysrKysrKysrKysrKysrKysrK//AABEIAQ4AugMBIgACEQEDEQH/xAAcAAABBQEBAQAAAAAAAAAAAAADAQIEBQYHAAj/xAA/EAABAgMFBQYFAwQBAwUBAAABAhEAAyEEEjFB8AVRYXGBBpGhscHRBxMiMuFCUvEUI3KCkmKiwiQzU3ODFf/EABUBAQEAAAAAAAAAAAAAAAAAAAAB/8QAFBEBAAAAAAAAAAAAAAAAAAAAAP/aAAwDAQACEQMRAD8A3AMevQO9jWEK4At6ECoCTCFUBIvwt+IpXCBcBIK49fgBVlDb7wEi/DFTYAV61xeGqXAEmLgS1wJa4CqZTWsoA65kCVMgJX4dPKBKVrpAFMzWOs4EqZAJkyGrmd8A9S4CqZAlLgS1d3SAKqbAlTOcDVMeEBcga5mAUzNUgUxcIrHfxpAlKgHKXAyqGLMev8POA6M+MDK9ecDUqGvy1owBPmUMJ8zvgBVDSqAOFwhXAXy15R59ecAUrMOS9WryhilADF1ZAeZOUTJS2FWSM9YmACizqUW/JHNsIlp2ZkVP/iPV4bInGYq6n6UjHXlFmZolpOCeJIfDMmpLZCAiDYwzvNxaEXYJQqUk/wCzwoWVZqVXXSHOCPx+ICJMs0khgSk8dVirt9iZzQ8vffwi2tNnrQxT2+WtI4QFWs55v1gBmHXpuj0yaT1boHLxHK3PHTQD1LgajrpgYGswNS/bKAITrxhpVAyqEKoBylb4Gow1SoaTAeMNvc+8QioaEjh3QHQ1wMKaFUp/5gJgHXv5hjwhMNKmgFUSzmG/0y1EFRupybyHrFgiUkOVsAhiVHeXYNmwrFBb9pKmrKUUTkRiqtHD/wDaMYCXabclL3cczQktSnDCIkufMmncnBw71yAGJ9okzLJKlgBRN5he4nINw7oJs8YFCccCcAN47sIC82SBKQT+tTcWAH0ji31HmoxKNS5AfLNuQiAmYAKVOZ9oNKUTjrTQE1MzvhQrrAZKOUGKTlAMmnlEW0CkSiiBrRr8wGY2ls/EpoejFhnFJPGJwIxGI5iNxMlU4Yb4pNq2DMCuneAzl94YTCLl3DQ/ScB+3gIZegHEwNaoUmBqOmgPFUNJ15R5XKBq94BSqB04QjwmsIDopLN4ecDKocuAqV/EAjwezsPrLFgSBlRgD1UQOpgEtDkAZnwxiwkSPrKHwnS0HkElavEjugK/tIWcEgSpf3b1LOPNnA5kRVbORdukAiZMqn/pBxUBubAxM2+BNtSJJH9tIVOmcUpJCR/stUC2SSu0FRLqJKTmABkGwH5gLJdgchx35DJ95OP8mEMwJNG6RJ2haAxAxUXpSnpFTMmvXc/dAXMpbjjB5ExveKuwWmlcurZP3xPkzXetN0BaScYmy4rJawwrEuVP6wElSBugC0Q6ZMHDXFoGpY3eMACYkB4gWwBiMyH3xOnA5RW2veOm6vKAye15IDsNapFW9AYvtqS6Zt5RQYQHiqGFXT+Y8pUMJaAcYFMMKTrpwhij60gGE74QnjDCdZx69wHdAdIX5QJWvwIKsN/MCJ3ud0BN2EB85zuONd3jjArFaAtHzEqqJ5WOZSoN3GnSEsS2V0p1LRXplXGQHYqvnJgEA1beT5QFbbrVdnz2P1MiXvN1EsEcfum0/wAYvNiWdMqQVMyjQZ1/UcN5U3GIVisHzpptF0pKylR8bvMslPLpFxapqUoTuxHEBkoPIknnSAgWtYAareg9yCOkVaZu8U788vGJO0l1YFmx34+pgEkAgsdD0gDylth48aY50i5sqQWL03RngSgMrfQ66Rc7MW7btPAW8ktB5Si7N7QETkuA43u41jBpZSaggjfrlASAAQx9IYpOun4gUy1pBa8HxxGHq2ECm24DdTq3tAGiNaEgjDzpAplrJBYcHivm7RCaqMAK3WYNjjrzEZTaMgpVUY9x4xbWvtOhRugcq1fPwiPNtEtX3AqfKrDqKUgKc1hpg9ruv9PHhl4xGXAIs61vgajDlGGK9dPAMMMvGHQgSd0B0qZnz15wwxImI11pAynux08A+ytdU+8d1fx3RDsyry5ynFV3Q2QoyR0BJgW0KANjeBw3AnPKmcUfZnbJUtEpKQVXjMU+Aria89NAbDaa0oCJYDElT8CAEgcWBVyYxDnVmpBpTolKU0A40wglllBavmqUoCiUkUvOagcy53sTCmWm+pRI+gFTBjkwfF6kQFZaJYUS7sCWDVJfFTnF8t1OcSU4OJA7u6JtuWGIIo3qQkEZqLExFll3gEtlUv35Ny8DHrJtAJS14pUG5Hm+EGtSLycHypqh4juwiImyTAwKeDtwpUUIPGAtv/7KcB888imm81dz1iFMmTlVSFBziogAUfM035xFtVsVLYISDMIoAoXdzkgYYUiFbtk2ibLdcxlsfpKVBIyZDYKcO544vASpfzS4+dKUp3KXD9wwD1iXYlzHF4OMKMc9+6KrZXZ0hSbyiVY3g4Y5sVF24NFvJStKlOygDRQzB3vjWkBoEvcNCG8vSMjtKSkzDfKiB+kVJOLBsgI1+z5hKWOYweKHa+zgqZednIJDODgGPD3gM1bLZZUAEyAAom6plkKbFlAFJxGZxgH9QlaQZJKQ4BAwZ6gVqGi42nsRM9QWq5eSAmlHb9wGJxrTARWybL8sKThVxSleOsoDyjAyNePWCKEDUOEA1oYoaeCNDFCACR4Q0E6eCq6w0Hn3iA6mtGsO+BLTziWoQJQ4QFTtZLSphFSlJIzOBjJdipBAnT2/uF0opgCLxUx7mjezJbjAsaGm/H1ii7PWS6pbAgfNUgpPIsRwwgMfI7STJa1JmrWQo4s93jzy5RothdpEETEqcKN0JH3BRckl+AGe8xC2t2c+bOXLSPqFeVeUZ2xKMmcJasULAPEEtnmKGA3e0JpmrN1BS7GtDQXXpRsfGDyLIzhxTuMPuuEigIFd4yU/D3iTKmNQsceOBevIQERMhmYqD7q8n/iLCXYStH3Hq3pXyghTmXOGdAfw2MGsqidd8BHs+yUpIUQFqB+5seDZDOJJCgDdSW4pJPTWcTLNOahHDXCJ3yQWgKBGziVEmqs9+WOQo9IFNsl003ekaYSMcoze2LQSr5cv7hiYBlnUynHdi/AQu1kPdIFHr1p1DtFbZFrStpg9t9DF9bLKVIcZg69YClVYaYkHIjLfx6RWbVlXU4k0zzMaaSgFOmfA8ooNvSm3QFARDDWClJx7oaBACVDFZwcpgahvgI5Hq8NPPXdBViEEB1kpMDKDEsy4aJcBCVLhqbKAl2/U/f8AmJlzX4h0k3Tl78ICo+VctiZikgpnJCHGIUl37x5Rku0ezZVn2giYtrvzHU+YY3Ol4pjfbSsgUkJSq6CQpKsbqwaPwIo3OKTaFiNpRN/qZYE2WAAsfqDE3kwDZpJuqZgReypnXf8AiAJmF6vlhyqRr3iFsq2f+nSklRMp0OXJIFUE9Gh0ia+NPav5gLZVpdLZ5HLnjBZCmd8BuyI8IiS105nPf7CJEpQLgUHKAtpE6oy9oubLMGuUZeQwJD46yi4ss2mD684A217VdSQKqNBHMUdpLgUooWVAqvBiSlTmhbdxjo6CFKvGoFB6mKy37PQtV+4kk53Q56txgMHL7cS5hZSSk4VDjlSLqX2wQAA/MaPtBNpdhrPP+r6panb6aOOREQ7J2HlyF3wta2wCmLccK9d8BdbDnlaSVC7eJIBxAYY8T7RD26KHrw1lFklbeWHpnFdtpWm00BQlOtdIa1IM2EIUa7/GAAUQNYg5Tr2gaxAR1CPCFXCNp4Dsxl8IaURKKIQpgIK0gbuENuRMWmIlrtKJbla0p4ktAMmS3DHRy6w2ZbBeurYPg+BGbbzGc2p8QrHKoFGYrckP6xXbD7aItto+SqUEoUlRSVEE3gHwyo5gB9pwizWkVAlz0tjRKhQcndukRETK4mhw4tl3RcdqLAhYUgihSCGFQRgQcsYzFhlTEEomfUE/aoVfc/EQF/Imv/FRgIm2LXsPeKyRMpwNBr3i0siq0enhn7wFhLl4HHdlnE+8wJ10aI9lP58onTLOSkNvHlACv0rg0QrRtWUjFSaMWSxPcPOK/a1mnKJT80yw2KRjWuPKM6jYd371zlf4hIenJzWuMBrkdpJJISyhxYN1rEe2dopIIDqO8tRtM0UsjYKFj6Vqd8Cs47w/P8Qtp2IhKXN4uP3Kx6GAsJ1sQsFSFAjhkd3A8Ij7SqkFsgYrtl7GN9kqUAospJL0ozRc7eDEgUGA9oClEvCGXIlLHPWEBMBHUjWukAWnTxJXAJogALHtDLsFLQl3lAdetO3bMiipyB1eKm3dtrJLD/MvcAHeONkeJziHaJpypAbfb/xMmEFMhIRjVVT0A9Y57tHaE2comYtSyTmXFdwwgU4lj1cHdj7w2VKvHzp463CAJZLKVmhYYYcK+DiNr8OtmoXa1rxTZpRUP81m6D0DxR2WSEpwZhG2+DVlvS7cf3XEbslHzMBoduSwxJqX7+EZOer6mcb6Eu74eeG6NhtT60BXDdgcCObvjGRtEn6zjmP2nk2+nnASChsqvTwEPkTfqAf/AMeo6jwESZUkFIwOVPThFRalXFYnf/PRoDa7PmYHJsPakW0uYw8mplGW2Varwyx3jw5xdSJz4d0B63C8CDqsUNrCkEtU8c8Hx1WNCJLlic+sPXYwcbvUaaAyqNrLwKC/Twhto2ksgOjkHrGqXslGIABar+kRF7NSkVA4Gned0BT2IFKgVH6sTiw3eER9q2pN8FagBeAclqkuBFva0hIJw3RyztptK+tMsEXUupTfuOFOAgNxMT6xFmRh9j9pJslkn+4hvtJwb9pMbGwbTlzw8tVc0n7h01hAeUIHMHTHjElcr2gKxARpkMu6aCrB1uhLp4QGZUp+EAmJca74UY9YQ1w0YCH8oks344+RifZ5IDU98awktAHMtjly1uiXIOsID02iTv47so6R8FZIEmdvUsHuF2OdTzRsPWn8x1L4SyLsp8llR8aeUBYdorGZZUafLmFwckrOIO4K37zxjHWn7jz1690dd2hZAtBSoApIYg5xybtbsiZZTfa/JeisVJrgvfmArlAMk21hXPAYZNQ6yil2vbQa0d65eeLxGm2pxjziung7z4+EBb2Dbd0Mcte0W9l7UoBY0MYhaeeGvSBqHPwgOsWDb6FYF9YRcHaAKRy7+McOFoWioKgeG/8Ahon2XtPMRRX1Du54QHXF7SFKniPCIto2o5+4b+dM3wzjl83tUtiEpbn9Td+sIgzu088hgWzwfXWA13bPtLcQJcsgzFBzV7qX4YE4COcrJLuXq9d5r5x6ZMUVEqck5vrhCEccSw8HaAbXmfPfBZc1SVBSSQciCxDZCBPwamsRHlBgdY+kBrNldrMETx/+gHD9QjRBYUHQQoHMVjmBGvJomWDaEyUXQpsyKkHmMGgOglENCDw7oqtm9pZa6TBcVvxT+IvA37k98BhwIVIar7j+TDJgyB64bu6I6bQofcH4h+XWAmDOuvSJEk5b4jKmC7TxDQSzqrAFtCtNmI7p2Ms4RZ5BGHy0eKQ8cPs8ormIQMVrSkf7Fn1ujv8A2YkXJIlnGWVIP+qvpPVLQGiKXiDbdnhaSCAQaEEO43ERNlKyhVqgOQdp/h2uW67Km+n/AONwFDP6CSHHAxhLQlryVOhSTVKgUq4ODlHa+2XbiRYRdpNtBDiUk4D9yzW6mnM5Rh7f262daLqrVYVrUAzqRKmM+LF6jm0BgloDYjp3wJSU5mnN/IR1XZvYzZ1ulItFnQUpU4KB9LEFilaQSHiBtj4YjGUGbdyz94Dl85aasrwLc6xDnTWcjHjT+I3Fo+HdoQCpS0IQkElSnAAAxZ93KMJMli8cwHYkM4riC7coAKic9c4W77767+MPKdHXrCKGGsOOUAg6/jp1hizu1l6QS83vV+nCGKO/Jmzbhy5QCHpCgH8hucJeprnpoc3PxgETjXzOqwr8Tz73zjxNXI66wjwFPP21vgHEacb+GESEksKnXWIxAOH86rBxMIo58YCxBBJBctpnhFMMANUgUkspRG4b2hz472x45wCKThT3xo8SrMGB6c8IChNA3M+rP1giKa4ecBd9j5V+32ZGLzk+DrPT6Y+hZMpl/wCQ8RTy8o4P8MpV7adnO4zF90pY/wDKO9WgG6CiqkkEDfWo6h4CTFN2mnThZ5v9OQmYEkpUQ+AyGZ8IuZqsmiPMlk44RFfK06WszFrWpSlFTqUqqlEnFXGCpUz5RrO2NglSrSozApSSs/QghJVW9icBvPGI+yparXPRZ7NJlSU4zFfLvKQnMlanc5DeTFQb4Z7WtUm0n5EmZPkr/wDelpFABhMSTQLAen6sNxHdpSwpIUMDWobvBwPCKzZWzpciWJcsMBiTio71bzFb257TiwWczAxmrNyWk5qIxPBIqe7OAxXxh7Sgn+hlHcZ5HemVzwJ4MMzHKC+tePGC2mYpRKlKKlKJKlGpJNSTzJ1hAFnXpANVA7uOXPw5w/hrwhjvybKA8T55Me+BjFuWWGO7hDwrXSEUndrhADam4a11gjb/AH4e0IC+HTmw/EeKdPAKOr/xCsTR/LBoS8Xq2/1hxPPdkIBNwfXfxiQgFhQ90R3/AI7okibw8fzAFkfevKmQ6iF3cvGorDJf3muWqd0FSRQgdM/CAVKvbzpxgyF04QGVVq92ucEDtxGvWA3nwcs963lVPokL71KSPKO5yx0jj3wPkf3bSvIIlp71KJ8hHYkL8ogcsgRUbf25Ksklc6cq6gUDVUo5JQM1HdE62WlKEqWshKUgqUo0AABJJOQaPnrtv2tVbzfAIky512Uk5AoUPmK4qIPJwIoq9vbcXbLQqctkj9KBUJGQ3EtifSNH8HNpXLeUFrs5Ck8byfrT4BUYoyigF8aHfQ590Xfw+m3doWU4D5pHMfKX3YwH0FaZ6UBS1EJQkFSicAAHJPBo+ee2naJVttKptRLH0SkmjIyJ4qIJPTdGr+JvaYiWixIUSVC/PONCbyJXcXPBhnHNmegBOQzJJyAGJPDGAYowMjXlBpqWN1QKVDFJBSoVzBqOsBWMvDDPI+sAiwa64e3jA5gOY027rDr7vu5PnUQhThXTYQArxB4fjN4UJenj/EITz1SHA637oBEg8Ken5AjxzPpqsInHOkOANNYGA9dOEKD7aeFAwpXhnXnHgchTwH5gPAl3f1rRu9sYKBwgKh3NyiSnDPugCy/vz+31HtChQp7QiVfV0weuULu1nAPSo8sfLzhAabh5+PGGt77scC+sYcgVwwr5M8B2L4JSf7VpXvmoSeYlgkf94jppLRhfgzICdn3v3z5iubEIHgmNftO2okylzphZEtJWo8AHMBzL429pilCbFLUxmC/O4Sx9qP8AYv0HGOb9lAhU75U0gS5wMsn9q3eUsPuVTrELbe0l2q0TZ8xyqYsqYsbo/SkDIBIAhEIDbn765vrGAttrWY3XWlpiFFEwbiCxGX6vAiIWz7V8iYiYB9SCSOZQU47hejR7UmibLl2gt/eQUTf/ALpYZR5qRdV0jHrXj1puG/n7wD505SlqWtTlRJUTmT93XlwjRfD+wKXbJcwA3JJ+YVMQlwQlKQQGvFSgW3JL0eMwCc/DnF72Z7SzJBRLI+ZIMwFSBeEwFRCCqWUl7zNQgvSlYDoW2tjomg37s1sCsXswKKe+k1/SoeMc87U7GkSAky13ZhNZJUVkIKVNMCiHSHDMScRWN1be0dnlzhJNpQsMHKkqQAk1+qYlNwqZjgkVGcc17RWr5lqnLCwtN8hCgCElCfpRdDOBdA7nzgK1uFNUrAlF6cGweu/gIesuODU78OUNPvvr6QA5Yh3B6V/J40y4Q5I40fWWqQj4ce884Biscs95whxw1zFNYQ5PD8HTQiMseOW7DugEu9dfmFCgcKUjzcGprCFT38em+AQYuN3dg5OUSAmI4R09fxEpKqfmAUK+rofP+O+PJL8ePv4Q1JqGbP31yjxzL5ZZ8YAgArgKv6GCD+cvPHW6BJFOn8tDzQE8H7su54D6G+Gci7syzf8AUgq/5KKvWMl8cdv3ZcuxoNZn9ybwQk/Sk81B+STG/wBgS0yLFISSwlyEOTkAgEvHC+1CzbLTMnO6Z6AuUTkgfSEjikiv+UBlpKa5ZceNYmA4ZcdGBSxk1c6dIWYW9t8BK/rlCSuzsLq5iJj1+lSQQW5ih4RXkcctGusYcAHq2qOOEJ4/xVngGiXUDzpyfIZYmLfYWx5820ypaUzEqvhQUlKnSEqBvAjCoAffFSz6ffG87Edp5dgllM2+tayDdCgAhI+3JwouXegDQGS2/OVNtM28byr6gAAAyU0QkJApdTdFBvirJrwA5tz15Rtu2/aaem0lNnmCTKUhExPyQlN5K3LlQDku+eIjEKq+Jeue/fnjAIcvdxiNcIapO73gpB3YazhpThx3V37uUAM563a6R4+0NUTWrBsPSvOPHjjuz/iAaE92AzhxI1jjm0eSR6+tDujxGNN0B4DR7octuPL2pDQMa6whQGDbvEwHgrPWsO+Dgf8ATEcjiH4ROSgsNekAIvQ8W8MCIRyT3csYW0BmetQfP2hQXLazgPdRhz8e7QgqZN8hAxmES081G6POGywaNqu/vi47J2a/bbMk4fPlnuUFDxEB1j4wbb/p7CZSCy55EoNiECqz/wAadeEcz7ML+ZZJiDVVmV85HGSuk5PG6WX0ESvi9b1TdoFB+2TLSlI4q+pR5l0j/WKzsfNMm1ySGIK/lqB/UhYuKT3F+ggBbas1yY4FFucsc28++Kdcxzrv8I03aey3ErQ7/KmKlpPBKikP/qzxm0gNAOA139+XjHlGni3CHJSwyp7PSEThz94AZB6w1ZL41L7sqVh0xLNvJNeUNQmjilcMt3pAeXOUpKEqIKZaSEZMFErKf+SiauzmGpSOb19IP8jjj6QipdH1kYAJD5566QKZXfnrGJCpeUeVKrjrCAiKSz+LQuGvPgYKUUhol46wgBlWH4xA13wi/Wte+HFNa/nCHLQz8IAYMeKs9azh13HhTuh3yvGmHAeFfCAGnA0373OL01jEtKKCp7x7QMS8D09REkS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50" name="Picture 22" descr="https://encrypted-tbn1.gstatic.com/images?q=tbn:ANd9GcQFWjmPQywIfVlC8GT0XJR1tCaB00RfBH8WLhHwZ642iGYzf_CX"/>
          <p:cNvPicPr>
            <a:picLocks noChangeAspect="1" noChangeArrowheads="1"/>
          </p:cNvPicPr>
          <p:nvPr/>
        </p:nvPicPr>
        <p:blipFill>
          <a:blip r:embed="rId2"/>
          <a:srcRect/>
          <a:stretch>
            <a:fillRect/>
          </a:stretch>
        </p:blipFill>
        <p:spPr bwMode="auto">
          <a:xfrm>
            <a:off x="571472" y="857232"/>
            <a:ext cx="2643206" cy="3836913"/>
          </a:xfrm>
          <a:prstGeom prst="rect">
            <a:avLst/>
          </a:prstGeom>
          <a:noFill/>
        </p:spPr>
      </p:pic>
      <p:sp>
        <p:nvSpPr>
          <p:cNvPr id="14" name="TextBox 13"/>
          <p:cNvSpPr txBox="1"/>
          <p:nvPr/>
        </p:nvSpPr>
        <p:spPr>
          <a:xfrm>
            <a:off x="500034" y="5000636"/>
            <a:ext cx="2714644" cy="923330"/>
          </a:xfrm>
          <a:prstGeom prst="rect">
            <a:avLst/>
          </a:prstGeom>
          <a:noFill/>
        </p:spPr>
        <p:txBody>
          <a:bodyPr wrap="square" rtlCol="0">
            <a:spAutoFit/>
          </a:bodyPr>
          <a:lstStyle/>
          <a:p>
            <a:pPr algn="ctr"/>
            <a:r>
              <a:rPr lang="ru-RU" dirty="0" smtClean="0"/>
              <a:t>Пётр </a:t>
            </a:r>
            <a:r>
              <a:rPr lang="ru-RU" dirty="0" smtClean="0"/>
              <a:t>Александрович </a:t>
            </a:r>
            <a:r>
              <a:rPr lang="ru-RU" dirty="0" err="1" smtClean="0"/>
              <a:t>Ребиндер</a:t>
            </a:r>
            <a:endParaRPr lang="ru-RU" dirty="0" smtClean="0"/>
          </a:p>
          <a:p>
            <a:pPr algn="ctr"/>
            <a:r>
              <a:rPr lang="ru-RU" dirty="0" smtClean="0"/>
              <a:t>(1898-1972)</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3046988"/>
          </a:xfrm>
          <a:prstGeom prst="rect">
            <a:avLst/>
          </a:prstGeom>
          <a:noFill/>
        </p:spPr>
        <p:txBody>
          <a:bodyPr wrap="square" rtlCol="0">
            <a:spAutoFit/>
          </a:bodyPr>
          <a:lstStyle/>
          <a:p>
            <a:r>
              <a:rPr lang="ru-RU" sz="2400" dirty="0" smtClean="0"/>
              <a:t>В России также ведутся исследования в области компьютерного моделирования химических процессов. Так, Кафедра органической химии химического факультета МГУ имени М.В. Ломоносова начала работать над этим еще в 1970 е годы, как и нобелевские лауреаты. За это время удалось создать многие эффективные лекарственные препараты. Сегодня работа над этим направлением продолжается Владимиром </a:t>
            </a:r>
            <a:r>
              <a:rPr lang="ru-RU" sz="2400" dirty="0" err="1" smtClean="0"/>
              <a:t>Палюниным</a:t>
            </a:r>
            <a:r>
              <a:rPr lang="ru-RU" sz="2400" dirty="0" smtClean="0"/>
              <a:t> и его коллегами.</a:t>
            </a:r>
            <a:endParaRPr lang="ru-RU" sz="2400" dirty="0"/>
          </a:p>
        </p:txBody>
      </p:sp>
      <p:pic>
        <p:nvPicPr>
          <p:cNvPr id="5123" name="Picture 3"/>
          <p:cNvPicPr>
            <a:picLocks noChangeAspect="1" noChangeArrowheads="1"/>
          </p:cNvPicPr>
          <p:nvPr/>
        </p:nvPicPr>
        <p:blipFill>
          <a:blip r:embed="rId2"/>
          <a:srcRect/>
          <a:stretch>
            <a:fillRect/>
          </a:stretch>
        </p:blipFill>
        <p:spPr bwMode="auto">
          <a:xfrm>
            <a:off x="214282" y="3786190"/>
            <a:ext cx="5048250" cy="2838450"/>
          </a:xfrm>
          <a:prstGeom prst="rect">
            <a:avLst/>
          </a:prstGeom>
          <a:noFill/>
          <a:ln w="9525">
            <a:noFill/>
            <a:miter lim="800000"/>
            <a:headEnd/>
            <a:tailEnd/>
          </a:ln>
          <a:effectLst/>
        </p:spPr>
      </p:pic>
      <p:sp>
        <p:nvSpPr>
          <p:cNvPr id="5" name="TextBox 4"/>
          <p:cNvSpPr txBox="1"/>
          <p:nvPr/>
        </p:nvSpPr>
        <p:spPr>
          <a:xfrm>
            <a:off x="5357818" y="4714884"/>
            <a:ext cx="3571900" cy="1754326"/>
          </a:xfrm>
          <a:prstGeom prst="rect">
            <a:avLst/>
          </a:prstGeom>
          <a:noFill/>
        </p:spPr>
        <p:txBody>
          <a:bodyPr wrap="square" rtlCol="0">
            <a:spAutoFit/>
          </a:bodyPr>
          <a:lstStyle/>
          <a:p>
            <a:r>
              <a:rPr lang="ru-RU" dirty="0" smtClean="0"/>
              <a:t>Поиск структурно-функциональных детерминант </a:t>
            </a:r>
            <a:r>
              <a:rPr lang="ru-RU" dirty="0" err="1" smtClean="0"/>
              <a:t>бета-амилоида</a:t>
            </a:r>
            <a:r>
              <a:rPr lang="ru-RU" dirty="0" smtClean="0"/>
              <a:t> болезни </a:t>
            </a:r>
            <a:r>
              <a:rPr lang="ru-RU" dirty="0" err="1" smtClean="0"/>
              <a:t>альцгеймера</a:t>
            </a:r>
            <a:r>
              <a:rPr lang="ru-RU" dirty="0" smtClean="0"/>
              <a:t> для выявление потенциальных лекарственных мишеней</a:t>
            </a: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980728"/>
            <a:ext cx="8535892" cy="1938992"/>
          </a:xfrm>
          <a:prstGeom prst="rect">
            <a:avLst/>
          </a:prstGeom>
          <a:noFill/>
        </p:spPr>
        <p:txBody>
          <a:bodyPr wrap="square" rtlCol="0">
            <a:spAutoFit/>
          </a:bodyPr>
          <a:lstStyle/>
          <a:p>
            <a:r>
              <a:rPr lang="ru-RU" sz="2400" dirty="0" smtClean="0"/>
              <a:t>Обнаружение специфики коллоидной частицы позволило считать её примером усложнения уровней внутренней организации вещества по сравнению с атомом или молекулой, которые были выделены во второй половине </a:t>
            </a:r>
            <a:r>
              <a:rPr lang="en-US" sz="2400" dirty="0" smtClean="0"/>
              <a:t>XIX</a:t>
            </a:r>
            <a:r>
              <a:rPr lang="ru-RU" sz="2400" dirty="0" smtClean="0"/>
              <a:t> века. </a:t>
            </a:r>
            <a:endParaRPr lang="ru-RU" sz="2400" dirty="0"/>
          </a:p>
        </p:txBody>
      </p:sp>
      <p:grpSp>
        <p:nvGrpSpPr>
          <p:cNvPr id="5" name="Группа 4"/>
          <p:cNvGrpSpPr/>
          <p:nvPr/>
        </p:nvGrpSpPr>
        <p:grpSpPr>
          <a:xfrm>
            <a:off x="2643174" y="3209583"/>
            <a:ext cx="6277019" cy="3362689"/>
            <a:chOff x="2643174" y="3209583"/>
            <a:chExt cx="6277019" cy="3362689"/>
          </a:xfrm>
        </p:grpSpPr>
        <p:pic>
          <p:nvPicPr>
            <p:cNvPr id="21506" name="Picture 2" descr="http://new-physics.narod.ru/HTMLrus/19_1_files/image082.gif"/>
            <p:cNvPicPr>
              <a:picLocks noChangeAspect="1" noChangeArrowheads="1"/>
            </p:cNvPicPr>
            <p:nvPr/>
          </p:nvPicPr>
          <p:blipFill>
            <a:blip r:embed="rId2"/>
            <a:srcRect r="8605"/>
            <a:stretch>
              <a:fillRect/>
            </a:stretch>
          </p:blipFill>
          <p:spPr bwMode="auto">
            <a:xfrm>
              <a:off x="2643174" y="3209583"/>
              <a:ext cx="6277019" cy="3362689"/>
            </a:xfrm>
            <a:prstGeom prst="rect">
              <a:avLst/>
            </a:prstGeom>
            <a:noFill/>
          </p:spPr>
        </p:pic>
        <p:sp>
          <p:nvSpPr>
            <p:cNvPr id="4" name="Прямоугольник 3"/>
            <p:cNvSpPr/>
            <p:nvPr/>
          </p:nvSpPr>
          <p:spPr>
            <a:xfrm>
              <a:off x="5715008" y="6000768"/>
              <a:ext cx="1143008" cy="35719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908720"/>
            <a:ext cx="8750206" cy="1938992"/>
          </a:xfrm>
          <a:prstGeom prst="rect">
            <a:avLst/>
          </a:prstGeom>
          <a:noFill/>
        </p:spPr>
        <p:txBody>
          <a:bodyPr wrap="square" rtlCol="0">
            <a:spAutoFit/>
          </a:bodyPr>
          <a:lstStyle/>
          <a:p>
            <a:r>
              <a:rPr lang="ru-RU" sz="2400" dirty="0" smtClean="0"/>
              <a:t>К более сложным видам организации вещества, которые часто трудно отнести к физическим или химическим, относят, полученные в 1950-1990-х годах «</a:t>
            </a:r>
            <a:r>
              <a:rPr lang="ru-RU" sz="2400" b="1" i="1" dirty="0" smtClean="0">
                <a:solidFill>
                  <a:srgbClr val="C00000"/>
                </a:solidFill>
              </a:rPr>
              <a:t>топологические молекулы</a:t>
            </a:r>
            <a:r>
              <a:rPr lang="ru-RU" sz="2400" dirty="0" smtClean="0"/>
              <a:t>» </a:t>
            </a:r>
            <a:r>
              <a:rPr lang="ru-RU" sz="2400" dirty="0" err="1" smtClean="0"/>
              <a:t>катенаны</a:t>
            </a:r>
            <a:r>
              <a:rPr lang="ru-RU" sz="2400" dirty="0" smtClean="0"/>
              <a:t> и </a:t>
            </a:r>
            <a:r>
              <a:rPr lang="ru-RU" sz="2400" dirty="0" err="1" smtClean="0"/>
              <a:t>ротоксаны</a:t>
            </a:r>
            <a:r>
              <a:rPr lang="ru-RU" sz="2400" dirty="0" smtClean="0"/>
              <a:t>; </a:t>
            </a:r>
            <a:r>
              <a:rPr lang="ru-RU" sz="2400" b="1" i="1" dirty="0" err="1" smtClean="0">
                <a:solidFill>
                  <a:srgbClr val="C00000"/>
                </a:solidFill>
              </a:rPr>
              <a:t>супрамолекулы</a:t>
            </a:r>
            <a:r>
              <a:rPr lang="ru-RU" sz="2400" dirty="0" smtClean="0"/>
              <a:t> </a:t>
            </a:r>
            <a:r>
              <a:rPr lang="ru-RU" sz="2400" dirty="0" err="1" smtClean="0"/>
              <a:t>и</a:t>
            </a:r>
            <a:r>
              <a:rPr lang="ru-RU" sz="2400" dirty="0" smtClean="0"/>
              <a:t> </a:t>
            </a:r>
            <a:r>
              <a:rPr lang="ru-RU" sz="2400" b="1" i="1" dirty="0" err="1" smtClean="0">
                <a:solidFill>
                  <a:srgbClr val="C00000"/>
                </a:solidFill>
              </a:rPr>
              <a:t>наносистемы</a:t>
            </a:r>
            <a:r>
              <a:rPr lang="ru-RU" sz="2400" dirty="0" smtClean="0"/>
              <a:t>.</a:t>
            </a:r>
            <a:endParaRPr lang="ru-RU" sz="2400" dirty="0"/>
          </a:p>
        </p:txBody>
      </p:sp>
      <p:pic>
        <p:nvPicPr>
          <p:cNvPr id="20482" name="Picture 2" descr="http://dic.academic.ru/pictures/wiki/files/50/200px-Cucurbit-6-uril_ActaCrystallB-Stru_1984_382.jpg"/>
          <p:cNvPicPr>
            <a:picLocks noChangeAspect="1" noChangeArrowheads="1"/>
          </p:cNvPicPr>
          <p:nvPr/>
        </p:nvPicPr>
        <p:blipFill>
          <a:blip r:embed="rId2"/>
          <a:srcRect/>
          <a:stretch>
            <a:fillRect/>
          </a:stretch>
        </p:blipFill>
        <p:spPr bwMode="auto">
          <a:xfrm>
            <a:off x="5786446" y="3241476"/>
            <a:ext cx="3106586" cy="2873594"/>
          </a:xfrm>
          <a:prstGeom prst="rect">
            <a:avLst/>
          </a:prstGeom>
          <a:noFill/>
        </p:spPr>
      </p:pic>
      <p:sp>
        <p:nvSpPr>
          <p:cNvPr id="4" name="TextBox 3"/>
          <p:cNvSpPr txBox="1"/>
          <p:nvPr/>
        </p:nvSpPr>
        <p:spPr>
          <a:xfrm>
            <a:off x="214282" y="3344007"/>
            <a:ext cx="5429288" cy="2585323"/>
          </a:xfrm>
          <a:prstGeom prst="rect">
            <a:avLst/>
          </a:prstGeom>
          <a:noFill/>
        </p:spPr>
        <p:txBody>
          <a:bodyPr wrap="square" rtlCol="0">
            <a:spAutoFit/>
          </a:bodyPr>
          <a:lstStyle/>
          <a:p>
            <a:r>
              <a:rPr lang="ru-RU" b="1" dirty="0" err="1" smtClean="0"/>
              <a:t>Ротаксаны</a:t>
            </a:r>
            <a:r>
              <a:rPr lang="ru-RU" dirty="0" smtClean="0"/>
              <a:t> </a:t>
            </a:r>
            <a:r>
              <a:rPr lang="ru-RU" dirty="0" smtClean="0"/>
              <a:t>— класс</a:t>
            </a:r>
            <a:r>
              <a:rPr lang="ru-RU" dirty="0" smtClean="0"/>
              <a:t> соединений, состоящих из молекулы </a:t>
            </a:r>
            <a:r>
              <a:rPr lang="ru-RU" dirty="0" err="1" smtClean="0"/>
              <a:t>гантелевидной</a:t>
            </a:r>
            <a:r>
              <a:rPr lang="ru-RU" dirty="0" smtClean="0"/>
              <a:t> формы и циклической </a:t>
            </a:r>
            <a:r>
              <a:rPr lang="ru-RU" dirty="0" smtClean="0"/>
              <a:t>молекулы, «надетой» на неё. Впервые</a:t>
            </a:r>
            <a:r>
              <a:rPr lang="ru-RU" dirty="0" smtClean="0"/>
              <a:t> </a:t>
            </a:r>
            <a:r>
              <a:rPr lang="ru-RU" dirty="0" err="1" smtClean="0"/>
              <a:t>ротаксан</a:t>
            </a:r>
            <a:r>
              <a:rPr lang="ru-RU" dirty="0" smtClean="0"/>
              <a:t> синтезировали в 1967 году (И. </a:t>
            </a:r>
            <a:r>
              <a:rPr lang="ru-RU" dirty="0" err="1" smtClean="0"/>
              <a:t>Харрисон</a:t>
            </a:r>
            <a:r>
              <a:rPr lang="ru-RU" dirty="0" smtClean="0"/>
              <a:t> и С. </a:t>
            </a:r>
            <a:r>
              <a:rPr lang="ru-RU" dirty="0" err="1" smtClean="0"/>
              <a:t>Харрисон</a:t>
            </a:r>
            <a:r>
              <a:rPr lang="ru-RU" dirty="0" smtClean="0"/>
              <a:t>. США</a:t>
            </a:r>
            <a:r>
              <a:rPr lang="ru-RU" dirty="0" smtClean="0"/>
              <a:t>).</a:t>
            </a:r>
          </a:p>
          <a:p>
            <a:r>
              <a:rPr lang="ru-RU" dirty="0" smtClean="0"/>
              <a:t>Компоненты </a:t>
            </a:r>
            <a:r>
              <a:rPr lang="ru-RU" dirty="0" err="1" smtClean="0"/>
              <a:t>ротаксанов</a:t>
            </a:r>
            <a:r>
              <a:rPr lang="ru-RU" dirty="0" smtClean="0"/>
              <a:t> (линейная и </a:t>
            </a:r>
            <a:r>
              <a:rPr lang="ru-RU" dirty="0" err="1" smtClean="0"/>
              <a:t>циклическаямолекулы</a:t>
            </a:r>
            <a:r>
              <a:rPr lang="ru-RU" dirty="0" smtClean="0"/>
              <a:t>) связаны чисто механически без участия химической связи. Этот способ соединения </a:t>
            </a:r>
            <a:r>
              <a:rPr lang="ru-RU" dirty="0" smtClean="0"/>
              <a:t>молекул называется</a:t>
            </a:r>
            <a:r>
              <a:rPr lang="ru-RU" dirty="0" smtClean="0"/>
              <a:t> топологической связью</a:t>
            </a:r>
            <a:r>
              <a:rPr lang="ru-RU" dirty="0" smtClean="0"/>
              <a:t>.</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5896" y="1124744"/>
            <a:ext cx="5256584" cy="2677656"/>
          </a:xfrm>
          <a:prstGeom prst="rect">
            <a:avLst/>
          </a:prstGeom>
          <a:noFill/>
        </p:spPr>
        <p:txBody>
          <a:bodyPr wrap="square" rtlCol="0">
            <a:spAutoFit/>
          </a:bodyPr>
          <a:lstStyle/>
          <a:p>
            <a:r>
              <a:rPr lang="ru-RU" sz="2400" dirty="0" err="1" smtClean="0"/>
              <a:t>Наносистемы</a:t>
            </a:r>
            <a:r>
              <a:rPr lang="ru-RU" sz="2400" dirty="0" smtClean="0"/>
              <a:t> (</a:t>
            </a:r>
            <a:r>
              <a:rPr lang="ru-RU" sz="2400" dirty="0" err="1" smtClean="0"/>
              <a:t>наноразмер</a:t>
            </a:r>
            <a:r>
              <a:rPr lang="ru-RU" sz="2400" dirty="0" smtClean="0"/>
              <a:t> – это размер коллоидной частицы) стали выделять в отдельную группу химических объектов примерно в 1980-1990-х годах, тогда же возникло специальное направление исследований – </a:t>
            </a:r>
            <a:r>
              <a:rPr lang="ru-RU" sz="2400" b="1" i="1" dirty="0" err="1" smtClean="0">
                <a:solidFill>
                  <a:srgbClr val="C00000"/>
                </a:solidFill>
              </a:rPr>
              <a:t>нанохимия</a:t>
            </a:r>
            <a:r>
              <a:rPr lang="ru-RU" sz="2400" dirty="0" smtClean="0"/>
              <a:t>.</a:t>
            </a:r>
            <a:endParaRPr lang="ru-RU" sz="2400" dirty="0"/>
          </a:p>
        </p:txBody>
      </p:sp>
      <p:pic>
        <p:nvPicPr>
          <p:cNvPr id="19458" name="Picture 2" descr="http://dic.academic.ru/pictures/wiki/files/67/Cucurbituril_gyroscope_AngewChemIntEd_2002_v41_p275_hires.png"/>
          <p:cNvPicPr>
            <a:picLocks noChangeAspect="1" noChangeArrowheads="1"/>
          </p:cNvPicPr>
          <p:nvPr/>
        </p:nvPicPr>
        <p:blipFill>
          <a:blip r:embed="rId2" cstate="print"/>
          <a:srcRect/>
          <a:stretch>
            <a:fillRect/>
          </a:stretch>
        </p:blipFill>
        <p:spPr bwMode="auto">
          <a:xfrm flipV="1">
            <a:off x="285720" y="1142984"/>
            <a:ext cx="2918235" cy="2602285"/>
          </a:xfrm>
          <a:prstGeom prst="rect">
            <a:avLst/>
          </a:prstGeom>
          <a:noFill/>
        </p:spPr>
      </p:pic>
      <p:sp>
        <p:nvSpPr>
          <p:cNvPr id="4" name="TextBox 3"/>
          <p:cNvSpPr txBox="1"/>
          <p:nvPr/>
        </p:nvSpPr>
        <p:spPr>
          <a:xfrm>
            <a:off x="142844" y="3934430"/>
            <a:ext cx="3214710" cy="1200329"/>
          </a:xfrm>
          <a:prstGeom prst="rect">
            <a:avLst/>
          </a:prstGeom>
          <a:noFill/>
        </p:spPr>
        <p:txBody>
          <a:bodyPr wrap="square" rtlCol="0">
            <a:spAutoFit/>
          </a:bodyPr>
          <a:lstStyle/>
          <a:p>
            <a:r>
              <a:rPr lang="ru-RU" dirty="0" err="1" smtClean="0"/>
              <a:t>Супрамолекулярный</a:t>
            </a:r>
            <a:r>
              <a:rPr lang="ru-RU" dirty="0" smtClean="0"/>
              <a:t> комплекс иона хлора</a:t>
            </a:r>
            <a:r>
              <a:rPr lang="ru-RU" dirty="0" smtClean="0"/>
              <a:t>, </a:t>
            </a:r>
            <a:r>
              <a:rPr lang="ru-RU" dirty="0" err="1" smtClean="0"/>
              <a:t>кукурбит</a:t>
            </a:r>
            <a:r>
              <a:rPr lang="ru-RU" dirty="0" smtClean="0"/>
              <a:t> </a:t>
            </a:r>
            <a:r>
              <a:rPr lang="en-US" dirty="0" smtClean="0"/>
              <a:t>[</a:t>
            </a:r>
            <a:r>
              <a:rPr lang="ru-RU" dirty="0" smtClean="0"/>
              <a:t>5</a:t>
            </a:r>
            <a:r>
              <a:rPr lang="en-US" dirty="0" smtClean="0"/>
              <a:t>]</a:t>
            </a:r>
            <a:r>
              <a:rPr lang="ru-RU" dirty="0" smtClean="0"/>
              <a:t> </a:t>
            </a:r>
            <a:r>
              <a:rPr lang="ru-RU" dirty="0" err="1" smtClean="0"/>
              <a:t>урила</a:t>
            </a:r>
            <a:r>
              <a:rPr lang="ru-RU" dirty="0" smtClean="0"/>
              <a:t> и </a:t>
            </a:r>
            <a:r>
              <a:rPr lang="ru-RU" dirty="0" err="1" smtClean="0">
                <a:solidFill>
                  <a:srgbClr val="002060"/>
                </a:solidFill>
              </a:rPr>
              <a:t>кукурбит</a:t>
            </a:r>
            <a:r>
              <a:rPr lang="ru-RU" dirty="0" smtClean="0">
                <a:solidFill>
                  <a:srgbClr val="002060"/>
                </a:solidFill>
              </a:rPr>
              <a:t> </a:t>
            </a:r>
            <a:r>
              <a:rPr lang="en-US" dirty="0" smtClean="0">
                <a:solidFill>
                  <a:srgbClr val="002060"/>
                </a:solidFill>
              </a:rPr>
              <a:t>[10] </a:t>
            </a:r>
            <a:r>
              <a:rPr lang="ru-RU" dirty="0" err="1" smtClean="0">
                <a:solidFill>
                  <a:srgbClr val="002060"/>
                </a:solidFill>
              </a:rPr>
              <a:t>урила</a:t>
            </a:r>
            <a:endParaRPr lang="ru-RU" dirty="0">
              <a:solidFill>
                <a:srgbClr val="00206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44" y="1071546"/>
            <a:ext cx="5143536" cy="4524315"/>
          </a:xfrm>
          <a:prstGeom prst="rect">
            <a:avLst/>
          </a:prstGeom>
          <a:noFill/>
        </p:spPr>
        <p:txBody>
          <a:bodyPr wrap="square" rtlCol="0">
            <a:spAutoFit/>
          </a:bodyPr>
          <a:lstStyle/>
          <a:p>
            <a:r>
              <a:rPr lang="ru-RU" sz="2400" b="1" i="1" dirty="0" err="1" smtClean="0">
                <a:solidFill>
                  <a:srgbClr val="C00000"/>
                </a:solidFill>
              </a:rPr>
              <a:t>Нанохимия</a:t>
            </a:r>
            <a:r>
              <a:rPr lang="ru-RU" sz="2400" b="1" i="1" dirty="0" smtClean="0">
                <a:solidFill>
                  <a:srgbClr val="C00000"/>
                </a:solidFill>
              </a:rPr>
              <a:t> </a:t>
            </a:r>
            <a:r>
              <a:rPr lang="ru-RU" sz="2400" dirty="0" smtClean="0"/>
              <a:t>– химия и технология объектов, размеры которых порядка 10</a:t>
            </a:r>
            <a:r>
              <a:rPr lang="ru-RU" sz="2400" baseline="30000" dirty="0" smtClean="0"/>
              <a:t>-9</a:t>
            </a:r>
            <a:r>
              <a:rPr lang="ru-RU" sz="2400" dirty="0" smtClean="0"/>
              <a:t> м (кластеры атомов, макромолекулы). </a:t>
            </a:r>
            <a:endParaRPr lang="ru-RU" sz="2400" dirty="0" smtClean="0"/>
          </a:p>
          <a:p>
            <a:r>
              <a:rPr lang="ru-RU" sz="2400" b="1" i="1" dirty="0" err="1" smtClean="0">
                <a:solidFill>
                  <a:srgbClr val="C00000"/>
                </a:solidFill>
              </a:rPr>
              <a:t>Нанотехнологии</a:t>
            </a:r>
            <a:r>
              <a:rPr lang="ru-RU" sz="2400" dirty="0" smtClean="0"/>
              <a:t> </a:t>
            </a:r>
            <a:r>
              <a:rPr lang="ru-RU" sz="2400" dirty="0" smtClean="0"/>
              <a:t>– это технологии, оперирующие величинами порядка нанометра. Поэтому переход от «микро» к «нано» – это качественный переход от манипуляции веществом к манипуляции отдельными группами атомов</a:t>
            </a:r>
            <a:r>
              <a:rPr lang="ru-RU" sz="2400" dirty="0" smtClean="0"/>
              <a:t>.</a:t>
            </a:r>
            <a:endParaRPr lang="ru-RU" sz="2400" dirty="0"/>
          </a:p>
        </p:txBody>
      </p:sp>
      <p:pic>
        <p:nvPicPr>
          <p:cNvPr id="83970" name="Picture 2" descr="http://edu5.ru/wp-content/uploads/2014/03/%D0%91%D0%B5%D0%B7%D1%8B%D0%BC%D1%8F%D0%BD%D0%BD%D1%8B%D0%B92.jpg"/>
          <p:cNvPicPr>
            <a:picLocks noChangeAspect="1" noChangeArrowheads="1"/>
          </p:cNvPicPr>
          <p:nvPr/>
        </p:nvPicPr>
        <p:blipFill>
          <a:blip r:embed="rId2"/>
          <a:srcRect/>
          <a:stretch>
            <a:fillRect/>
          </a:stretch>
        </p:blipFill>
        <p:spPr bwMode="auto">
          <a:xfrm>
            <a:off x="428596" y="1285860"/>
            <a:ext cx="2722808" cy="2071702"/>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72" y="1000108"/>
            <a:ext cx="4786346" cy="5262979"/>
          </a:xfrm>
          <a:prstGeom prst="rect">
            <a:avLst/>
          </a:prstGeom>
          <a:noFill/>
        </p:spPr>
        <p:txBody>
          <a:bodyPr wrap="square" rtlCol="0">
            <a:spAutoFit/>
          </a:bodyPr>
          <a:lstStyle/>
          <a:p>
            <a:r>
              <a:rPr lang="ru-RU" sz="2400" b="1" i="1" dirty="0" err="1" smtClean="0">
                <a:solidFill>
                  <a:srgbClr val="C00000"/>
                </a:solidFill>
              </a:rPr>
              <a:t>Супрамолекулярная</a:t>
            </a:r>
            <a:r>
              <a:rPr lang="ru-RU" sz="2400" b="1" i="1" dirty="0" smtClean="0">
                <a:solidFill>
                  <a:srgbClr val="C00000"/>
                </a:solidFill>
              </a:rPr>
              <a:t> (надмолекулярная) химия</a:t>
            </a:r>
            <a:r>
              <a:rPr lang="ru-RU" sz="2400" dirty="0" smtClean="0"/>
              <a:t> (</a:t>
            </a:r>
            <a:r>
              <a:rPr lang="ru-RU" sz="2400" i="1" dirty="0" err="1" smtClean="0"/>
              <a:t>Supramolecular</a:t>
            </a:r>
            <a:r>
              <a:rPr lang="ru-RU" sz="2400" i="1" dirty="0" smtClean="0"/>
              <a:t> </a:t>
            </a:r>
            <a:r>
              <a:rPr lang="ru-RU" sz="2400" i="1" dirty="0" err="1" smtClean="0"/>
              <a:t>chemistry</a:t>
            </a:r>
            <a:r>
              <a:rPr lang="ru-RU" sz="2400" dirty="0" smtClean="0"/>
              <a:t>) — междисциплинарная область науки, включающая химические, физические и биологические аспекты рассмотрения более сложных, чем </a:t>
            </a:r>
            <a:r>
              <a:rPr lang="ru-RU" sz="2400" dirty="0" smtClean="0"/>
              <a:t>молекулы, </a:t>
            </a:r>
            <a:r>
              <a:rPr lang="ru-RU" sz="2400" dirty="0" smtClean="0"/>
              <a:t>химических систем, связанных в единое целое посредством </a:t>
            </a:r>
            <a:r>
              <a:rPr lang="ru-RU" sz="2400" dirty="0" smtClean="0"/>
              <a:t>межмолекулярных </a:t>
            </a:r>
            <a:r>
              <a:rPr lang="ru-RU" sz="2400" dirty="0" smtClean="0"/>
              <a:t> (</a:t>
            </a:r>
            <a:r>
              <a:rPr lang="ru-RU" sz="2400" b="1" i="1" dirty="0" err="1" smtClean="0">
                <a:solidFill>
                  <a:srgbClr val="C00000"/>
                </a:solidFill>
              </a:rPr>
              <a:t>нековалентных</a:t>
            </a:r>
            <a:r>
              <a:rPr lang="ru-RU" sz="2400" dirty="0" smtClean="0"/>
              <a:t>) взаимодействий. </a:t>
            </a:r>
            <a:endParaRPr lang="ru-RU" sz="2400" dirty="0"/>
          </a:p>
        </p:txBody>
      </p:sp>
      <p:pic>
        <p:nvPicPr>
          <p:cNvPr id="84994" name="Picture 2" descr="http://upload.wikimedia.org/wikipedia/commons/7/73/Host_Guest_Complex_Porphyrin_Sanders_AngewChemIntEdEngl_1995_1096.jpg"/>
          <p:cNvPicPr>
            <a:picLocks noChangeAspect="1" noChangeArrowheads="1"/>
          </p:cNvPicPr>
          <p:nvPr/>
        </p:nvPicPr>
        <p:blipFill>
          <a:blip r:embed="rId2"/>
          <a:srcRect/>
          <a:stretch>
            <a:fillRect/>
          </a:stretch>
        </p:blipFill>
        <p:spPr bwMode="auto">
          <a:xfrm>
            <a:off x="214282" y="1000107"/>
            <a:ext cx="3786214" cy="3535843"/>
          </a:xfrm>
          <a:prstGeom prst="rect">
            <a:avLst/>
          </a:prstGeom>
          <a:noFill/>
        </p:spPr>
      </p:pic>
      <p:sp>
        <p:nvSpPr>
          <p:cNvPr id="4" name="TextBox 3"/>
          <p:cNvSpPr txBox="1"/>
          <p:nvPr/>
        </p:nvSpPr>
        <p:spPr>
          <a:xfrm>
            <a:off x="285720" y="4857760"/>
            <a:ext cx="3643338" cy="646331"/>
          </a:xfrm>
          <a:prstGeom prst="rect">
            <a:avLst/>
          </a:prstGeom>
          <a:noFill/>
        </p:spPr>
        <p:txBody>
          <a:bodyPr wrap="square" rtlCol="0">
            <a:spAutoFit/>
          </a:bodyPr>
          <a:lstStyle/>
          <a:p>
            <a:r>
              <a:rPr lang="ru-RU" dirty="0" err="1" smtClean="0"/>
              <a:t>Супрамолекулярный</a:t>
            </a:r>
            <a:r>
              <a:rPr lang="ru-RU" dirty="0" smtClean="0"/>
              <a:t> комплекс типа «гость-хозяин»</a:t>
            </a: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3968" y="908720"/>
            <a:ext cx="4680520" cy="5262979"/>
          </a:xfrm>
          <a:prstGeom prst="rect">
            <a:avLst/>
          </a:prstGeom>
          <a:noFill/>
        </p:spPr>
        <p:txBody>
          <a:bodyPr wrap="square" rtlCol="0">
            <a:spAutoFit/>
          </a:bodyPr>
          <a:lstStyle/>
          <a:p>
            <a:r>
              <a:rPr lang="ru-RU" sz="2400" dirty="0" smtClean="0"/>
              <a:t>В ХХ веке на стыке ядерной физики и химии появилась новая область исследований – радиохимия. В числе задач этой области науки – изучение реакций, характерных для радиоактивных элементов и продуктов их распада; исследование состава продуктов ядерных превращений; разделение радиоактивных изотопов; получение меченых соединений и т.п.</a:t>
            </a:r>
            <a:endParaRPr lang="ru-RU" sz="2400" dirty="0"/>
          </a:p>
        </p:txBody>
      </p:sp>
      <p:pic>
        <p:nvPicPr>
          <p:cNvPr id="18434" name="Picture 2" descr="http://cs622420.vk.me/v622420705/c36/Uom9BEdT6Mg.jpg"/>
          <p:cNvPicPr>
            <a:picLocks noChangeAspect="1" noChangeArrowheads="1"/>
          </p:cNvPicPr>
          <p:nvPr/>
        </p:nvPicPr>
        <p:blipFill>
          <a:blip r:embed="rId2"/>
          <a:srcRect/>
          <a:stretch>
            <a:fillRect/>
          </a:stretch>
        </p:blipFill>
        <p:spPr bwMode="auto">
          <a:xfrm>
            <a:off x="428596" y="1357298"/>
            <a:ext cx="3500462" cy="350046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60" y="908720"/>
            <a:ext cx="4752528" cy="4524315"/>
          </a:xfrm>
          <a:prstGeom prst="rect">
            <a:avLst/>
          </a:prstGeom>
          <a:noFill/>
        </p:spPr>
        <p:txBody>
          <a:bodyPr wrap="square" rtlCol="0">
            <a:spAutoFit/>
          </a:bodyPr>
          <a:lstStyle/>
          <a:p>
            <a:r>
              <a:rPr lang="ru-RU" dirty="0" smtClean="0"/>
              <a:t>В </a:t>
            </a:r>
            <a:r>
              <a:rPr lang="ru-RU" sz="2400" dirty="0" smtClean="0"/>
              <a:t>1920-1930-х годах радиоактивные индикаторы были впервые применены венгерским радиохимиком Г. </a:t>
            </a:r>
            <a:r>
              <a:rPr lang="ru-RU" sz="2400" dirty="0" err="1" smtClean="0"/>
              <a:t>Хевеши</a:t>
            </a:r>
            <a:r>
              <a:rPr lang="ru-RU" sz="2400" dirty="0" smtClean="0"/>
              <a:t> для изучения биохимических процессов.</a:t>
            </a:r>
          </a:p>
          <a:p>
            <a:r>
              <a:rPr lang="ru-RU" sz="2400" dirty="0" smtClean="0"/>
              <a:t>В 1947 году американский радиохимик У.Ф. Либби разработал метод датирования археологических, геологических и других объектов с помощью изотопа углерода-14.</a:t>
            </a:r>
            <a:endParaRPr lang="ru-RU" sz="2400" dirty="0"/>
          </a:p>
        </p:txBody>
      </p:sp>
      <p:pic>
        <p:nvPicPr>
          <p:cNvPr id="17410" name="Picture 2" descr="http://38.media.tumblr.com/8c1f623576f7d15490fe296539071e7a/tumblr_inline_nduo2k4zpE1skvvm8.jpg"/>
          <p:cNvPicPr>
            <a:picLocks noChangeAspect="1" noChangeArrowheads="1"/>
          </p:cNvPicPr>
          <p:nvPr/>
        </p:nvPicPr>
        <p:blipFill>
          <a:blip r:embed="rId2"/>
          <a:srcRect/>
          <a:stretch>
            <a:fillRect/>
          </a:stretch>
        </p:blipFill>
        <p:spPr bwMode="auto">
          <a:xfrm>
            <a:off x="285720" y="1000108"/>
            <a:ext cx="3754248" cy="2500330"/>
          </a:xfrm>
          <a:prstGeom prst="rect">
            <a:avLst/>
          </a:prstGeom>
          <a:noFill/>
        </p:spPr>
      </p:pic>
      <p:sp>
        <p:nvSpPr>
          <p:cNvPr id="4" name="TextBox 3"/>
          <p:cNvSpPr txBox="1"/>
          <p:nvPr/>
        </p:nvSpPr>
        <p:spPr>
          <a:xfrm>
            <a:off x="214282" y="3929066"/>
            <a:ext cx="3857652" cy="1200329"/>
          </a:xfrm>
          <a:prstGeom prst="rect">
            <a:avLst/>
          </a:prstGeom>
          <a:noFill/>
        </p:spPr>
        <p:txBody>
          <a:bodyPr wrap="square" rtlCol="0">
            <a:spAutoFit/>
          </a:bodyPr>
          <a:lstStyle/>
          <a:p>
            <a:r>
              <a:rPr lang="ru-RU" dirty="0" smtClean="0"/>
              <a:t>Современный метод клинического исследования с использованием </a:t>
            </a:r>
            <a:r>
              <a:rPr lang="ru-RU" dirty="0" err="1" smtClean="0"/>
              <a:t>позитронно-эмиссионной</a:t>
            </a:r>
            <a:r>
              <a:rPr lang="ru-RU" dirty="0" smtClean="0"/>
              <a:t> томографии</a:t>
            </a: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299532"/>
            <a:ext cx="4968552" cy="3785652"/>
          </a:xfrm>
          <a:prstGeom prst="rect">
            <a:avLst/>
          </a:prstGeom>
          <a:noFill/>
        </p:spPr>
        <p:txBody>
          <a:bodyPr wrap="square" rtlCol="0">
            <a:spAutoFit/>
          </a:bodyPr>
          <a:lstStyle/>
          <a:p>
            <a:r>
              <a:rPr lang="ru-RU" sz="2400" dirty="0" smtClean="0"/>
              <a:t>Использование специальных лазеров в конце 1960-х годов для инициирования или модификации химических реакций привело к возникновению лазерной химии и </a:t>
            </a:r>
            <a:r>
              <a:rPr lang="ru-RU" sz="2400" dirty="0" err="1" smtClean="0"/>
              <a:t>фемтохимии</a:t>
            </a:r>
            <a:r>
              <a:rPr lang="ru-RU" sz="2400" dirty="0" smtClean="0"/>
              <a:t> (использующей воздействие на молекулы лазерных импульсов длительности 10</a:t>
            </a:r>
            <a:r>
              <a:rPr lang="ru-RU" sz="2400" baseline="30000" dirty="0" smtClean="0"/>
              <a:t>-15 </a:t>
            </a:r>
            <a:r>
              <a:rPr lang="ru-RU" sz="2400" dirty="0" smtClean="0"/>
              <a:t>с). </a:t>
            </a:r>
            <a:endParaRPr lang="ru-RU" sz="2400" baseline="30000" dirty="0"/>
          </a:p>
        </p:txBody>
      </p:sp>
      <p:pic>
        <p:nvPicPr>
          <p:cNvPr id="16386" name="Picture 2" descr="http://shkolazhizni.ru/img/content/i111/111313_medium.jpg"/>
          <p:cNvPicPr>
            <a:picLocks noChangeAspect="1" noChangeArrowheads="1"/>
          </p:cNvPicPr>
          <p:nvPr/>
        </p:nvPicPr>
        <p:blipFill>
          <a:blip r:embed="rId2"/>
          <a:srcRect/>
          <a:stretch>
            <a:fillRect/>
          </a:stretch>
        </p:blipFill>
        <p:spPr bwMode="auto">
          <a:xfrm>
            <a:off x="242825" y="1643050"/>
            <a:ext cx="3543325" cy="2214578"/>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3928" y="1515556"/>
            <a:ext cx="5040560" cy="3785652"/>
          </a:xfrm>
          <a:prstGeom prst="rect">
            <a:avLst/>
          </a:prstGeom>
          <a:noFill/>
        </p:spPr>
        <p:txBody>
          <a:bodyPr wrap="square" rtlCol="0">
            <a:spAutoFit/>
          </a:bodyPr>
          <a:lstStyle/>
          <a:p>
            <a:r>
              <a:rPr lang="ru-RU" sz="2400" dirty="0" smtClean="0"/>
              <a:t>На основе данных лазерной химии в конце 1980-х годов была разработана технология </a:t>
            </a:r>
            <a:r>
              <a:rPr lang="ru-RU" sz="2400" dirty="0" err="1" smtClean="0"/>
              <a:t>фемтосекундной</a:t>
            </a:r>
            <a:r>
              <a:rPr lang="ru-RU" sz="2400" dirty="0" smtClean="0"/>
              <a:t> спектроскопии в работах </a:t>
            </a:r>
            <a:r>
              <a:rPr lang="ru-RU" sz="2400" dirty="0" smtClean="0"/>
              <a:t>А. </a:t>
            </a:r>
            <a:r>
              <a:rPr lang="ru-RU" sz="2400" dirty="0" err="1" smtClean="0"/>
              <a:t>Зевейла</a:t>
            </a:r>
            <a:r>
              <a:rPr lang="ru-RU" sz="2400" dirty="0" smtClean="0"/>
              <a:t>, которая позволила детектировать единичные атомы и молекулы, а также наблюдать спектры переходного состояния (активных комплексов) химических реакций.</a:t>
            </a:r>
            <a:endParaRPr lang="ru-RU" sz="2400" dirty="0"/>
          </a:p>
        </p:txBody>
      </p:sp>
      <p:pic>
        <p:nvPicPr>
          <p:cNvPr id="15362" name="Picture 2" descr="Ahmed Zewail.jpg"/>
          <p:cNvPicPr>
            <a:picLocks noChangeAspect="1" noChangeArrowheads="1"/>
          </p:cNvPicPr>
          <p:nvPr/>
        </p:nvPicPr>
        <p:blipFill>
          <a:blip r:embed="rId2"/>
          <a:srcRect/>
          <a:stretch>
            <a:fillRect/>
          </a:stretch>
        </p:blipFill>
        <p:spPr bwMode="auto">
          <a:xfrm>
            <a:off x="642910" y="1214422"/>
            <a:ext cx="2643206" cy="4023548"/>
          </a:xfrm>
          <a:prstGeom prst="rect">
            <a:avLst/>
          </a:prstGeom>
          <a:noFill/>
        </p:spPr>
      </p:pic>
      <p:sp>
        <p:nvSpPr>
          <p:cNvPr id="4" name="TextBox 3"/>
          <p:cNvSpPr txBox="1"/>
          <p:nvPr/>
        </p:nvSpPr>
        <p:spPr>
          <a:xfrm>
            <a:off x="571472" y="5429264"/>
            <a:ext cx="2786082" cy="646331"/>
          </a:xfrm>
          <a:prstGeom prst="rect">
            <a:avLst/>
          </a:prstGeom>
          <a:noFill/>
        </p:spPr>
        <p:txBody>
          <a:bodyPr wrap="square" rtlCol="0">
            <a:spAutoFit/>
          </a:bodyPr>
          <a:lstStyle/>
          <a:p>
            <a:pPr algn="ctr"/>
            <a:r>
              <a:rPr lang="ru-RU" dirty="0" smtClean="0"/>
              <a:t>Ахмед </a:t>
            </a:r>
            <a:r>
              <a:rPr lang="ru-RU" dirty="0" err="1" smtClean="0"/>
              <a:t>Зевейл</a:t>
            </a:r>
            <a:endParaRPr lang="ru-RU" dirty="0" smtClean="0"/>
          </a:p>
          <a:p>
            <a:pPr algn="ctr"/>
            <a:r>
              <a:rPr lang="ru-RU" dirty="0" smtClean="0"/>
              <a:t>(род.1946)</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182" y="1124744"/>
            <a:ext cx="4962282" cy="4154984"/>
          </a:xfrm>
          <a:prstGeom prst="rect">
            <a:avLst/>
          </a:prstGeom>
          <a:noFill/>
        </p:spPr>
        <p:txBody>
          <a:bodyPr wrap="square" rtlCol="0">
            <a:spAutoFit/>
          </a:bodyPr>
          <a:lstStyle/>
          <a:p>
            <a:r>
              <a:rPr lang="ru-RU" sz="2400" dirty="0" smtClean="0"/>
              <a:t>В 1970-х годах американскими </a:t>
            </a:r>
            <a:r>
              <a:rPr lang="ru-RU" sz="2400" dirty="0" err="1" smtClean="0"/>
              <a:t>физико-химики</a:t>
            </a:r>
            <a:r>
              <a:rPr lang="ru-RU" sz="2400" dirty="0" smtClean="0"/>
              <a:t> </a:t>
            </a:r>
            <a:r>
              <a:rPr lang="ru-RU" sz="2400" dirty="0" smtClean="0"/>
              <a:t>Ф.Ш. </a:t>
            </a:r>
            <a:r>
              <a:rPr lang="ru-RU" sz="2400" dirty="0" err="1" smtClean="0"/>
              <a:t>Роуланд</a:t>
            </a:r>
            <a:r>
              <a:rPr lang="ru-RU" sz="2400" dirty="0" smtClean="0"/>
              <a:t> </a:t>
            </a:r>
            <a:r>
              <a:rPr lang="ru-RU" sz="2400" dirty="0" smtClean="0"/>
              <a:t>и М. Молина разработали теорию уменьшения озонового слоя атмосферы в присутствии фреонов. Эта теория привела к важным технологическим изменениям и необходимости ограничения производства фреонов и поиска их заменителей.</a:t>
            </a:r>
            <a:endParaRPr lang="ru-RU" sz="2400" dirty="0"/>
          </a:p>
        </p:txBody>
      </p:sp>
      <p:pic>
        <p:nvPicPr>
          <p:cNvPr id="14338" name="Picture 2" descr="http://img1.liveinternet.ru/images/attach/c/1/56/741/56741127_Molina_Lg.jpg"/>
          <p:cNvPicPr>
            <a:picLocks noChangeAspect="1" noChangeArrowheads="1"/>
          </p:cNvPicPr>
          <p:nvPr/>
        </p:nvPicPr>
        <p:blipFill>
          <a:blip r:embed="rId2"/>
          <a:srcRect/>
          <a:stretch>
            <a:fillRect/>
          </a:stretch>
        </p:blipFill>
        <p:spPr bwMode="auto">
          <a:xfrm>
            <a:off x="500034" y="1071546"/>
            <a:ext cx="2806039" cy="4071966"/>
          </a:xfrm>
          <a:prstGeom prst="rect">
            <a:avLst/>
          </a:prstGeom>
          <a:noFill/>
        </p:spPr>
      </p:pic>
      <p:sp>
        <p:nvSpPr>
          <p:cNvPr id="4" name="TextBox 3"/>
          <p:cNvSpPr txBox="1"/>
          <p:nvPr/>
        </p:nvSpPr>
        <p:spPr>
          <a:xfrm>
            <a:off x="571472" y="5429264"/>
            <a:ext cx="2857520" cy="646331"/>
          </a:xfrm>
          <a:prstGeom prst="rect">
            <a:avLst/>
          </a:prstGeom>
          <a:noFill/>
        </p:spPr>
        <p:txBody>
          <a:bodyPr wrap="square" rtlCol="0">
            <a:spAutoFit/>
          </a:bodyPr>
          <a:lstStyle/>
          <a:p>
            <a:pPr algn="ctr"/>
            <a:r>
              <a:rPr lang="ru-RU" dirty="0" smtClean="0"/>
              <a:t>Марио Хосе </a:t>
            </a:r>
            <a:r>
              <a:rPr lang="ru-RU" dirty="0" smtClean="0"/>
              <a:t>Молина</a:t>
            </a:r>
          </a:p>
          <a:p>
            <a:pPr algn="ctr"/>
            <a:r>
              <a:rPr lang="ru-RU" dirty="0" smtClean="0"/>
              <a:t>(род. 1943)</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357166"/>
            <a:ext cx="8358246" cy="3046988"/>
          </a:xfrm>
          <a:prstGeom prst="rect">
            <a:avLst/>
          </a:prstGeom>
          <a:noFill/>
        </p:spPr>
        <p:txBody>
          <a:bodyPr wrap="square" rtlCol="0">
            <a:spAutoFit/>
          </a:bodyPr>
          <a:lstStyle/>
          <a:p>
            <a:r>
              <a:rPr lang="ru-RU" sz="2400" dirty="0" smtClean="0"/>
              <a:t>Под руководством Романа Ефремова в Институте биомедицинской химии Российской академии наук в течение многих лет ведутся исследования в области моделирования молекулярной динамики трансмембранных рецепторов и других белков с учетом их липидного окружения, а также разрабатываются методики моделирования механизма действия нового класса антибиотиков, так называемых </a:t>
            </a:r>
            <a:r>
              <a:rPr lang="ru-RU" sz="2400" dirty="0" err="1" smtClean="0"/>
              <a:t>лантибиотиков</a:t>
            </a:r>
            <a:r>
              <a:rPr lang="ru-RU" sz="2400" dirty="0" smtClean="0"/>
              <a:t>.</a:t>
            </a:r>
            <a:endParaRPr lang="ru-RU" sz="2400" dirty="0"/>
          </a:p>
        </p:txBody>
      </p:sp>
      <p:pic>
        <p:nvPicPr>
          <p:cNvPr id="6146" name="Picture 2"/>
          <p:cNvPicPr>
            <a:picLocks noChangeAspect="1" noChangeArrowheads="1"/>
          </p:cNvPicPr>
          <p:nvPr/>
        </p:nvPicPr>
        <p:blipFill>
          <a:blip r:embed="rId2"/>
          <a:srcRect/>
          <a:stretch>
            <a:fillRect/>
          </a:stretch>
        </p:blipFill>
        <p:spPr bwMode="auto">
          <a:xfrm>
            <a:off x="595318" y="3548085"/>
            <a:ext cx="4762500" cy="3095625"/>
          </a:xfrm>
          <a:prstGeom prst="rect">
            <a:avLst/>
          </a:prstGeom>
          <a:noFill/>
          <a:ln w="9525">
            <a:noFill/>
            <a:miter lim="800000"/>
            <a:headEnd/>
            <a:tailEnd/>
          </a:ln>
          <a:effectLst/>
        </p:spPr>
      </p:pic>
      <p:sp>
        <p:nvSpPr>
          <p:cNvPr id="4" name="TextBox 3"/>
          <p:cNvSpPr txBox="1"/>
          <p:nvPr/>
        </p:nvSpPr>
        <p:spPr>
          <a:xfrm>
            <a:off x="5500694" y="3714752"/>
            <a:ext cx="3357586" cy="2862322"/>
          </a:xfrm>
          <a:prstGeom prst="rect">
            <a:avLst/>
          </a:prstGeom>
          <a:noFill/>
        </p:spPr>
        <p:txBody>
          <a:bodyPr wrap="square" rtlCol="0">
            <a:spAutoFit/>
          </a:bodyPr>
          <a:lstStyle/>
          <a:p>
            <a:r>
              <a:rPr lang="ru-RU" dirty="0" smtClean="0"/>
              <a:t>В 2012 году Нобелевской премии по химии удостоены американцы Роберт </a:t>
            </a:r>
            <a:r>
              <a:rPr lang="ru-RU" dirty="0" err="1" smtClean="0"/>
              <a:t>Лефковиц</a:t>
            </a:r>
            <a:r>
              <a:rPr lang="ru-RU" dirty="0" smtClean="0"/>
              <a:t> (</a:t>
            </a:r>
            <a:r>
              <a:rPr lang="en-US" dirty="0" smtClean="0"/>
              <a:t>Robert </a:t>
            </a:r>
            <a:r>
              <a:rPr lang="en-US" dirty="0" err="1" smtClean="0"/>
              <a:t>Lefkowitz</a:t>
            </a:r>
            <a:r>
              <a:rPr lang="en-US" dirty="0" smtClean="0"/>
              <a:t>) </a:t>
            </a:r>
            <a:r>
              <a:rPr lang="ru-RU" dirty="0" smtClean="0"/>
              <a:t>и Брайан </a:t>
            </a:r>
            <a:r>
              <a:rPr lang="ru-RU" dirty="0" err="1" smtClean="0"/>
              <a:t>Кобилка</a:t>
            </a:r>
            <a:r>
              <a:rPr lang="ru-RU" dirty="0" smtClean="0"/>
              <a:t> (</a:t>
            </a:r>
            <a:r>
              <a:rPr lang="en-US" dirty="0" smtClean="0"/>
              <a:t>Brian </a:t>
            </a:r>
            <a:r>
              <a:rPr lang="en-US" dirty="0" err="1" smtClean="0"/>
              <a:t>Kobilka</a:t>
            </a:r>
            <a:r>
              <a:rPr lang="en-US" dirty="0" smtClean="0"/>
              <a:t>), </a:t>
            </a:r>
            <a:r>
              <a:rPr lang="ru-RU" dirty="0" smtClean="0"/>
              <a:t>изучавшие семейство рецепторов, сопряжённых с </a:t>
            </a:r>
            <a:r>
              <a:rPr lang="en-US" dirty="0" smtClean="0"/>
              <a:t>G-</a:t>
            </a:r>
            <a:r>
              <a:rPr lang="ru-RU" dirty="0" smtClean="0"/>
              <a:t>белками (</a:t>
            </a:r>
            <a:r>
              <a:rPr lang="en-US" dirty="0" smtClean="0"/>
              <a:t>G-protein-coupled receptors, GPCR).</a:t>
            </a: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99392"/>
            <a:ext cx="82296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Механизм образования озона</a:t>
            </a:r>
          </a:p>
        </p:txBody>
      </p:sp>
      <p:sp>
        <p:nvSpPr>
          <p:cNvPr id="29699" name="Rectangle 3"/>
          <p:cNvSpPr>
            <a:spLocks noGrp="1" noChangeArrowheads="1"/>
          </p:cNvSpPr>
          <p:nvPr>
            <p:ph type="body" idx="1"/>
          </p:nvPr>
        </p:nvSpPr>
        <p:spPr>
          <a:xfrm>
            <a:off x="285720" y="1428736"/>
            <a:ext cx="8604250" cy="5257800"/>
          </a:xfrm>
        </p:spPr>
        <p:txBody>
          <a:bodyPr/>
          <a:lstStyle/>
          <a:p>
            <a:pPr algn="just">
              <a:lnSpc>
                <a:spcPct val="80000"/>
              </a:lnSpc>
            </a:pPr>
            <a:r>
              <a:rPr lang="ru-RU" sz="2400" dirty="0" smtClean="0"/>
              <a:t>Образование:</a:t>
            </a:r>
          </a:p>
          <a:p>
            <a:pPr lvl="1">
              <a:lnSpc>
                <a:spcPct val="80000"/>
              </a:lnSpc>
            </a:pPr>
            <a:r>
              <a:rPr lang="ru-RU" sz="2400" dirty="0" smtClean="0"/>
              <a:t>О</a:t>
            </a:r>
            <a:r>
              <a:rPr lang="ru-RU" sz="2400" baseline="-25000" dirty="0" smtClean="0"/>
              <a:t>2</a:t>
            </a:r>
            <a:r>
              <a:rPr lang="ru-RU" sz="2400" dirty="0" smtClean="0"/>
              <a:t> + </a:t>
            </a:r>
            <a:r>
              <a:rPr lang="ru-RU" sz="2400" i="1" dirty="0" err="1" smtClean="0"/>
              <a:t>h</a:t>
            </a:r>
            <a:r>
              <a:rPr lang="ru-RU" sz="2400" dirty="0" err="1" smtClean="0"/>
              <a:t>ν </a:t>
            </a:r>
            <a:r>
              <a:rPr lang="ru-RU" sz="2400" dirty="0" smtClean="0"/>
              <a:t>→ О</a:t>
            </a:r>
            <a:r>
              <a:rPr lang="ru-RU" sz="2400" baseline="30000" dirty="0" smtClean="0"/>
              <a:t>т</a:t>
            </a:r>
            <a:r>
              <a:rPr lang="ru-RU" sz="2400" dirty="0" smtClean="0"/>
              <a:t> + О</a:t>
            </a:r>
            <a:r>
              <a:rPr lang="ru-RU" sz="2400" baseline="30000" dirty="0" smtClean="0"/>
              <a:t>с</a:t>
            </a:r>
            <a:r>
              <a:rPr lang="ru-RU" sz="2400" dirty="0" smtClean="0"/>
              <a:t>             (</a:t>
            </a:r>
            <a:r>
              <a:rPr lang="ru-RU" sz="2400" dirty="0" err="1" smtClean="0"/>
              <a:t>ν</a:t>
            </a:r>
            <a:r>
              <a:rPr lang="en-US" sz="2400" dirty="0" smtClean="0"/>
              <a:t>&lt;</a:t>
            </a:r>
            <a:r>
              <a:rPr lang="ru-RU" sz="2400" dirty="0" smtClean="0"/>
              <a:t>240 нм)</a:t>
            </a:r>
          </a:p>
          <a:p>
            <a:pPr lvl="1">
              <a:lnSpc>
                <a:spcPct val="80000"/>
              </a:lnSpc>
            </a:pPr>
            <a:r>
              <a:rPr lang="ru-RU" sz="2400" dirty="0" smtClean="0"/>
              <a:t>О</a:t>
            </a:r>
            <a:r>
              <a:rPr lang="ru-RU" sz="2400" baseline="-25000" dirty="0" smtClean="0"/>
              <a:t>2</a:t>
            </a:r>
            <a:r>
              <a:rPr lang="ru-RU" sz="2400" dirty="0" smtClean="0"/>
              <a:t> + О</a:t>
            </a:r>
            <a:r>
              <a:rPr lang="ru-RU" sz="2400" baseline="30000" dirty="0" smtClean="0"/>
              <a:t>т</a:t>
            </a:r>
            <a:r>
              <a:rPr lang="ru-RU" sz="2400" dirty="0" smtClean="0"/>
              <a:t> + М → О</a:t>
            </a:r>
            <a:r>
              <a:rPr lang="ru-RU" sz="2400" baseline="-25000" dirty="0" smtClean="0"/>
              <a:t>3</a:t>
            </a:r>
            <a:r>
              <a:rPr lang="ru-RU" sz="2400" dirty="0" smtClean="0"/>
              <a:t> + М*       (1)</a:t>
            </a:r>
          </a:p>
          <a:p>
            <a:pPr algn="just">
              <a:lnSpc>
                <a:spcPct val="80000"/>
              </a:lnSpc>
            </a:pPr>
            <a:r>
              <a:rPr lang="ru-RU" sz="2400" dirty="0" smtClean="0"/>
              <a:t>Молекула озона может взаимодействовать с атомом кислорода с образованием двух молекул кислорода. Эта реакция называется реакцией с участием «нечетного кислорода» и приводит к стоку (выводу) озона из стратосферы. </a:t>
            </a:r>
          </a:p>
          <a:p>
            <a:pPr lvl="1">
              <a:lnSpc>
                <a:spcPct val="80000"/>
              </a:lnSpc>
            </a:pPr>
            <a:r>
              <a:rPr lang="ru-RU" sz="2400" dirty="0" smtClean="0"/>
              <a:t>О</a:t>
            </a:r>
            <a:r>
              <a:rPr lang="ru-RU" sz="2400" baseline="-25000" dirty="0" smtClean="0"/>
              <a:t>3</a:t>
            </a:r>
            <a:r>
              <a:rPr lang="ru-RU" sz="2400" dirty="0" smtClean="0"/>
              <a:t> + О → 2О</a:t>
            </a:r>
            <a:r>
              <a:rPr lang="ru-RU" sz="2400" baseline="-25000" dirty="0" smtClean="0"/>
              <a:t>2</a:t>
            </a:r>
          </a:p>
          <a:p>
            <a:pPr lvl="1">
              <a:lnSpc>
                <a:spcPct val="80000"/>
              </a:lnSpc>
            </a:pPr>
            <a:r>
              <a:rPr lang="ru-RU" sz="2400" dirty="0" smtClean="0"/>
              <a:t>О</a:t>
            </a:r>
            <a:r>
              <a:rPr lang="ru-RU" sz="2400" baseline="-25000" dirty="0" smtClean="0"/>
              <a:t>3</a:t>
            </a:r>
            <a:r>
              <a:rPr lang="ru-RU" sz="2400" dirty="0" smtClean="0"/>
              <a:t> + </a:t>
            </a:r>
            <a:r>
              <a:rPr lang="ru-RU" sz="2400" i="1" dirty="0" err="1" smtClean="0"/>
              <a:t>h</a:t>
            </a:r>
            <a:r>
              <a:rPr lang="ru-RU" sz="2400" dirty="0" err="1" smtClean="0"/>
              <a:t>ν </a:t>
            </a:r>
            <a:r>
              <a:rPr lang="ru-RU" sz="2400" dirty="0" smtClean="0"/>
              <a:t>→ О</a:t>
            </a:r>
            <a:r>
              <a:rPr lang="ru-RU" sz="2400" baseline="-25000" dirty="0" smtClean="0"/>
              <a:t>2</a:t>
            </a:r>
            <a:r>
              <a:rPr lang="ru-RU" sz="2400" dirty="0" smtClean="0"/>
              <a:t> + О</a:t>
            </a:r>
            <a:r>
              <a:rPr lang="ru-RU" sz="2400" baseline="30000" dirty="0" smtClean="0"/>
              <a:t>с</a:t>
            </a:r>
            <a:endParaRPr lang="ru-RU" sz="2400" dirty="0" smtClean="0"/>
          </a:p>
          <a:p>
            <a:pPr lvl="1">
              <a:lnSpc>
                <a:spcPct val="80000"/>
              </a:lnSpc>
            </a:pPr>
            <a:r>
              <a:rPr lang="ru-RU" sz="2400" dirty="0" smtClean="0"/>
              <a:t>О</a:t>
            </a:r>
            <a:r>
              <a:rPr lang="ru-RU" sz="2400" baseline="-25000" dirty="0" smtClean="0"/>
              <a:t>3</a:t>
            </a:r>
            <a:r>
              <a:rPr lang="ru-RU" sz="2400" dirty="0" smtClean="0"/>
              <a:t> + </a:t>
            </a:r>
            <a:r>
              <a:rPr lang="ru-RU" sz="2400" i="1" dirty="0" err="1" smtClean="0"/>
              <a:t>h</a:t>
            </a:r>
            <a:r>
              <a:rPr lang="ru-RU" sz="2400" dirty="0" err="1" smtClean="0"/>
              <a:t>ν </a:t>
            </a:r>
            <a:r>
              <a:rPr lang="ru-RU" sz="2400" dirty="0" smtClean="0"/>
              <a:t>→ О</a:t>
            </a:r>
            <a:r>
              <a:rPr lang="ru-RU" sz="2400" baseline="-25000" dirty="0" smtClean="0"/>
              <a:t>2</a:t>
            </a:r>
            <a:r>
              <a:rPr lang="ru-RU" sz="2400" dirty="0" smtClean="0"/>
              <a:t> + О</a:t>
            </a:r>
            <a:r>
              <a:rPr lang="ru-RU" sz="2400" baseline="30000" dirty="0" smtClean="0"/>
              <a:t>т        </a:t>
            </a:r>
            <a:r>
              <a:rPr lang="ru-RU" sz="2400" dirty="0" smtClean="0"/>
              <a:t>         (2)           </a:t>
            </a:r>
          </a:p>
          <a:p>
            <a:pPr lvl="1">
              <a:lnSpc>
                <a:spcPct val="80000"/>
              </a:lnSpc>
              <a:buNone/>
            </a:pPr>
            <a:r>
              <a:rPr lang="ru-RU" sz="2400" dirty="0" smtClean="0"/>
              <a:t>Реакции (1) и  (2) – нулевой цикл озона.</a:t>
            </a:r>
          </a:p>
          <a:p>
            <a:pPr>
              <a:lnSpc>
                <a:spcPct val="80000"/>
              </a:lnSpc>
            </a:pPr>
            <a:endParaRPr lang="ru-RU" sz="2400" dirty="0" smtClean="0"/>
          </a:p>
          <a:p>
            <a:pPr algn="just">
              <a:lnSpc>
                <a:spcPct val="80000"/>
              </a:lnSpc>
            </a:pPr>
            <a:endParaRPr lang="ru-RU" sz="2400" dirty="0" smtClean="0"/>
          </a:p>
          <a:p>
            <a:pPr algn="just">
              <a:lnSpc>
                <a:spcPct val="80000"/>
              </a:lnSpc>
            </a:pPr>
            <a:endParaRPr lang="ru-RU" sz="1600" dirty="0" smtClean="0"/>
          </a:p>
          <a:p>
            <a:pPr algn="just">
              <a:lnSpc>
                <a:spcPct val="80000"/>
              </a:lnSpc>
            </a:pPr>
            <a:endParaRPr lang="ru-RU" sz="1600" dirty="0" smtClean="0"/>
          </a:p>
          <a:p>
            <a:pPr algn="just">
              <a:lnSpc>
                <a:spcPct val="80000"/>
              </a:lnSpc>
            </a:pPr>
            <a:endParaRPr lang="ru-RU" sz="1600" dirty="0" smtClean="0"/>
          </a:p>
          <a:p>
            <a:pPr algn="just">
              <a:lnSpc>
                <a:spcPct val="80000"/>
              </a:lnSpc>
            </a:pPr>
            <a:endParaRPr lang="ru-RU" sz="16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5760"/>
            <a:ext cx="8305800" cy="1143000"/>
          </a:xfrm>
        </p:spPr>
        <p:txBody>
          <a:bodyPr>
            <a:normAutofit/>
          </a:bodyPr>
          <a:lstStyle/>
          <a:p>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Механизм разрушения озона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428596" y="1571612"/>
            <a:ext cx="8429684" cy="2215991"/>
          </a:xfrm>
          <a:prstGeom prst="rect">
            <a:avLst/>
          </a:prstGeom>
          <a:noFill/>
        </p:spPr>
        <p:txBody>
          <a:bodyPr wrap="square" rtlCol="0">
            <a:spAutoFit/>
          </a:bodyPr>
          <a:lstStyle/>
          <a:p>
            <a:r>
              <a:rPr lang="ru-RU" sz="2400" dirty="0" smtClean="0"/>
              <a:t>Известен ряд цепных процессов разрушения озона: реакции, протекающие с участием </a:t>
            </a:r>
            <a:r>
              <a:rPr lang="ru-RU" sz="2400" dirty="0" err="1" smtClean="0"/>
              <a:t>гидроксидных</a:t>
            </a:r>
            <a:r>
              <a:rPr lang="ru-RU" sz="2400" dirty="0" smtClean="0"/>
              <a:t> радикалов (водородный цикл), с участием  оксидов азота (азотный цикл), с участием  соединений хлора и брома (хлорный и бромный циклы).</a:t>
            </a:r>
          </a:p>
          <a:p>
            <a:endParaRPr lang="ru-RU" dirty="0"/>
          </a:p>
        </p:txBody>
      </p:sp>
      <p:graphicFrame>
        <p:nvGraphicFramePr>
          <p:cNvPr id="4" name="Group 48"/>
          <p:cNvGraphicFramePr>
            <a:graphicFrameLocks noGrp="1"/>
          </p:cNvGraphicFramePr>
          <p:nvPr/>
        </p:nvGraphicFramePr>
        <p:xfrm>
          <a:off x="500034" y="3982502"/>
          <a:ext cx="8137525" cy="1376172"/>
        </p:xfrm>
        <a:graphic>
          <a:graphicData uri="http://schemas.openxmlformats.org/drawingml/2006/table">
            <a:tbl>
              <a:tblPr>
                <a:tableStyleId>{3C2FFA5D-87B4-456A-9821-1D502468CF0F}</a:tableStyleId>
              </a:tblPr>
              <a:tblGrid>
                <a:gridCol w="3095625"/>
                <a:gridCol w="2520950"/>
                <a:gridCol w="2520950"/>
              </a:tblGrid>
              <a:tr h="0">
                <a:tc>
                  <a:txBody>
                    <a:bodyPr/>
                    <a:lstStyle/>
                    <a:p>
                      <a:pPr marL="0" marR="0" lvl="0" indent="0" algn="ctr" defTabSz="914400" rtl="0" eaLnBrk="0" fontAlgn="base" latinLnBrk="0" hangingPunct="0">
                        <a:lnSpc>
                          <a:spcPct val="75000"/>
                        </a:lnSpc>
                        <a:spcBef>
                          <a:spcPct val="20000"/>
                        </a:spcBef>
                        <a:spcAft>
                          <a:spcPct val="0"/>
                        </a:spcAft>
                        <a:buClr>
                          <a:schemeClr val="folHlink"/>
                        </a:buClr>
                        <a:buSzPct val="90000"/>
                        <a:buFont typeface="Wingdings" pitchFamily="2" charset="2"/>
                        <a:buNone/>
                        <a:tabLst/>
                      </a:pPr>
                      <a:r>
                        <a:rPr kumimoji="0" lang="ru-RU" sz="1800" u="none" strike="noStrike" cap="none" normalizeH="0" baseline="0" dirty="0" smtClean="0">
                          <a:ln>
                            <a:noFill/>
                          </a:ln>
                          <a:effectLst/>
                        </a:rPr>
                        <a:t>Водородный цикл</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0" fontAlgn="base" latinLnBrk="0" hangingPunct="0">
                        <a:lnSpc>
                          <a:spcPct val="75000"/>
                        </a:lnSpc>
                        <a:spcBef>
                          <a:spcPct val="20000"/>
                        </a:spcBef>
                        <a:spcAft>
                          <a:spcPct val="0"/>
                        </a:spcAft>
                        <a:buClr>
                          <a:schemeClr val="folHlink"/>
                        </a:buClr>
                        <a:buSzPct val="90000"/>
                        <a:buFont typeface="Wingdings" pitchFamily="2" charset="2"/>
                        <a:buNone/>
                        <a:tabLst/>
                      </a:pPr>
                      <a:r>
                        <a:rPr kumimoji="0" lang="ru-RU" sz="1800" u="none" strike="noStrike" cap="none" normalizeH="0" baseline="0" smtClean="0">
                          <a:ln>
                            <a:noFill/>
                          </a:ln>
                          <a:effectLst/>
                        </a:rPr>
                        <a:t>Азотный цикл</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0" fontAlgn="base" latinLnBrk="0" hangingPunct="0">
                        <a:lnSpc>
                          <a:spcPct val="75000"/>
                        </a:lnSpc>
                        <a:spcBef>
                          <a:spcPct val="20000"/>
                        </a:spcBef>
                        <a:spcAft>
                          <a:spcPct val="0"/>
                        </a:spcAft>
                        <a:buClr>
                          <a:schemeClr val="folHlink"/>
                        </a:buClr>
                        <a:buSzPct val="90000"/>
                        <a:buFont typeface="Wingdings" pitchFamily="2" charset="2"/>
                        <a:buNone/>
                        <a:tabLst/>
                      </a:pPr>
                      <a:r>
                        <a:rPr kumimoji="0" lang="ru-RU" sz="1800" u="none" strike="noStrike" cap="none" normalizeH="0" baseline="0" dirty="0" smtClean="0">
                          <a:ln>
                            <a:noFill/>
                          </a:ln>
                          <a:effectLst/>
                        </a:rPr>
                        <a:t>Хлорный цикл</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tc>
              </a:tr>
              <a:tr h="1071563">
                <a:tc>
                  <a:txBody>
                    <a:bodyPr/>
                    <a:lstStyle/>
                    <a:p>
                      <a:pPr marL="457200" marR="0" lvl="1" indent="0" algn="l" defTabSz="914400" rtl="0" eaLnBrk="0" fontAlgn="base" latinLnBrk="0" hangingPunct="0">
                        <a:lnSpc>
                          <a:spcPct val="75000"/>
                        </a:lnSpc>
                        <a:spcBef>
                          <a:spcPct val="20000"/>
                        </a:spcBef>
                        <a:spcAft>
                          <a:spcPct val="0"/>
                        </a:spcAft>
                        <a:buClr>
                          <a:schemeClr val="accent1"/>
                        </a:buClr>
                        <a:buSzPct val="75000"/>
                        <a:buFont typeface="Wingdings" pitchFamily="2" charset="2"/>
                        <a:buNone/>
                        <a:tabLst/>
                      </a:pPr>
                      <a:r>
                        <a:rPr kumimoji="0" lang="ru-RU" sz="1800" u="none" strike="noStrike" cap="none" normalizeH="0" baseline="0" dirty="0" smtClean="0">
                          <a:ln>
                            <a:noFill/>
                          </a:ln>
                          <a:effectLst/>
                        </a:rPr>
                        <a:t>Н</a:t>
                      </a:r>
                      <a:r>
                        <a:rPr kumimoji="0" lang="ru-RU" sz="1800" u="none" strike="noStrike" cap="none" normalizeH="0" baseline="-25000" dirty="0" smtClean="0">
                          <a:ln>
                            <a:noFill/>
                          </a:ln>
                          <a:effectLst/>
                        </a:rPr>
                        <a:t>2</a:t>
                      </a:r>
                      <a:r>
                        <a:rPr kumimoji="0" lang="ru-RU" sz="1800" u="none" strike="noStrike" cap="none" normalizeH="0" baseline="0" dirty="0" smtClean="0">
                          <a:ln>
                            <a:noFill/>
                          </a:ln>
                          <a:effectLst/>
                        </a:rPr>
                        <a:t>О + </a:t>
                      </a:r>
                      <a:r>
                        <a:rPr kumimoji="0" lang="ru-RU" sz="1800" u="none" strike="noStrike" cap="none" normalizeH="0" baseline="0" dirty="0" err="1" smtClean="0">
                          <a:ln>
                            <a:noFill/>
                          </a:ln>
                          <a:effectLst/>
                        </a:rPr>
                        <a:t>hν </a:t>
                      </a:r>
                      <a:r>
                        <a:rPr kumimoji="0" lang="ru-RU" sz="1800" u="none" strike="noStrike" cap="none" normalizeH="0" baseline="0" dirty="0" smtClean="0">
                          <a:ln>
                            <a:noFill/>
                          </a:ln>
                          <a:effectLst/>
                        </a:rPr>
                        <a:t>→ ∙ОН + ∙Н </a:t>
                      </a:r>
                    </a:p>
                    <a:p>
                      <a:pPr marL="457200" marR="0" lvl="1" indent="0" algn="l" defTabSz="914400" rtl="0" eaLnBrk="0" fontAlgn="base" latinLnBrk="0" hangingPunct="0">
                        <a:lnSpc>
                          <a:spcPct val="75000"/>
                        </a:lnSpc>
                        <a:spcBef>
                          <a:spcPct val="20000"/>
                        </a:spcBef>
                        <a:spcAft>
                          <a:spcPct val="0"/>
                        </a:spcAft>
                        <a:buClr>
                          <a:schemeClr val="accent1"/>
                        </a:buClr>
                        <a:buSzPct val="75000"/>
                        <a:buFont typeface="Wingdings" pitchFamily="2" charset="2"/>
                        <a:buNone/>
                        <a:tabLst/>
                      </a:pPr>
                      <a:r>
                        <a:rPr kumimoji="0" lang="ru-RU" sz="1800" u="none" strike="noStrike" cap="none" normalizeH="0" baseline="0" dirty="0" smtClean="0">
                          <a:ln>
                            <a:noFill/>
                          </a:ln>
                          <a:effectLst/>
                        </a:rPr>
                        <a:t>∙ОН + О</a:t>
                      </a:r>
                      <a:r>
                        <a:rPr kumimoji="0" lang="ru-RU" sz="1800" u="none" strike="noStrike" cap="none" normalizeH="0" baseline="-25000" dirty="0" smtClean="0">
                          <a:ln>
                            <a:noFill/>
                          </a:ln>
                          <a:effectLst/>
                        </a:rPr>
                        <a:t>3</a:t>
                      </a:r>
                      <a:r>
                        <a:rPr kumimoji="0" lang="ru-RU" sz="1800" u="none" strike="noStrike" cap="none" normalizeH="0" baseline="0" dirty="0" smtClean="0">
                          <a:ln>
                            <a:noFill/>
                          </a:ln>
                          <a:effectLst/>
                        </a:rPr>
                        <a:t> → НОО∙ + О</a:t>
                      </a:r>
                      <a:r>
                        <a:rPr kumimoji="0" lang="ru-RU" sz="1800" u="none" strike="noStrike" cap="none" normalizeH="0" baseline="-25000" dirty="0" smtClean="0">
                          <a:ln>
                            <a:noFill/>
                          </a:ln>
                          <a:effectLst/>
                        </a:rPr>
                        <a:t>2</a:t>
                      </a:r>
                    </a:p>
                    <a:p>
                      <a:pPr marL="457200" marR="0" lvl="1" indent="0" algn="l" defTabSz="914400" rtl="0" eaLnBrk="0" fontAlgn="base" latinLnBrk="0" hangingPunct="0">
                        <a:lnSpc>
                          <a:spcPct val="75000"/>
                        </a:lnSpc>
                        <a:spcBef>
                          <a:spcPct val="20000"/>
                        </a:spcBef>
                        <a:spcAft>
                          <a:spcPct val="0"/>
                        </a:spcAft>
                        <a:buClr>
                          <a:schemeClr val="accent1"/>
                        </a:buClr>
                        <a:buSzPct val="75000"/>
                        <a:buFont typeface="Wingdings" pitchFamily="2" charset="2"/>
                        <a:buNone/>
                        <a:tabLst/>
                      </a:pPr>
                      <a:r>
                        <a:rPr kumimoji="0" lang="ru-RU" sz="1800" u="sng" strike="noStrike" cap="none" normalizeH="0" baseline="0" dirty="0" smtClean="0">
                          <a:ln>
                            <a:noFill/>
                          </a:ln>
                          <a:effectLst/>
                        </a:rPr>
                        <a:t>НОО∙ + О</a:t>
                      </a:r>
                      <a:r>
                        <a:rPr kumimoji="0" lang="ru-RU" sz="1800" u="sng" strike="noStrike" cap="none" normalizeH="0" baseline="30000" dirty="0" smtClean="0">
                          <a:ln>
                            <a:noFill/>
                          </a:ln>
                          <a:effectLst/>
                        </a:rPr>
                        <a:t>т</a:t>
                      </a:r>
                      <a:r>
                        <a:rPr kumimoji="0" lang="ru-RU" sz="1800" u="sng" strike="noStrike" cap="none" normalizeH="0" baseline="0" dirty="0" smtClean="0">
                          <a:ln>
                            <a:noFill/>
                          </a:ln>
                          <a:effectLst/>
                        </a:rPr>
                        <a:t> → ∙ОН + О</a:t>
                      </a:r>
                      <a:r>
                        <a:rPr kumimoji="0" lang="ru-RU" sz="1800" u="sng" strike="noStrike" cap="none" normalizeH="0" baseline="-25000" dirty="0" smtClean="0">
                          <a:ln>
                            <a:noFill/>
                          </a:ln>
                          <a:effectLst/>
                        </a:rPr>
                        <a:t>2</a:t>
                      </a:r>
                      <a:r>
                        <a:rPr kumimoji="0" lang="ru-RU" sz="1800" u="none" strike="noStrike" cap="none" normalizeH="0" baseline="-25000" dirty="0" smtClean="0">
                          <a:ln>
                            <a:noFill/>
                          </a:ln>
                          <a:effectLst/>
                        </a:rPr>
                        <a:t> </a:t>
                      </a:r>
                    </a:p>
                    <a:p>
                      <a:pPr marL="457200" marR="0" lvl="1" indent="0" algn="l" defTabSz="914400" rtl="0" eaLnBrk="0" fontAlgn="base" latinLnBrk="0" hangingPunct="0">
                        <a:lnSpc>
                          <a:spcPct val="75000"/>
                        </a:lnSpc>
                        <a:spcBef>
                          <a:spcPct val="20000"/>
                        </a:spcBef>
                        <a:spcAft>
                          <a:spcPct val="0"/>
                        </a:spcAft>
                        <a:buClr>
                          <a:schemeClr val="accent1"/>
                        </a:buClr>
                        <a:buSzPct val="75000"/>
                        <a:buFont typeface="Wingdings" pitchFamily="2" charset="2"/>
                        <a:buNone/>
                        <a:tabLst/>
                      </a:pPr>
                      <a:r>
                        <a:rPr kumimoji="0" lang="ru-RU" sz="1800" u="none" strike="noStrike" cap="none" normalizeH="0" baseline="0" dirty="0" smtClean="0">
                          <a:ln>
                            <a:noFill/>
                          </a:ln>
                          <a:effectLst/>
                        </a:rPr>
                        <a:t>О</a:t>
                      </a:r>
                      <a:r>
                        <a:rPr kumimoji="0" lang="ru-RU" sz="1800" u="none" strike="noStrike" cap="none" normalizeH="0" baseline="-25000" dirty="0" smtClean="0">
                          <a:ln>
                            <a:noFill/>
                          </a:ln>
                          <a:effectLst/>
                        </a:rPr>
                        <a:t>3</a:t>
                      </a:r>
                      <a:r>
                        <a:rPr kumimoji="0" lang="ru-RU" sz="1800" u="none" strike="noStrike" cap="none" normalizeH="0" baseline="0" dirty="0" smtClean="0">
                          <a:ln>
                            <a:noFill/>
                          </a:ln>
                          <a:effectLst/>
                        </a:rPr>
                        <a:t> + О</a:t>
                      </a:r>
                      <a:r>
                        <a:rPr kumimoji="0" lang="ru-RU" sz="1800" u="none" strike="noStrike" cap="none" normalizeH="0" baseline="30000" dirty="0" smtClean="0">
                          <a:ln>
                            <a:noFill/>
                          </a:ln>
                          <a:effectLst/>
                        </a:rPr>
                        <a:t>т</a:t>
                      </a:r>
                      <a:r>
                        <a:rPr kumimoji="0" lang="ru-RU" sz="1800" u="none" strike="noStrike" cap="none" normalizeH="0" baseline="0" dirty="0" smtClean="0">
                          <a:ln>
                            <a:noFill/>
                          </a:ln>
                          <a:effectLst/>
                        </a:rPr>
                        <a:t> → 2О</a:t>
                      </a:r>
                      <a:r>
                        <a:rPr kumimoji="0" lang="ru-RU" sz="1800" u="none" strike="noStrike" cap="none" normalizeH="0" baseline="-25000" dirty="0" smtClean="0">
                          <a:ln>
                            <a:noFill/>
                          </a:ln>
                          <a:effectLst/>
                        </a:rPr>
                        <a:t>2</a:t>
                      </a:r>
                      <a:endParaRPr kumimoji="0" lang="ru-RU" sz="1800" b="0" i="0" u="none" strike="noStrike" cap="none" normalizeH="0" baseline="-25000" dirty="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0" fontAlgn="base" latinLnBrk="0" hangingPunct="0">
                        <a:lnSpc>
                          <a:spcPct val="75000"/>
                        </a:lnSpc>
                        <a:spcBef>
                          <a:spcPct val="20000"/>
                        </a:spcBef>
                        <a:spcAft>
                          <a:spcPct val="0"/>
                        </a:spcAft>
                        <a:buClr>
                          <a:schemeClr val="folHlink"/>
                        </a:buClr>
                        <a:buSzPct val="90000"/>
                        <a:buFont typeface="Wingdings" pitchFamily="2" charset="2"/>
                        <a:buNone/>
                        <a:tabLst/>
                      </a:pPr>
                      <a:r>
                        <a:rPr kumimoji="0" lang="ru-RU" sz="1800" u="none" strike="noStrike" cap="none" normalizeH="0" baseline="0" dirty="0" smtClean="0">
                          <a:ln>
                            <a:noFill/>
                          </a:ln>
                          <a:effectLst/>
                        </a:rPr>
                        <a:t>NО + О</a:t>
                      </a:r>
                      <a:r>
                        <a:rPr kumimoji="0" lang="ru-RU" sz="1800" u="none" strike="noStrike" cap="none" normalizeH="0" baseline="-25000" dirty="0" smtClean="0">
                          <a:ln>
                            <a:noFill/>
                          </a:ln>
                          <a:effectLst/>
                        </a:rPr>
                        <a:t>3</a:t>
                      </a:r>
                      <a:r>
                        <a:rPr kumimoji="0" lang="ru-RU" sz="1800" u="none" strike="noStrike" cap="none" normalizeH="0" baseline="0" dirty="0" smtClean="0">
                          <a:ln>
                            <a:noFill/>
                          </a:ln>
                          <a:effectLst/>
                        </a:rPr>
                        <a:t> → NО</a:t>
                      </a:r>
                      <a:r>
                        <a:rPr kumimoji="0" lang="ru-RU" sz="1800" u="none" strike="noStrike" cap="none" normalizeH="0" baseline="-25000" dirty="0" smtClean="0">
                          <a:ln>
                            <a:noFill/>
                          </a:ln>
                          <a:effectLst/>
                        </a:rPr>
                        <a:t>2</a:t>
                      </a:r>
                      <a:r>
                        <a:rPr kumimoji="0" lang="ru-RU" sz="1800" u="none" strike="noStrike" cap="none" normalizeH="0" baseline="0" dirty="0" smtClean="0">
                          <a:ln>
                            <a:noFill/>
                          </a:ln>
                          <a:effectLst/>
                        </a:rPr>
                        <a:t>+ О</a:t>
                      </a:r>
                      <a:r>
                        <a:rPr kumimoji="0" lang="ru-RU" sz="1800" u="none" strike="noStrike" cap="none" normalizeH="0" baseline="-25000" dirty="0" smtClean="0">
                          <a:ln>
                            <a:noFill/>
                          </a:ln>
                          <a:effectLst/>
                        </a:rPr>
                        <a:t>2</a:t>
                      </a:r>
                      <a:r>
                        <a:rPr kumimoji="0" lang="ru-RU" sz="1800" u="none" strike="noStrike" cap="none" normalizeH="0" baseline="0" dirty="0" smtClean="0">
                          <a:ln>
                            <a:noFill/>
                          </a:ln>
                          <a:effectLst/>
                        </a:rPr>
                        <a:t> </a:t>
                      </a:r>
                    </a:p>
                    <a:p>
                      <a:pPr marL="0" marR="0" lvl="0" indent="0" algn="l" defTabSz="914400" rtl="0" eaLnBrk="0" fontAlgn="base" latinLnBrk="0" hangingPunct="0">
                        <a:lnSpc>
                          <a:spcPct val="75000"/>
                        </a:lnSpc>
                        <a:spcBef>
                          <a:spcPct val="20000"/>
                        </a:spcBef>
                        <a:spcAft>
                          <a:spcPct val="0"/>
                        </a:spcAft>
                        <a:buClr>
                          <a:schemeClr val="folHlink"/>
                        </a:buClr>
                        <a:buSzPct val="90000"/>
                        <a:buFont typeface="Wingdings" pitchFamily="2" charset="2"/>
                        <a:buNone/>
                        <a:tabLst/>
                      </a:pPr>
                      <a:r>
                        <a:rPr kumimoji="0" lang="ru-RU" sz="1800" u="sng" strike="noStrike" cap="none" normalizeH="0" baseline="0" dirty="0" smtClean="0">
                          <a:ln>
                            <a:noFill/>
                          </a:ln>
                          <a:effectLst/>
                        </a:rPr>
                        <a:t>NО</a:t>
                      </a:r>
                      <a:r>
                        <a:rPr kumimoji="0" lang="ru-RU" sz="1800" u="sng" strike="noStrike" cap="none" normalizeH="0" baseline="-25000" dirty="0" smtClean="0">
                          <a:ln>
                            <a:noFill/>
                          </a:ln>
                          <a:effectLst/>
                        </a:rPr>
                        <a:t>2</a:t>
                      </a:r>
                      <a:r>
                        <a:rPr kumimoji="0" lang="ru-RU" sz="1800" u="sng" strike="noStrike" cap="none" normalizeH="0" baseline="0" dirty="0" smtClean="0">
                          <a:ln>
                            <a:noFill/>
                          </a:ln>
                          <a:effectLst/>
                        </a:rPr>
                        <a:t> + О</a:t>
                      </a:r>
                      <a:r>
                        <a:rPr kumimoji="0" lang="ru-RU" sz="1800" u="sng" strike="noStrike" cap="none" normalizeH="0" baseline="30000" dirty="0" smtClean="0">
                          <a:ln>
                            <a:noFill/>
                          </a:ln>
                          <a:effectLst/>
                        </a:rPr>
                        <a:t>т </a:t>
                      </a:r>
                      <a:r>
                        <a:rPr kumimoji="0" lang="ru-RU" sz="1800" u="sng" strike="noStrike" cap="none" normalizeH="0" baseline="0" dirty="0" smtClean="0">
                          <a:ln>
                            <a:noFill/>
                          </a:ln>
                          <a:effectLst/>
                        </a:rPr>
                        <a:t>→ NО + О</a:t>
                      </a:r>
                      <a:r>
                        <a:rPr kumimoji="0" lang="ru-RU" sz="1800" u="sng" strike="noStrike" cap="none" normalizeH="0" baseline="-25000" dirty="0" smtClean="0">
                          <a:ln>
                            <a:noFill/>
                          </a:ln>
                          <a:effectLst/>
                        </a:rPr>
                        <a:t>2</a:t>
                      </a:r>
                      <a:r>
                        <a:rPr kumimoji="0" lang="ru-RU" sz="1800" u="sng" strike="noStrike" cap="none" normalizeH="0" baseline="0" dirty="0" smtClean="0">
                          <a:ln>
                            <a:noFill/>
                          </a:ln>
                          <a:effectLst/>
                        </a:rPr>
                        <a:t> </a:t>
                      </a:r>
                    </a:p>
                    <a:p>
                      <a:pPr marL="0" marR="0" lvl="0" indent="0" algn="l" defTabSz="914400" rtl="0" eaLnBrk="0" fontAlgn="base" latinLnBrk="0" hangingPunct="0">
                        <a:lnSpc>
                          <a:spcPct val="75000"/>
                        </a:lnSpc>
                        <a:spcBef>
                          <a:spcPct val="20000"/>
                        </a:spcBef>
                        <a:spcAft>
                          <a:spcPct val="0"/>
                        </a:spcAft>
                        <a:buClr>
                          <a:schemeClr val="folHlink"/>
                        </a:buClr>
                        <a:buSzPct val="90000"/>
                        <a:buFont typeface="Wingdings" pitchFamily="2" charset="2"/>
                        <a:buNone/>
                        <a:tabLst/>
                      </a:pPr>
                      <a:r>
                        <a:rPr kumimoji="0" lang="ru-RU" sz="1800" u="none" strike="noStrike" cap="none" normalizeH="0" baseline="0" dirty="0" smtClean="0">
                          <a:ln>
                            <a:noFill/>
                          </a:ln>
                          <a:effectLst/>
                        </a:rPr>
                        <a:t> О</a:t>
                      </a:r>
                      <a:r>
                        <a:rPr kumimoji="0" lang="ru-RU" sz="1800" u="none" strike="noStrike" cap="none" normalizeH="0" baseline="-25000" dirty="0" smtClean="0">
                          <a:ln>
                            <a:noFill/>
                          </a:ln>
                          <a:effectLst/>
                        </a:rPr>
                        <a:t>3</a:t>
                      </a:r>
                      <a:r>
                        <a:rPr kumimoji="0" lang="ru-RU" sz="1800" u="none" strike="noStrike" cap="none" normalizeH="0" baseline="0" dirty="0" smtClean="0">
                          <a:ln>
                            <a:noFill/>
                          </a:ln>
                          <a:effectLst/>
                        </a:rPr>
                        <a:t> + О</a:t>
                      </a:r>
                      <a:r>
                        <a:rPr kumimoji="0" lang="ru-RU" sz="1800" u="none" strike="noStrike" cap="none" normalizeH="0" baseline="30000" dirty="0" smtClean="0">
                          <a:ln>
                            <a:noFill/>
                          </a:ln>
                          <a:effectLst/>
                        </a:rPr>
                        <a:t>т</a:t>
                      </a:r>
                      <a:r>
                        <a:rPr kumimoji="0" lang="ru-RU" sz="1800" u="none" strike="noStrike" cap="none" normalizeH="0" baseline="0" dirty="0" smtClean="0">
                          <a:ln>
                            <a:noFill/>
                          </a:ln>
                          <a:effectLst/>
                        </a:rPr>
                        <a:t> → 2О</a:t>
                      </a:r>
                      <a:r>
                        <a:rPr kumimoji="0" lang="ru-RU" sz="1800" u="none" strike="noStrike" cap="none" normalizeH="0" baseline="-25000" dirty="0" smtClean="0">
                          <a:ln>
                            <a:noFill/>
                          </a:ln>
                          <a:effectLst/>
                        </a:rPr>
                        <a:t>2</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0" fontAlgn="base" latinLnBrk="0" hangingPunct="0">
                        <a:lnSpc>
                          <a:spcPct val="75000"/>
                        </a:lnSpc>
                        <a:spcBef>
                          <a:spcPct val="20000"/>
                        </a:spcBef>
                        <a:spcAft>
                          <a:spcPct val="0"/>
                        </a:spcAft>
                        <a:buClr>
                          <a:schemeClr val="folHlink"/>
                        </a:buClr>
                        <a:buSzPct val="90000"/>
                        <a:buFont typeface="Wingdings" pitchFamily="2" charset="2"/>
                        <a:buNone/>
                        <a:tabLst/>
                      </a:pPr>
                      <a:r>
                        <a:rPr kumimoji="0" lang="ru-RU" sz="1800" u="none" strike="noStrike" cap="none" normalizeH="0" baseline="0" dirty="0" err="1" smtClean="0">
                          <a:ln>
                            <a:noFill/>
                          </a:ln>
                          <a:effectLst/>
                        </a:rPr>
                        <a:t>Cl</a:t>
                      </a:r>
                      <a:r>
                        <a:rPr kumimoji="0" lang="ru-RU" sz="1800" u="none" strike="noStrike" cap="none" normalizeH="0" baseline="0" dirty="0" smtClean="0">
                          <a:ln>
                            <a:noFill/>
                          </a:ln>
                          <a:effectLst/>
                        </a:rPr>
                        <a:t> + О</a:t>
                      </a:r>
                      <a:r>
                        <a:rPr kumimoji="0" lang="ru-RU" sz="1800" u="none" strike="noStrike" cap="none" normalizeH="0" baseline="-25000" dirty="0" smtClean="0">
                          <a:ln>
                            <a:noFill/>
                          </a:ln>
                          <a:effectLst/>
                        </a:rPr>
                        <a:t>3</a:t>
                      </a:r>
                      <a:r>
                        <a:rPr kumimoji="0" lang="ru-RU" sz="1800" u="none" strike="noStrike" cap="none" normalizeH="0" baseline="0" dirty="0" smtClean="0">
                          <a:ln>
                            <a:noFill/>
                          </a:ln>
                          <a:effectLst/>
                        </a:rPr>
                        <a:t> → </a:t>
                      </a:r>
                      <a:r>
                        <a:rPr kumimoji="0" lang="ru-RU" sz="1800" u="none" strike="noStrike" cap="none" normalizeH="0" baseline="0" dirty="0" err="1" smtClean="0">
                          <a:ln>
                            <a:noFill/>
                          </a:ln>
                          <a:effectLst/>
                        </a:rPr>
                        <a:t>ClO</a:t>
                      </a:r>
                      <a:r>
                        <a:rPr kumimoji="0" lang="ru-RU" sz="1800" u="none" strike="noStrike" cap="none" normalizeH="0" baseline="0" dirty="0" smtClean="0">
                          <a:ln>
                            <a:noFill/>
                          </a:ln>
                          <a:effectLst/>
                        </a:rPr>
                        <a:t> + O</a:t>
                      </a:r>
                      <a:r>
                        <a:rPr kumimoji="0" lang="ru-RU" sz="1800" u="none" strike="noStrike" cap="none" normalizeH="0" baseline="-25000" dirty="0" smtClean="0">
                          <a:ln>
                            <a:noFill/>
                          </a:ln>
                          <a:effectLst/>
                        </a:rPr>
                        <a:t>2</a:t>
                      </a:r>
                      <a:r>
                        <a:rPr kumimoji="0" lang="ru-RU" sz="1800" u="none" strike="noStrike" cap="none" normalizeH="0" baseline="0" dirty="0" smtClean="0">
                          <a:ln>
                            <a:noFill/>
                          </a:ln>
                          <a:effectLst/>
                        </a:rPr>
                        <a:t> </a:t>
                      </a:r>
                    </a:p>
                    <a:p>
                      <a:pPr marL="0" marR="0" lvl="0" indent="0" algn="l" defTabSz="914400" rtl="0" eaLnBrk="0" fontAlgn="base" latinLnBrk="0" hangingPunct="0">
                        <a:lnSpc>
                          <a:spcPct val="75000"/>
                        </a:lnSpc>
                        <a:spcBef>
                          <a:spcPct val="20000"/>
                        </a:spcBef>
                        <a:spcAft>
                          <a:spcPct val="0"/>
                        </a:spcAft>
                        <a:buClr>
                          <a:schemeClr val="folHlink"/>
                        </a:buClr>
                        <a:buSzPct val="90000"/>
                        <a:buFont typeface="Wingdings" pitchFamily="2" charset="2"/>
                        <a:buNone/>
                        <a:tabLst/>
                      </a:pPr>
                      <a:r>
                        <a:rPr kumimoji="0" lang="ru-RU" sz="1800" u="sng" strike="noStrike" cap="none" normalizeH="0" baseline="0" dirty="0" err="1" smtClean="0">
                          <a:ln>
                            <a:noFill/>
                          </a:ln>
                          <a:effectLst/>
                        </a:rPr>
                        <a:t>ClO</a:t>
                      </a:r>
                      <a:r>
                        <a:rPr kumimoji="0" lang="ru-RU" sz="1800" u="sng" strike="noStrike" cap="none" normalizeH="0" baseline="0" dirty="0" smtClean="0">
                          <a:ln>
                            <a:noFill/>
                          </a:ln>
                          <a:effectLst/>
                        </a:rPr>
                        <a:t> + </a:t>
                      </a:r>
                      <a:r>
                        <a:rPr kumimoji="0" lang="ru-RU" sz="1800" u="sng" strike="noStrike" cap="none" normalizeH="0" baseline="0" dirty="0" err="1" smtClean="0">
                          <a:ln>
                            <a:noFill/>
                          </a:ln>
                          <a:effectLst/>
                        </a:rPr>
                        <a:t>O</a:t>
                      </a:r>
                      <a:r>
                        <a:rPr kumimoji="0" lang="ru-RU" sz="1800" u="sng" strike="noStrike" cap="none" normalizeH="0" baseline="30000" dirty="0" err="1" smtClean="0">
                          <a:ln>
                            <a:noFill/>
                          </a:ln>
                          <a:effectLst/>
                        </a:rPr>
                        <a:t>т</a:t>
                      </a:r>
                      <a:r>
                        <a:rPr kumimoji="0" lang="ru-RU" sz="1800" u="sng" strike="noStrike" cap="none" normalizeH="0" baseline="30000" dirty="0" smtClean="0">
                          <a:ln>
                            <a:noFill/>
                          </a:ln>
                          <a:effectLst/>
                        </a:rPr>
                        <a:t> </a:t>
                      </a:r>
                      <a:r>
                        <a:rPr kumimoji="0" lang="ru-RU" sz="1800" u="sng" strike="noStrike" cap="none" normalizeH="0" baseline="0" dirty="0" smtClean="0">
                          <a:ln>
                            <a:noFill/>
                          </a:ln>
                          <a:effectLst/>
                        </a:rPr>
                        <a:t>→ </a:t>
                      </a:r>
                      <a:r>
                        <a:rPr kumimoji="0" lang="ru-RU" sz="1800" u="sng" strike="noStrike" cap="none" normalizeH="0" baseline="0" dirty="0" err="1" smtClean="0">
                          <a:ln>
                            <a:noFill/>
                          </a:ln>
                          <a:effectLst/>
                        </a:rPr>
                        <a:t>Cl</a:t>
                      </a:r>
                      <a:r>
                        <a:rPr kumimoji="0" lang="ru-RU" sz="1800" u="sng" strike="noStrike" cap="none" normalizeH="0" baseline="0" dirty="0" smtClean="0">
                          <a:ln>
                            <a:noFill/>
                          </a:ln>
                          <a:effectLst/>
                        </a:rPr>
                        <a:t> + O</a:t>
                      </a:r>
                      <a:r>
                        <a:rPr kumimoji="0" lang="ru-RU" sz="1800" u="sng" strike="noStrike" cap="none" normalizeH="0" baseline="-25000" dirty="0" smtClean="0">
                          <a:ln>
                            <a:noFill/>
                          </a:ln>
                          <a:effectLst/>
                        </a:rPr>
                        <a:t>2</a:t>
                      </a:r>
                      <a:r>
                        <a:rPr kumimoji="0" lang="ru-RU" sz="1800" u="sng" strike="noStrike" cap="none" normalizeH="0" baseline="0" dirty="0" smtClean="0">
                          <a:ln>
                            <a:noFill/>
                          </a:ln>
                          <a:effectLst/>
                        </a:rPr>
                        <a:t>  </a:t>
                      </a:r>
                    </a:p>
                    <a:p>
                      <a:pPr marL="0" marR="0" lvl="0" indent="0" algn="l" defTabSz="914400" rtl="0" eaLnBrk="0" fontAlgn="base" latinLnBrk="0" hangingPunct="0">
                        <a:lnSpc>
                          <a:spcPct val="75000"/>
                        </a:lnSpc>
                        <a:spcBef>
                          <a:spcPct val="20000"/>
                        </a:spcBef>
                        <a:spcAft>
                          <a:spcPct val="0"/>
                        </a:spcAft>
                        <a:buClr>
                          <a:schemeClr val="folHlink"/>
                        </a:buClr>
                        <a:buSzPct val="90000"/>
                        <a:buFont typeface="Wingdings" pitchFamily="2" charset="2"/>
                        <a:buNone/>
                        <a:tabLst/>
                      </a:pPr>
                      <a:r>
                        <a:rPr kumimoji="0" lang="ru-RU" sz="1800" u="none" strike="noStrike" cap="none" normalizeH="0" baseline="0" dirty="0" smtClean="0">
                          <a:ln>
                            <a:noFill/>
                          </a:ln>
                          <a:effectLst/>
                        </a:rPr>
                        <a:t>О</a:t>
                      </a:r>
                      <a:r>
                        <a:rPr kumimoji="0" lang="ru-RU" sz="1800" u="none" strike="noStrike" cap="none" normalizeH="0" baseline="-25000" dirty="0" smtClean="0">
                          <a:ln>
                            <a:noFill/>
                          </a:ln>
                          <a:effectLst/>
                        </a:rPr>
                        <a:t>3</a:t>
                      </a:r>
                      <a:r>
                        <a:rPr kumimoji="0" lang="ru-RU" sz="1800" u="none" strike="noStrike" cap="none" normalizeH="0" baseline="0" dirty="0" smtClean="0">
                          <a:ln>
                            <a:noFill/>
                          </a:ln>
                          <a:effectLst/>
                        </a:rPr>
                        <a:t> + О</a:t>
                      </a:r>
                      <a:r>
                        <a:rPr kumimoji="0" lang="ru-RU" sz="1800" u="none" strike="noStrike" cap="none" normalizeH="0" baseline="30000" dirty="0" smtClean="0">
                          <a:ln>
                            <a:noFill/>
                          </a:ln>
                          <a:effectLst/>
                        </a:rPr>
                        <a:t>т</a:t>
                      </a:r>
                      <a:r>
                        <a:rPr kumimoji="0" lang="ru-RU" sz="1800" u="none" strike="noStrike" cap="none" normalizeH="0" baseline="0" dirty="0" smtClean="0">
                          <a:ln>
                            <a:noFill/>
                          </a:ln>
                          <a:effectLst/>
                        </a:rPr>
                        <a:t> → 2О</a:t>
                      </a:r>
                      <a:r>
                        <a:rPr kumimoji="0" lang="ru-RU" sz="1800" u="none" strike="noStrike" cap="none" normalizeH="0" baseline="-25000" dirty="0" smtClean="0">
                          <a:ln>
                            <a:noFill/>
                          </a:ln>
                          <a:effectLst/>
                        </a:rPr>
                        <a:t>2</a:t>
                      </a:r>
                      <a:endParaRPr kumimoji="0" lang="ru-RU" sz="1800" b="0" i="0" u="none" strike="noStrike" cap="none" normalizeH="0" baseline="-25000" dirty="0" smtClean="0">
                        <a:ln>
                          <a:noFill/>
                        </a:ln>
                        <a:solidFill>
                          <a:schemeClr val="tx1"/>
                        </a:solidFill>
                        <a:effectLst/>
                        <a:latin typeface="Arial" charset="0"/>
                        <a:cs typeface="Arial" charset="0"/>
                      </a:endParaRPr>
                    </a:p>
                  </a:txBody>
                  <a:tcPr horzOverflow="overflow"/>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256"/>
            <a:ext cx="8305800" cy="1143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Аналитическая химия</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179512" y="1196752"/>
            <a:ext cx="8640960" cy="5262979"/>
          </a:xfrm>
          <a:prstGeom prst="rect">
            <a:avLst/>
          </a:prstGeom>
          <a:noFill/>
        </p:spPr>
        <p:txBody>
          <a:bodyPr wrap="square" rtlCol="0">
            <a:spAutoFit/>
          </a:bodyPr>
          <a:lstStyle/>
          <a:p>
            <a:pPr marL="342900" indent="-342900">
              <a:buAutoNum type="arabicPeriod"/>
            </a:pPr>
            <a:r>
              <a:rPr lang="ru-RU" sz="2400" dirty="0" smtClean="0"/>
              <a:t>Появление новых физических, химических и биологических методов анализа (например, в 1920-х годах чешский химик Я. </a:t>
            </a:r>
            <a:r>
              <a:rPr lang="ru-RU" sz="2400" dirty="0" err="1" smtClean="0"/>
              <a:t>Гейровский</a:t>
            </a:r>
            <a:r>
              <a:rPr lang="ru-RU" sz="2400" dirty="0" smtClean="0"/>
              <a:t> разработал </a:t>
            </a:r>
            <a:r>
              <a:rPr lang="ru-RU" sz="2400" dirty="0" smtClean="0"/>
              <a:t>метод </a:t>
            </a:r>
            <a:r>
              <a:rPr lang="ru-RU" sz="2400" dirty="0" smtClean="0"/>
              <a:t>полярографии);</a:t>
            </a:r>
          </a:p>
          <a:p>
            <a:pPr marL="342900" indent="-342900">
              <a:buAutoNum type="arabicPeriod"/>
            </a:pPr>
            <a:r>
              <a:rPr lang="ru-RU" sz="2400" dirty="0" smtClean="0"/>
              <a:t>Повышение чувствительности и быстроты выполнения анализов (например, австрийский химик Ф. </a:t>
            </a:r>
            <a:r>
              <a:rPr lang="ru-RU" sz="2400" dirty="0" err="1" smtClean="0"/>
              <a:t>Прегль</a:t>
            </a:r>
            <a:r>
              <a:rPr lang="ru-RU" sz="2400" dirty="0" smtClean="0"/>
              <a:t> в 1920-е годы усовершенствовал метод элементного анализа органических веществ)</a:t>
            </a:r>
          </a:p>
          <a:p>
            <a:pPr marL="342900" indent="-342900">
              <a:buAutoNum type="arabicPeriod"/>
            </a:pPr>
            <a:r>
              <a:rPr lang="ru-RU" sz="2400" dirty="0" smtClean="0"/>
              <a:t>Анализ без разрушения анализируемого вещества, комбинирование методов анализа</a:t>
            </a:r>
          </a:p>
          <a:p>
            <a:pPr marL="342900" indent="-342900">
              <a:buAutoNum type="arabicPeriod"/>
            </a:pPr>
            <a:r>
              <a:rPr lang="ru-RU" sz="2400" dirty="0" smtClean="0"/>
              <a:t>Появление новых объектов анализа (экологические, медицинские)</a:t>
            </a:r>
          </a:p>
          <a:p>
            <a:pPr marL="342900" indent="-342900">
              <a:buAutoNum type="arabicPeriod"/>
            </a:pPr>
            <a:r>
              <a:rPr lang="ru-RU" sz="2400" dirty="0" smtClean="0"/>
              <a:t>Разработка методов внелабораторного анализа (химические сенсоры) </a:t>
            </a:r>
            <a:endParaRPr lang="ru-RU"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305800" cy="1143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Неорганическая химия</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3635896" y="1484784"/>
            <a:ext cx="5328592" cy="3785652"/>
          </a:xfrm>
          <a:prstGeom prst="rect">
            <a:avLst/>
          </a:prstGeom>
          <a:noFill/>
        </p:spPr>
        <p:txBody>
          <a:bodyPr wrap="square" rtlCol="0">
            <a:spAutoFit/>
          </a:bodyPr>
          <a:lstStyle/>
          <a:p>
            <a:r>
              <a:rPr lang="ru-RU" sz="2400" dirty="0" smtClean="0"/>
              <a:t>В первой половине ХХ века акценты в научной химической проблематике были смещены в сторону физической и органической химии.</a:t>
            </a:r>
          </a:p>
          <a:p>
            <a:r>
              <a:rPr lang="ru-RU" sz="2400" dirty="0" smtClean="0"/>
              <a:t>В неорганической химии появилась такая область исследований, как химия </a:t>
            </a:r>
            <a:r>
              <a:rPr lang="ru-RU" sz="2400" dirty="0" err="1" smtClean="0"/>
              <a:t>бороводородов</a:t>
            </a:r>
            <a:r>
              <a:rPr lang="ru-RU" sz="2400" dirty="0" smtClean="0"/>
              <a:t>, синтезированных впервые в 1912 году А. Штоком. </a:t>
            </a:r>
            <a:endParaRPr lang="ru-RU" sz="2400" dirty="0"/>
          </a:p>
        </p:txBody>
      </p:sp>
      <p:pic>
        <p:nvPicPr>
          <p:cNvPr id="10242" name="Picture 2" descr="http://megabook.ru/stream/mediapreview?Key=%D0%91%D0%BE%D1%80%D0%BE%D0%B2%D0%BE%D0%B4%D0%BE%D1%80%D0%BE%D0%B4%D1%8B%20(%D0%B4%D0%B8%D0%B1%D0%BE%D1%80%D0%B0%D0%BD)&amp;Width=200"/>
          <p:cNvPicPr>
            <a:picLocks noChangeAspect="1" noChangeArrowheads="1"/>
          </p:cNvPicPr>
          <p:nvPr/>
        </p:nvPicPr>
        <p:blipFill>
          <a:blip r:embed="rId2"/>
          <a:srcRect/>
          <a:stretch>
            <a:fillRect/>
          </a:stretch>
        </p:blipFill>
        <p:spPr bwMode="auto">
          <a:xfrm>
            <a:off x="285720" y="1571612"/>
            <a:ext cx="2876696" cy="2143140"/>
          </a:xfrm>
          <a:prstGeom prst="rect">
            <a:avLst/>
          </a:prstGeom>
          <a:noFill/>
        </p:spPr>
      </p:pic>
      <p:pic>
        <p:nvPicPr>
          <p:cNvPr id="10244" name="Picture 4" descr="http://dic.academic.ru/pictures/wiki/files/80/Pentaborane-3D-balls.png"/>
          <p:cNvPicPr>
            <a:picLocks noChangeAspect="1" noChangeArrowheads="1"/>
          </p:cNvPicPr>
          <p:nvPr/>
        </p:nvPicPr>
        <p:blipFill>
          <a:blip r:embed="rId3" cstate="print"/>
          <a:srcRect/>
          <a:stretch>
            <a:fillRect/>
          </a:stretch>
        </p:blipFill>
        <p:spPr bwMode="auto">
          <a:xfrm>
            <a:off x="428596" y="3857628"/>
            <a:ext cx="2857520" cy="2400317"/>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4744" y="1236816"/>
            <a:ext cx="5177736" cy="4154984"/>
          </a:xfrm>
          <a:prstGeom prst="rect">
            <a:avLst/>
          </a:prstGeom>
          <a:noFill/>
        </p:spPr>
        <p:txBody>
          <a:bodyPr wrap="square" rtlCol="0">
            <a:spAutoFit/>
          </a:bodyPr>
          <a:lstStyle/>
          <a:p>
            <a:r>
              <a:rPr lang="ru-RU" sz="2400" dirty="0" smtClean="0"/>
              <a:t>Дальнейшее развитие получила химия координационных соединений;</a:t>
            </a:r>
          </a:p>
          <a:p>
            <a:r>
              <a:rPr lang="ru-RU" sz="2400" dirty="0" smtClean="0"/>
              <a:t>химия фтора (в 1927 году П. </a:t>
            </a:r>
            <a:r>
              <a:rPr lang="ru-RU" sz="2400" dirty="0" err="1" smtClean="0"/>
              <a:t>Лебо</a:t>
            </a:r>
            <a:r>
              <a:rPr lang="ru-RU" sz="2400" dirty="0" smtClean="0"/>
              <a:t> и А. </a:t>
            </a:r>
            <a:r>
              <a:rPr lang="ru-RU" sz="2400" dirty="0" err="1" smtClean="0"/>
              <a:t>Дамьен</a:t>
            </a:r>
            <a:r>
              <a:rPr lang="ru-RU" sz="2400" dirty="0" smtClean="0"/>
              <a:t> синтезировали уникальное соединение – фторид кислорода </a:t>
            </a:r>
            <a:r>
              <a:rPr lang="en-US" sz="2400" dirty="0" smtClean="0"/>
              <a:t>OF</a:t>
            </a:r>
            <a:r>
              <a:rPr lang="ru-RU" sz="2400" dirty="0" smtClean="0"/>
              <a:t>2.</a:t>
            </a:r>
          </a:p>
          <a:p>
            <a:r>
              <a:rPr lang="ru-RU" sz="2400" dirty="0" smtClean="0"/>
              <a:t>В 1962 году американским ученым Н. </a:t>
            </a:r>
            <a:r>
              <a:rPr lang="ru-RU" sz="2400" dirty="0" err="1" smtClean="0"/>
              <a:t>Бартлетом</a:t>
            </a:r>
            <a:r>
              <a:rPr lang="ru-RU" sz="2400" dirty="0" smtClean="0"/>
              <a:t> получено первое химическое соединение инертного газа – </a:t>
            </a:r>
            <a:r>
              <a:rPr lang="en-US" sz="2400" dirty="0" err="1" smtClean="0"/>
              <a:t>XePtF</a:t>
            </a:r>
            <a:r>
              <a:rPr lang="ru-RU" sz="2400" baseline="-25000" dirty="0" smtClean="0"/>
              <a:t>6</a:t>
            </a:r>
            <a:r>
              <a:rPr lang="ru-RU" sz="2400" dirty="0" smtClean="0"/>
              <a:t>. </a:t>
            </a:r>
            <a:endParaRPr lang="ru-RU" sz="2400" dirty="0"/>
          </a:p>
        </p:txBody>
      </p:sp>
      <p:pic>
        <p:nvPicPr>
          <p:cNvPr id="9218" name="Picture 2" descr="http://upload.wikimedia.org/wikipedia/commons/b/bf/Xenon-tetrafluoride-3D-balls.png"/>
          <p:cNvPicPr>
            <a:picLocks noChangeAspect="1" noChangeArrowheads="1"/>
          </p:cNvPicPr>
          <p:nvPr/>
        </p:nvPicPr>
        <p:blipFill>
          <a:blip r:embed="rId2" cstate="print"/>
          <a:srcRect/>
          <a:stretch>
            <a:fillRect/>
          </a:stretch>
        </p:blipFill>
        <p:spPr bwMode="auto">
          <a:xfrm>
            <a:off x="449038" y="857232"/>
            <a:ext cx="2784041" cy="2214578"/>
          </a:xfrm>
          <a:prstGeom prst="rect">
            <a:avLst/>
          </a:prstGeom>
          <a:noFill/>
        </p:spPr>
      </p:pic>
      <p:sp>
        <p:nvSpPr>
          <p:cNvPr id="5" name="TextBox 4"/>
          <p:cNvSpPr txBox="1"/>
          <p:nvPr/>
        </p:nvSpPr>
        <p:spPr>
          <a:xfrm>
            <a:off x="428596" y="3071810"/>
            <a:ext cx="2643206" cy="369332"/>
          </a:xfrm>
          <a:prstGeom prst="rect">
            <a:avLst/>
          </a:prstGeom>
          <a:noFill/>
        </p:spPr>
        <p:txBody>
          <a:bodyPr wrap="square" rtlCol="0">
            <a:spAutoFit/>
          </a:bodyPr>
          <a:lstStyle/>
          <a:p>
            <a:pPr algn="ctr"/>
            <a:r>
              <a:rPr lang="ru-RU" dirty="0" smtClean="0"/>
              <a:t>Фторид ксенона (</a:t>
            </a:r>
            <a:r>
              <a:rPr lang="en-US" dirty="0" smtClean="0"/>
              <a:t>IV</a:t>
            </a:r>
            <a:r>
              <a:rPr lang="ru-RU" dirty="0" smtClean="0"/>
              <a:t>)</a:t>
            </a:r>
            <a:endParaRPr lang="ru-RU" dirty="0"/>
          </a:p>
        </p:txBody>
      </p:sp>
      <p:pic>
        <p:nvPicPr>
          <p:cNvPr id="9222" name="Picture 6" descr="Картинки по запросу фториды благородных газов"/>
          <p:cNvPicPr>
            <a:picLocks noChangeAspect="1" noChangeArrowheads="1"/>
          </p:cNvPicPr>
          <p:nvPr/>
        </p:nvPicPr>
        <p:blipFill>
          <a:blip r:embed="rId3"/>
          <a:srcRect/>
          <a:stretch>
            <a:fillRect/>
          </a:stretch>
        </p:blipFill>
        <p:spPr bwMode="auto">
          <a:xfrm>
            <a:off x="571472" y="3929066"/>
            <a:ext cx="2400300" cy="1905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7864" y="1196752"/>
            <a:ext cx="5580112" cy="4893647"/>
          </a:xfrm>
          <a:prstGeom prst="rect">
            <a:avLst/>
          </a:prstGeom>
          <a:noFill/>
        </p:spPr>
        <p:txBody>
          <a:bodyPr wrap="square" rtlCol="0">
            <a:spAutoFit/>
          </a:bodyPr>
          <a:lstStyle/>
          <a:p>
            <a:r>
              <a:rPr lang="ru-RU" sz="2400" dirty="0" smtClean="0"/>
              <a:t>Характерной чертой развития теоретических представлений в неорганической химии ХХ столетия явилось глубокое проникновение в неё физико-химических концепций.</a:t>
            </a:r>
          </a:p>
          <a:p>
            <a:r>
              <a:rPr lang="ru-RU" sz="2400" dirty="0" smtClean="0"/>
              <a:t>Например, в 1950-1960-х годах американский ученый Г. </a:t>
            </a:r>
            <a:r>
              <a:rPr lang="ru-RU" sz="2400" dirty="0" err="1" smtClean="0"/>
              <a:t>Таубе</a:t>
            </a:r>
            <a:r>
              <a:rPr lang="ru-RU" sz="2400" dirty="0" smtClean="0"/>
              <a:t> провел исследование в области координационных соединений, в результате которого был установлен механизм реакций электронного переноса в комплексах переходных металлов.</a:t>
            </a:r>
            <a:endParaRPr lang="ru-RU" sz="2400" dirty="0"/>
          </a:p>
        </p:txBody>
      </p:sp>
      <p:pic>
        <p:nvPicPr>
          <p:cNvPr id="8194" name="Picture 2" descr="http://img1.liveinternet.ru/images/attach/c/0/51/877/51877846_Henry_Taube.jpg"/>
          <p:cNvPicPr>
            <a:picLocks noChangeAspect="1" noChangeArrowheads="1"/>
          </p:cNvPicPr>
          <p:nvPr/>
        </p:nvPicPr>
        <p:blipFill>
          <a:blip r:embed="rId2"/>
          <a:srcRect/>
          <a:stretch>
            <a:fillRect/>
          </a:stretch>
        </p:blipFill>
        <p:spPr bwMode="auto">
          <a:xfrm>
            <a:off x="428596" y="1142984"/>
            <a:ext cx="2643206" cy="4227920"/>
          </a:xfrm>
          <a:prstGeom prst="rect">
            <a:avLst/>
          </a:prstGeom>
          <a:noFill/>
        </p:spPr>
      </p:pic>
      <p:sp>
        <p:nvSpPr>
          <p:cNvPr id="4" name="TextBox 3"/>
          <p:cNvSpPr txBox="1"/>
          <p:nvPr/>
        </p:nvSpPr>
        <p:spPr>
          <a:xfrm>
            <a:off x="428596" y="5429264"/>
            <a:ext cx="2714644" cy="646331"/>
          </a:xfrm>
          <a:prstGeom prst="rect">
            <a:avLst/>
          </a:prstGeom>
          <a:noFill/>
        </p:spPr>
        <p:txBody>
          <a:bodyPr wrap="square" rtlCol="0">
            <a:spAutoFit/>
          </a:bodyPr>
          <a:lstStyle/>
          <a:p>
            <a:pPr algn="ctr"/>
            <a:r>
              <a:rPr lang="ru-RU" dirty="0" smtClean="0"/>
              <a:t>Генри </a:t>
            </a:r>
            <a:r>
              <a:rPr lang="ru-RU" dirty="0" err="1" smtClean="0"/>
              <a:t>Таубе</a:t>
            </a:r>
            <a:endParaRPr lang="ru-RU" dirty="0" smtClean="0"/>
          </a:p>
          <a:p>
            <a:pPr algn="ctr"/>
            <a:r>
              <a:rPr lang="ru-RU" dirty="0" smtClean="0"/>
              <a:t>1915-2005</a:t>
            </a: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04664"/>
            <a:ext cx="8642826" cy="3416320"/>
          </a:xfrm>
          <a:prstGeom prst="rect">
            <a:avLst/>
          </a:prstGeom>
          <a:noFill/>
        </p:spPr>
        <p:txBody>
          <a:bodyPr wrap="square" rtlCol="0">
            <a:spAutoFit/>
          </a:bodyPr>
          <a:lstStyle/>
          <a:p>
            <a:r>
              <a:rPr lang="ru-RU" sz="2400" dirty="0" smtClean="0"/>
              <a:t>Начиная с середины ХХ века интерес к неорганической химии вновь повысился, что было связано с потребностью в новых материалах на основе неорганических веществ. Например, полупроводники для микроэлектроники, высокотемпературные сверхпроводники, жаропрочные сплавы на основе переходных металлов, соединения с определёнными электрическими, магнитными, оптическими свойствами и т.д. стали получать на основе технологий неорганического синтеза.</a:t>
            </a:r>
            <a:endParaRPr lang="ru-RU" sz="2400" dirty="0"/>
          </a:p>
        </p:txBody>
      </p:sp>
      <p:pic>
        <p:nvPicPr>
          <p:cNvPr id="7170" name="Picture 2" descr="http://elektroas.ru/wp-content/uploads/2010/01/sverh_provodnik_1.jpg"/>
          <p:cNvPicPr>
            <a:picLocks noChangeAspect="1" noChangeArrowheads="1"/>
          </p:cNvPicPr>
          <p:nvPr/>
        </p:nvPicPr>
        <p:blipFill>
          <a:blip r:embed="rId2"/>
          <a:srcRect/>
          <a:stretch>
            <a:fillRect/>
          </a:stretch>
        </p:blipFill>
        <p:spPr bwMode="auto">
          <a:xfrm>
            <a:off x="5143504" y="3929066"/>
            <a:ext cx="3967022" cy="2857496"/>
          </a:xfrm>
          <a:prstGeom prst="rect">
            <a:avLst/>
          </a:prstGeom>
          <a:noFill/>
        </p:spPr>
      </p:pic>
      <p:sp>
        <p:nvSpPr>
          <p:cNvPr id="4" name="TextBox 3"/>
          <p:cNvSpPr txBox="1"/>
          <p:nvPr/>
        </p:nvSpPr>
        <p:spPr>
          <a:xfrm>
            <a:off x="2857488" y="6215082"/>
            <a:ext cx="2143140" cy="369332"/>
          </a:xfrm>
          <a:prstGeom prst="rect">
            <a:avLst/>
          </a:prstGeom>
          <a:noFill/>
        </p:spPr>
        <p:txBody>
          <a:bodyPr wrap="square" rtlCol="0">
            <a:spAutoFit/>
          </a:bodyPr>
          <a:lstStyle/>
          <a:p>
            <a:r>
              <a:rPr lang="ru-RU" dirty="0" smtClean="0"/>
              <a:t>Сверхпроводники</a:t>
            </a:r>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952" y="548680"/>
            <a:ext cx="4824536" cy="5262979"/>
          </a:xfrm>
          <a:prstGeom prst="rect">
            <a:avLst/>
          </a:prstGeom>
          <a:noFill/>
        </p:spPr>
        <p:txBody>
          <a:bodyPr wrap="square" rtlCol="0">
            <a:spAutoFit/>
          </a:bodyPr>
          <a:lstStyle/>
          <a:p>
            <a:r>
              <a:rPr lang="ru-RU" sz="2400" dirty="0" smtClean="0"/>
              <a:t>Интересным в методологическом плане открытием в области неорганической химии стало обнаружение в самом начале ХХ века интерметаллических фаз (соединений) переменного состава. В 1912-1914 годах русский ученый Н.С. </a:t>
            </a:r>
            <a:r>
              <a:rPr lang="ru-RU" sz="2400" dirty="0" err="1" smtClean="0"/>
              <a:t>Курнаков</a:t>
            </a:r>
            <a:r>
              <a:rPr lang="ru-RU" sz="2400" dirty="0" smtClean="0"/>
              <a:t> предложил называть эти соединения бертоллидами в отличие от дальтонидов – соединений, подчиняющихся закону постоянства состава.</a:t>
            </a:r>
            <a:endParaRPr lang="ru-RU" sz="2400" dirty="0"/>
          </a:p>
        </p:txBody>
      </p:sp>
      <p:pic>
        <p:nvPicPr>
          <p:cNvPr id="6146" name="Picture 2" descr="http://www.nanonewsnet.ru/files/thumbs/2012/10_2.jpg"/>
          <p:cNvPicPr>
            <a:picLocks noChangeAspect="1" noChangeArrowheads="1"/>
          </p:cNvPicPr>
          <p:nvPr/>
        </p:nvPicPr>
        <p:blipFill>
          <a:blip r:embed="rId2"/>
          <a:srcRect/>
          <a:stretch>
            <a:fillRect/>
          </a:stretch>
        </p:blipFill>
        <p:spPr bwMode="auto">
          <a:xfrm>
            <a:off x="472918" y="714356"/>
            <a:ext cx="3284504" cy="2857520"/>
          </a:xfrm>
          <a:prstGeom prst="rect">
            <a:avLst/>
          </a:prstGeom>
          <a:noFill/>
        </p:spPr>
      </p:pic>
      <p:sp>
        <p:nvSpPr>
          <p:cNvPr id="4" name="TextBox 3"/>
          <p:cNvSpPr txBox="1"/>
          <p:nvPr/>
        </p:nvSpPr>
        <p:spPr>
          <a:xfrm>
            <a:off x="357158" y="3786190"/>
            <a:ext cx="3429024" cy="2585323"/>
          </a:xfrm>
          <a:prstGeom prst="rect">
            <a:avLst/>
          </a:prstGeom>
          <a:noFill/>
        </p:spPr>
        <p:txBody>
          <a:bodyPr wrap="square" rtlCol="0">
            <a:spAutoFit/>
          </a:bodyPr>
          <a:lstStyle/>
          <a:p>
            <a:r>
              <a:rPr lang="ru-RU" b="1" dirty="0" smtClean="0"/>
              <a:t>Матрёшка» </a:t>
            </a:r>
            <a:r>
              <a:rPr lang="ru-RU" b="1" dirty="0" err="1" smtClean="0"/>
              <a:t>Фесслера</a:t>
            </a:r>
            <a:r>
              <a:rPr lang="ru-RU" dirty="0" smtClean="0"/>
              <a:t> – </a:t>
            </a:r>
            <a:r>
              <a:rPr lang="ru-RU" i="1" dirty="0" smtClean="0"/>
              <a:t>это атом олова, расположенный, словно в шкатулке, в клетке из двенадцати атомов меди</a:t>
            </a:r>
            <a:r>
              <a:rPr lang="ru-RU" dirty="0" smtClean="0"/>
              <a:t>. А эта клетка сама находится в кристаллической оболочке из 20 атомов олова. Можно сказать, что перед нами бронза. Но очень </a:t>
            </a:r>
            <a:r>
              <a:rPr lang="ru-RU" dirty="0" smtClean="0"/>
              <a:t>необычная.</a:t>
            </a:r>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620688"/>
            <a:ext cx="5544616" cy="5632311"/>
          </a:xfrm>
          <a:prstGeom prst="rect">
            <a:avLst/>
          </a:prstGeom>
          <a:noFill/>
        </p:spPr>
        <p:txBody>
          <a:bodyPr wrap="square" rtlCol="0">
            <a:spAutoFit/>
          </a:bodyPr>
          <a:lstStyle/>
          <a:p>
            <a:r>
              <a:rPr lang="ru-RU" sz="2400" dirty="0" smtClean="0"/>
              <a:t>Открытие бертоллидов – соединений, не подчиняющихся стехиометрическим закономерностям, вызвало дискуссию о применимости к ним некоторых «классических» химических понятий.</a:t>
            </a:r>
          </a:p>
          <a:p>
            <a:r>
              <a:rPr lang="ru-RU" sz="2400" dirty="0" smtClean="0"/>
              <a:t>Например, концепция о валентности элементов, по которой возможно предсказание характера межатомных связей и строения дальтонидов, фактически неприменима к соединениям переменного состава, для которых возможны более, чем </a:t>
            </a:r>
            <a:r>
              <a:rPr lang="ru-RU" sz="2400" dirty="0" err="1" smtClean="0"/>
              <a:t>двухэлектронные</a:t>
            </a:r>
            <a:r>
              <a:rPr lang="ru-RU" sz="2400" dirty="0" smtClean="0"/>
              <a:t> и менее, чем одноэлектронные связи.</a:t>
            </a:r>
            <a:endParaRPr lang="ru-RU" sz="2400" dirty="0"/>
          </a:p>
        </p:txBody>
      </p:sp>
      <p:pic>
        <p:nvPicPr>
          <p:cNvPr id="5122" name="Picture 2" descr="Пирротин."/>
          <p:cNvPicPr>
            <a:picLocks noChangeAspect="1" noChangeArrowheads="1"/>
          </p:cNvPicPr>
          <p:nvPr/>
        </p:nvPicPr>
        <p:blipFill>
          <a:blip r:embed="rId2"/>
          <a:srcRect/>
          <a:stretch>
            <a:fillRect/>
          </a:stretch>
        </p:blipFill>
        <p:spPr bwMode="auto">
          <a:xfrm>
            <a:off x="285720" y="785794"/>
            <a:ext cx="2857500" cy="2562226"/>
          </a:xfrm>
          <a:prstGeom prst="rect">
            <a:avLst/>
          </a:prstGeom>
          <a:noFill/>
        </p:spPr>
      </p:pic>
      <p:sp>
        <p:nvSpPr>
          <p:cNvPr id="4" name="TextBox 3"/>
          <p:cNvSpPr txBox="1"/>
          <p:nvPr/>
        </p:nvSpPr>
        <p:spPr>
          <a:xfrm>
            <a:off x="214282" y="3786190"/>
            <a:ext cx="2857520" cy="2585323"/>
          </a:xfrm>
          <a:prstGeom prst="rect">
            <a:avLst/>
          </a:prstGeom>
          <a:noFill/>
        </p:spPr>
        <p:txBody>
          <a:bodyPr wrap="square" rtlCol="0">
            <a:spAutoFit/>
          </a:bodyPr>
          <a:lstStyle/>
          <a:p>
            <a:r>
              <a:rPr lang="ru-RU" dirty="0" smtClean="0"/>
              <a:t>Пирротин — распространенный минерал; сульфид </a:t>
            </a:r>
            <a:r>
              <a:rPr lang="ru-RU" dirty="0" smtClean="0"/>
              <a:t> железа переменного </a:t>
            </a:r>
            <a:r>
              <a:rPr lang="ru-RU" dirty="0" smtClean="0"/>
              <a:t>состава. Является поисковым признаком на медь и никель, иногда используется как руда железа.</a:t>
            </a:r>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908720"/>
            <a:ext cx="5904656" cy="5262979"/>
          </a:xfrm>
          <a:prstGeom prst="rect">
            <a:avLst/>
          </a:prstGeom>
          <a:noFill/>
        </p:spPr>
        <p:txBody>
          <a:bodyPr wrap="square" rtlCol="0">
            <a:spAutoFit/>
          </a:bodyPr>
          <a:lstStyle/>
          <a:p>
            <a:r>
              <a:rPr lang="ru-RU" sz="2400" dirty="0" smtClean="0"/>
              <a:t>Открытие бертоллидов, к которым позже многие ученые стали относить ионные кристаллы, поверхностные соединения</a:t>
            </a:r>
            <a:r>
              <a:rPr lang="ru-RU" sz="2400" baseline="30000" dirty="0" smtClean="0"/>
              <a:t>1</a:t>
            </a:r>
            <a:r>
              <a:rPr lang="ru-RU" sz="2400" dirty="0" smtClean="0"/>
              <a:t>, промежуточные комплексы в химических реакциях, сделало дискуссионным вопрос о том, что вообще следует понимать под химическим соединением.</a:t>
            </a:r>
          </a:p>
          <a:p>
            <a:r>
              <a:rPr lang="ru-RU" sz="2400" dirty="0" smtClean="0"/>
              <a:t>_____________________________________</a:t>
            </a:r>
          </a:p>
          <a:p>
            <a:r>
              <a:rPr lang="ru-RU" sz="2400" baseline="30000" dirty="0" smtClean="0"/>
              <a:t>1</a:t>
            </a:r>
            <a:r>
              <a:rPr lang="ru-RU" sz="2400" dirty="0" smtClean="0"/>
              <a:t> В 1932 году Э. </a:t>
            </a:r>
            <a:r>
              <a:rPr lang="ru-RU" sz="2400" dirty="0" err="1" smtClean="0"/>
              <a:t>Леннард-Джонс</a:t>
            </a:r>
            <a:r>
              <a:rPr lang="ru-RU" sz="2400" dirty="0" smtClean="0"/>
              <a:t> теоретически обосновал возможность образования ковалентной связи между атомом адсорбируемого вещества и поверхностью адсорбента.</a:t>
            </a:r>
            <a:endParaRPr lang="ru-RU" sz="2400" dirty="0"/>
          </a:p>
        </p:txBody>
      </p:sp>
      <p:pic>
        <p:nvPicPr>
          <p:cNvPr id="4098" name="Picture 2" descr="Джон Эдвард Леннард-Джонс"/>
          <p:cNvPicPr>
            <a:picLocks noChangeAspect="1" noChangeArrowheads="1"/>
          </p:cNvPicPr>
          <p:nvPr/>
        </p:nvPicPr>
        <p:blipFill>
          <a:blip r:embed="rId2"/>
          <a:srcRect/>
          <a:stretch>
            <a:fillRect/>
          </a:stretch>
        </p:blipFill>
        <p:spPr bwMode="auto">
          <a:xfrm>
            <a:off x="242143" y="1214422"/>
            <a:ext cx="2415319" cy="3000396"/>
          </a:xfrm>
          <a:prstGeom prst="rect">
            <a:avLst/>
          </a:prstGeom>
          <a:noFill/>
        </p:spPr>
      </p:pic>
      <p:sp>
        <p:nvSpPr>
          <p:cNvPr id="5" name="TextBox 4"/>
          <p:cNvSpPr txBox="1"/>
          <p:nvPr/>
        </p:nvSpPr>
        <p:spPr>
          <a:xfrm>
            <a:off x="285720" y="4500570"/>
            <a:ext cx="2500330" cy="923330"/>
          </a:xfrm>
          <a:prstGeom prst="rect">
            <a:avLst/>
          </a:prstGeom>
          <a:noFill/>
        </p:spPr>
        <p:txBody>
          <a:bodyPr wrap="square" rtlCol="0">
            <a:spAutoFit/>
          </a:bodyPr>
          <a:lstStyle/>
          <a:p>
            <a:pPr algn="ctr"/>
            <a:r>
              <a:rPr lang="ru-RU" b="1" dirty="0" smtClean="0"/>
              <a:t>Джон </a:t>
            </a:r>
            <a:r>
              <a:rPr lang="ru-RU" b="1" dirty="0" smtClean="0"/>
              <a:t>Эдвард ЛЕННАРД-ДЖОНС</a:t>
            </a:r>
          </a:p>
          <a:p>
            <a:pPr algn="ctr"/>
            <a:r>
              <a:rPr lang="ru-RU" b="1" dirty="0" smtClean="0"/>
              <a:t>(1894-1954)</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7686" y="1428736"/>
            <a:ext cx="4429156" cy="3046988"/>
          </a:xfrm>
          <a:prstGeom prst="rect">
            <a:avLst/>
          </a:prstGeom>
          <a:noFill/>
        </p:spPr>
        <p:txBody>
          <a:bodyPr wrap="square" rtlCol="0">
            <a:spAutoFit/>
          </a:bodyPr>
          <a:lstStyle/>
          <a:p>
            <a:r>
              <a:rPr lang="ru-RU" sz="2400" dirty="0" smtClean="0"/>
              <a:t>G-белки являются универсальными посредниками при передаче гормональных сигналов от </a:t>
            </a:r>
            <a:r>
              <a:rPr lang="ru-RU" sz="2400" u="sng" dirty="0" smtClean="0">
                <a:solidFill>
                  <a:srgbClr val="C00000"/>
                </a:solidFill>
              </a:rPr>
              <a:t>рецепторов</a:t>
            </a:r>
            <a:r>
              <a:rPr lang="ru-RU" sz="2400" dirty="0" smtClean="0">
                <a:solidFill>
                  <a:srgbClr val="C00000"/>
                </a:solidFill>
              </a:rPr>
              <a:t> </a:t>
            </a:r>
            <a:r>
              <a:rPr lang="ru-RU" sz="2400" dirty="0" smtClean="0"/>
              <a:t>клеточной мембраны к </a:t>
            </a:r>
            <a:r>
              <a:rPr lang="ru-RU" sz="2400" u="sng" dirty="0" err="1" smtClean="0">
                <a:solidFill>
                  <a:srgbClr val="C00000"/>
                </a:solidFill>
              </a:rPr>
              <a:t>эффекторным</a:t>
            </a:r>
            <a:r>
              <a:rPr lang="ru-RU" sz="2400" u="sng" dirty="0" smtClean="0">
                <a:solidFill>
                  <a:srgbClr val="C00000"/>
                </a:solidFill>
              </a:rPr>
              <a:t> белкам</a:t>
            </a:r>
            <a:r>
              <a:rPr lang="ru-RU" sz="2400" dirty="0" smtClean="0"/>
              <a:t> , вызывающим конечный клеточный ответ.</a:t>
            </a:r>
            <a:endParaRPr lang="ru-RU" sz="2400" dirty="0"/>
          </a:p>
        </p:txBody>
      </p:sp>
      <p:pic>
        <p:nvPicPr>
          <p:cNvPr id="1026" name="Picture 2" descr="Структура G-белка"/>
          <p:cNvPicPr>
            <a:picLocks noChangeAspect="1" noChangeArrowheads="1"/>
          </p:cNvPicPr>
          <p:nvPr/>
        </p:nvPicPr>
        <p:blipFill>
          <a:blip r:embed="rId2"/>
          <a:srcRect t="9073"/>
          <a:stretch>
            <a:fillRect/>
          </a:stretch>
        </p:blipFill>
        <p:spPr bwMode="auto">
          <a:xfrm>
            <a:off x="285720" y="1071546"/>
            <a:ext cx="3741651" cy="3236861"/>
          </a:xfrm>
          <a:prstGeom prst="rect">
            <a:avLst/>
          </a:prstGeom>
          <a:noFill/>
        </p:spPr>
      </p:pic>
      <p:sp>
        <p:nvSpPr>
          <p:cNvPr id="4" name="TextBox 3"/>
          <p:cNvSpPr txBox="1"/>
          <p:nvPr/>
        </p:nvSpPr>
        <p:spPr>
          <a:xfrm>
            <a:off x="357158" y="4572008"/>
            <a:ext cx="3714776" cy="1754326"/>
          </a:xfrm>
          <a:prstGeom prst="rect">
            <a:avLst/>
          </a:prstGeom>
          <a:noFill/>
        </p:spPr>
        <p:txBody>
          <a:bodyPr wrap="square" rtlCol="0">
            <a:spAutoFit/>
          </a:bodyPr>
          <a:lstStyle/>
          <a:p>
            <a:r>
              <a:rPr lang="ru-RU" i="1" dirty="0" smtClean="0"/>
              <a:t>Структура G-белка. </a:t>
            </a:r>
            <a:r>
              <a:rPr lang="ru-RU" i="1" dirty="0" smtClean="0"/>
              <a:t>Шарик</a:t>
            </a:r>
            <a:r>
              <a:rPr lang="ru-RU" i="1" dirty="0" smtClean="0"/>
              <a:t> — молекула ГДФ, </a:t>
            </a:r>
            <a:r>
              <a:rPr lang="ru-RU" i="1" dirty="0" err="1" smtClean="0"/>
              <a:t>гуанозиндифосфата</a:t>
            </a:r>
            <a:r>
              <a:rPr lang="ru-RU" i="1" dirty="0" smtClean="0"/>
              <a:t>, она играет важную вспомогательную роль в изменениях конфигурации молекулы.</a:t>
            </a:r>
            <a:endParaRPr 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952" y="1124744"/>
            <a:ext cx="4680520" cy="3785652"/>
          </a:xfrm>
          <a:prstGeom prst="rect">
            <a:avLst/>
          </a:prstGeom>
          <a:noFill/>
        </p:spPr>
        <p:txBody>
          <a:bodyPr wrap="square" rtlCol="0">
            <a:spAutoFit/>
          </a:bodyPr>
          <a:lstStyle/>
          <a:p>
            <a:r>
              <a:rPr lang="ru-RU" sz="2400" dirty="0" smtClean="0"/>
              <a:t>С точки зрения квантовой теории, любое соединение характеризуется межатомным взаимодействием, появляющимся вследствие перекрывания волновых функций валентных электронов при определённых расстояниях между взаимодействующими атомами.</a:t>
            </a:r>
            <a:endParaRPr lang="ru-RU" sz="2400" dirty="0"/>
          </a:p>
        </p:txBody>
      </p:sp>
      <p:pic>
        <p:nvPicPr>
          <p:cNvPr id="3074" name="Picture 2" descr="http://www.stihi.ru/pics/2013/03/25/2495.jpg"/>
          <p:cNvPicPr>
            <a:picLocks noChangeAspect="1" noChangeArrowheads="1"/>
          </p:cNvPicPr>
          <p:nvPr/>
        </p:nvPicPr>
        <p:blipFill>
          <a:blip r:embed="rId2"/>
          <a:srcRect/>
          <a:stretch>
            <a:fillRect/>
          </a:stretch>
        </p:blipFill>
        <p:spPr bwMode="auto">
          <a:xfrm>
            <a:off x="285720" y="1500174"/>
            <a:ext cx="3718589" cy="278608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836712"/>
            <a:ext cx="5040560" cy="4893647"/>
          </a:xfrm>
          <a:prstGeom prst="rect">
            <a:avLst/>
          </a:prstGeom>
          <a:noFill/>
        </p:spPr>
        <p:txBody>
          <a:bodyPr wrap="square" rtlCol="0">
            <a:spAutoFit/>
          </a:bodyPr>
          <a:lstStyle/>
          <a:p>
            <a:r>
              <a:rPr lang="ru-RU" sz="2400" dirty="0" smtClean="0"/>
              <a:t>В связи с этим, В.И. Кузнецов (специалист в области методологии химии) определяет химическое соединение как «качественно определённое вещество, состоящее из одного или нескольких химических элементов, атомы которых за счет обменного взаимодействия (химической связи) объединены в частицы (молекулы, комплексы, первичные кристаллы или иные агрегаты)».</a:t>
            </a:r>
            <a:endParaRPr lang="ru-RU" sz="2400" dirty="0"/>
          </a:p>
        </p:txBody>
      </p:sp>
      <p:pic>
        <p:nvPicPr>
          <p:cNvPr id="2050" name="Picture 2" descr="Вещество и антивещество"/>
          <p:cNvPicPr>
            <a:picLocks noChangeAspect="1" noChangeArrowheads="1"/>
          </p:cNvPicPr>
          <p:nvPr/>
        </p:nvPicPr>
        <p:blipFill>
          <a:blip r:embed="rId2"/>
          <a:srcRect/>
          <a:stretch>
            <a:fillRect/>
          </a:stretch>
        </p:blipFill>
        <p:spPr bwMode="auto">
          <a:xfrm>
            <a:off x="357158" y="1142984"/>
            <a:ext cx="3361787" cy="2286016"/>
          </a:xfrm>
          <a:prstGeom prst="rect">
            <a:avLst/>
          </a:prstGeom>
          <a:noFill/>
        </p:spPr>
      </p:pic>
      <p:sp>
        <p:nvSpPr>
          <p:cNvPr id="4" name="TextBox 3"/>
          <p:cNvSpPr txBox="1"/>
          <p:nvPr/>
        </p:nvSpPr>
        <p:spPr>
          <a:xfrm>
            <a:off x="357158" y="3786190"/>
            <a:ext cx="3357586" cy="646331"/>
          </a:xfrm>
          <a:prstGeom prst="rect">
            <a:avLst/>
          </a:prstGeom>
          <a:noFill/>
        </p:spPr>
        <p:txBody>
          <a:bodyPr wrap="square" rtlCol="0">
            <a:spAutoFit/>
          </a:bodyPr>
          <a:lstStyle/>
          <a:p>
            <a:r>
              <a:rPr lang="ru-RU" dirty="0" smtClean="0"/>
              <a:t>Вещество и антивещество – загадки современной науки</a:t>
            </a:r>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529026"/>
            <a:ext cx="7851648" cy="1828800"/>
          </a:xfrm>
        </p:spPr>
        <p:txBody>
          <a:bodyPr>
            <a:normAutofit fontScale="90000"/>
          </a:bodyPr>
          <a:lstStyle/>
          <a:p>
            <a:r>
              <a:rPr lang="ru-RU" dirty="0" smtClean="0"/>
              <a:t>Курс истории химии завершился, но история науки химии творится здесь и сейчас!</a:t>
            </a:r>
            <a:br>
              <a:rPr lang="ru-RU" dirty="0" smtClean="0"/>
            </a:br>
            <a:r>
              <a:rPr lang="ru-RU" dirty="0" smtClean="0"/>
              <a:t>Желаю успехов!</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Бета-2 адренорецептор. Относится к изучаемым лабораторией Вадима Черезова рецепторам, сопряженным с G-белком и при этом имеет важное клиническое значение. Именно за счет этого рецептора клетки реагируют на адреналин."/>
          <p:cNvPicPr>
            <a:picLocks noChangeAspect="1" noChangeArrowheads="1"/>
          </p:cNvPicPr>
          <p:nvPr/>
        </p:nvPicPr>
        <p:blipFill>
          <a:blip r:embed="rId2"/>
          <a:srcRect/>
          <a:stretch>
            <a:fillRect/>
          </a:stretch>
        </p:blipFill>
        <p:spPr bwMode="auto">
          <a:xfrm>
            <a:off x="214282" y="3071810"/>
            <a:ext cx="5167302" cy="3462093"/>
          </a:xfrm>
          <a:prstGeom prst="rect">
            <a:avLst/>
          </a:prstGeom>
          <a:noFill/>
        </p:spPr>
      </p:pic>
      <p:sp>
        <p:nvSpPr>
          <p:cNvPr id="3" name="TextBox 2"/>
          <p:cNvSpPr txBox="1"/>
          <p:nvPr/>
        </p:nvSpPr>
        <p:spPr>
          <a:xfrm>
            <a:off x="5572132" y="3786190"/>
            <a:ext cx="3143272" cy="2308324"/>
          </a:xfrm>
          <a:prstGeom prst="rect">
            <a:avLst/>
          </a:prstGeom>
          <a:noFill/>
        </p:spPr>
        <p:txBody>
          <a:bodyPr wrap="square" rtlCol="0">
            <a:spAutoFit/>
          </a:bodyPr>
          <a:lstStyle/>
          <a:p>
            <a:r>
              <a:rPr lang="ru-RU" i="1" dirty="0" smtClean="0"/>
              <a:t>Пример белковой структуры — β</a:t>
            </a:r>
            <a:r>
              <a:rPr lang="ru-RU" baseline="-25000" dirty="0" smtClean="0"/>
              <a:t>2</a:t>
            </a:r>
            <a:r>
              <a:rPr lang="ru-RU" i="1" dirty="0" smtClean="0"/>
              <a:t>-адренорецептор. Он позволяет клеткам реагировать на адреналин и он же является мишенью для ряда лекарств против астмы</a:t>
            </a:r>
            <a:endParaRPr lang="ru-RU" dirty="0"/>
          </a:p>
        </p:txBody>
      </p:sp>
      <p:sp>
        <p:nvSpPr>
          <p:cNvPr id="4" name="TextBox 3"/>
          <p:cNvSpPr txBox="1"/>
          <p:nvPr/>
        </p:nvSpPr>
        <p:spPr>
          <a:xfrm>
            <a:off x="214282" y="1071546"/>
            <a:ext cx="8429684" cy="1569660"/>
          </a:xfrm>
          <a:prstGeom prst="rect">
            <a:avLst/>
          </a:prstGeom>
          <a:noFill/>
        </p:spPr>
        <p:txBody>
          <a:bodyPr wrap="square" rtlCol="0">
            <a:spAutoFit/>
          </a:bodyPr>
          <a:lstStyle/>
          <a:p>
            <a:r>
              <a:rPr lang="ru-RU" sz="2400" dirty="0" smtClean="0"/>
              <a:t>Зная трехмерную структуру белка, ученые </a:t>
            </a:r>
            <a:r>
              <a:rPr lang="ru-RU" sz="2400" dirty="0" smtClean="0"/>
              <a:t>могут </a:t>
            </a:r>
            <a:r>
              <a:rPr lang="ru-RU" sz="2400" dirty="0" smtClean="0"/>
              <a:t>еще до начала экспериментов с реальными веществами сказать то, какие именно химические соединения можно использовать в качестве лекарств. </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4"/>
            <a:ext cx="8286808" cy="3046988"/>
          </a:xfrm>
          <a:prstGeom prst="rect">
            <a:avLst/>
          </a:prstGeom>
          <a:noFill/>
        </p:spPr>
        <p:txBody>
          <a:bodyPr wrap="square" rtlCol="0">
            <a:spAutoFit/>
          </a:bodyPr>
          <a:lstStyle/>
          <a:p>
            <a:r>
              <a:rPr lang="ru-RU" sz="2400" dirty="0" smtClean="0"/>
              <a:t>В лаборатории Александра </a:t>
            </a:r>
            <a:r>
              <a:rPr lang="ru-RU" sz="2400" dirty="0" err="1" smtClean="0"/>
              <a:t>Немухина</a:t>
            </a:r>
            <a:r>
              <a:rPr lang="ru-RU" sz="2400" dirty="0" smtClean="0"/>
              <a:t> на Химическом факультете МГУ выполнены обширные исследования динамического поведения целого ряда </a:t>
            </a:r>
            <a:r>
              <a:rPr lang="ru-RU" sz="2400" dirty="0" err="1" smtClean="0"/>
              <a:t>наноразмерных</a:t>
            </a:r>
            <a:r>
              <a:rPr lang="ru-RU" sz="2400" dirty="0" smtClean="0"/>
              <a:t> систем, включая функционирование ионных каналов. В лаборатории Константина Шайтана (факультет </a:t>
            </a:r>
            <a:r>
              <a:rPr lang="ru-RU" sz="2400" dirty="0" err="1" smtClean="0"/>
              <a:t>биоинженерии</a:t>
            </a:r>
            <a:r>
              <a:rPr lang="ru-RU" sz="2400" dirty="0" smtClean="0"/>
              <a:t> и </a:t>
            </a:r>
            <a:r>
              <a:rPr lang="ru-RU" sz="2400" dirty="0" err="1" smtClean="0"/>
              <a:t>биоинформатики</a:t>
            </a:r>
            <a:r>
              <a:rPr lang="ru-RU" sz="2400" dirty="0" smtClean="0"/>
              <a:t>) проводятся исследования динамики разнообразных </a:t>
            </a:r>
            <a:r>
              <a:rPr lang="ru-RU" sz="2400" dirty="0" err="1" smtClean="0"/>
              <a:t>наносистем</a:t>
            </a:r>
            <a:r>
              <a:rPr lang="ru-RU" sz="2400" dirty="0" smtClean="0"/>
              <a:t> и их взаимодействия с небольшими молекулами.</a:t>
            </a:r>
            <a:endParaRPr lang="ru-RU" sz="2400" dirty="0"/>
          </a:p>
        </p:txBody>
      </p:sp>
      <p:pic>
        <p:nvPicPr>
          <p:cNvPr id="7170" name="Picture 2"/>
          <p:cNvPicPr>
            <a:picLocks noChangeAspect="1" noChangeArrowheads="1"/>
          </p:cNvPicPr>
          <p:nvPr/>
        </p:nvPicPr>
        <p:blipFill>
          <a:blip r:embed="rId2"/>
          <a:srcRect/>
          <a:stretch>
            <a:fillRect/>
          </a:stretch>
        </p:blipFill>
        <p:spPr bwMode="auto">
          <a:xfrm>
            <a:off x="4657725" y="3819525"/>
            <a:ext cx="4486275" cy="303847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1447</TotalTime>
  <Words>3980</Words>
  <Application>Microsoft Office PowerPoint</Application>
  <PresentationFormat>Экран (4:3)</PresentationFormat>
  <Paragraphs>224</Paragraphs>
  <Slides>72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72</vt:i4>
      </vt:variant>
    </vt:vector>
  </HeadingPairs>
  <TitlesOfParts>
    <vt:vector size="73" baseType="lpstr">
      <vt:lpstr>Поток</vt:lpstr>
      <vt:lpstr>Основные черты химии ХХ века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Достижения различных областей химии в ХХ веке. Новые направления.</vt:lpstr>
      <vt:lpstr>Физическая химия и «производные» дисциплины</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Механизм образования озона</vt:lpstr>
      <vt:lpstr>Механизм разрушения озона</vt:lpstr>
      <vt:lpstr>Аналитическая химия</vt:lpstr>
      <vt:lpstr>Неорганическая химия</vt:lpstr>
      <vt:lpstr>Слайд 64</vt:lpstr>
      <vt:lpstr>Слайд 65</vt:lpstr>
      <vt:lpstr>Слайд 66</vt:lpstr>
      <vt:lpstr>Слайд 67</vt:lpstr>
      <vt:lpstr>Слайд 68</vt:lpstr>
      <vt:lpstr>Слайд 69</vt:lpstr>
      <vt:lpstr>Слайд 70</vt:lpstr>
      <vt:lpstr>Слайд 71</vt:lpstr>
      <vt:lpstr>Курс истории химии завершился, но история науки химии творится здесь и сейчас! Желаю успехов!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черты химии ХХ века </dc:title>
  <dc:creator>DOM</dc:creator>
  <cp:lastModifiedBy>User</cp:lastModifiedBy>
  <cp:revision>348</cp:revision>
  <dcterms:created xsi:type="dcterms:W3CDTF">2014-06-15T07:50:45Z</dcterms:created>
  <dcterms:modified xsi:type="dcterms:W3CDTF">2015-06-14T12:15:54Z</dcterms:modified>
</cp:coreProperties>
</file>