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0" r:id="rId3"/>
    <p:sldId id="399" r:id="rId4"/>
    <p:sldId id="429" r:id="rId5"/>
    <p:sldId id="431" r:id="rId6"/>
    <p:sldId id="433" r:id="rId7"/>
    <p:sldId id="430" r:id="rId8"/>
    <p:sldId id="373" r:id="rId9"/>
    <p:sldId id="409" r:id="rId10"/>
    <p:sldId id="390" r:id="rId11"/>
    <p:sldId id="432" r:id="rId12"/>
    <p:sldId id="341" r:id="rId13"/>
    <p:sldId id="426" r:id="rId14"/>
    <p:sldId id="427" r:id="rId15"/>
    <p:sldId id="428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53" autoAdjust="0"/>
    <p:restoredTop sz="94864" autoAdjust="0"/>
  </p:normalViewPr>
  <p:slideViewPr>
    <p:cSldViewPr>
      <p:cViewPr varScale="1">
        <p:scale>
          <a:sx n="104" d="100"/>
          <a:sy n="104" d="100"/>
        </p:scale>
        <p:origin x="-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52B258BD-FD02-475E-8ECA-8EE1D8240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231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1EFEE-DFE6-470D-B5CC-9DBC7F41ACA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A21ED-F591-4181-8F2C-E28BB6C975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122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54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596D8-14D3-4A58-8816-F12F938AD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D9E5-4CC5-4CF5-85DB-E84603364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0AB77-33C6-4878-96A8-18A12C4A21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C4200-FC80-429B-9BE2-45FED6EBE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FE070-3BAB-45DA-8D99-348D2A7F2F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F9D38-E6B2-4768-8835-DB43F0A91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0FE-DE72-499B-A520-7FE701C5B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981B4-84B9-48A6-A76E-DEE2E7C39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845AA-DD10-4C5A-B19D-4FB8585A3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5B9E0-1D82-41D5-B67B-E1F138082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75FE9-F708-4E0D-BB5A-273EF41A4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161AF-532C-4E07-8E1A-40CDA0164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46E24-C7D2-4032-A080-B876823AF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D3CF923-11C8-4089-B78B-39A6CCE01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44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445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1044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446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44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44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7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u.wikipedia.org/wiki/%D0%9F%D0%B0%D0%BD%D1%81%D0%BE%D1%84%D0%B8%D0%B7%D0%BC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052513"/>
            <a:ext cx="8351837" cy="288448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</a:rPr>
              <a:t>Педагогика и психология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как науки</a:t>
            </a:r>
            <a:br>
              <a:rPr lang="ru-RU" dirty="0" smtClean="0">
                <a:latin typeface="Times New Roman" pitchFamily="18" charset="0"/>
              </a:rPr>
            </a:br>
            <a:endParaRPr lang="ru-RU" dirty="0" smtClean="0"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4077072"/>
            <a:ext cx="6324600" cy="1201737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анд. психол. наук, профессор кафедры психологической антропологии </a:t>
            </a:r>
          </a:p>
          <a:p>
            <a:pPr eaLnBrk="1" hangingPunct="1"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Фоминова Алла Николаевна,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afominova@list.ru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592288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Взаимосвязь педагогической психологии с фундаментальными отраслями психологии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Общая психология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Социальная психология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Психофизиология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Возрастная психология</a:t>
            </a:r>
          </a:p>
          <a:p>
            <a:pPr marL="514350" indent="-514350">
              <a:buAutoNum type="arabicPeriod"/>
            </a:pP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Отрасли педагогики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Общая педагогика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История педагогики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Сравнительная педагогика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Возрастная педагогика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Социальная педагогика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Специальная педагогика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Методика преподавания различных дисциплин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Лечебная педагогика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Исправительно-трудовая педагогика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86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категории педагогики и педагогической психологии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                            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908721"/>
            <a:ext cx="2026568" cy="57606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5184576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1.Изучение закономерностей процессов воспитания и обучения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2.Обобщение практики, опыта педагогической деятельности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3.Разработка новых методов обучения, воспитания.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4.Прогнозирование образования на будущее.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56176" y="836713"/>
            <a:ext cx="2530624" cy="79208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Педагогической      психологии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752528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Выявление психологических механизмов обучения и воспитания.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Исследование  взаимосвязи между процессами развития и обучения.</a:t>
            </a:r>
          </a:p>
          <a:p>
            <a:pPr marL="457200" indent="-457200">
              <a:buAutoNum type="arabicPeriod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Исследование механизмов педагогического взаимодействия.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2866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1882552" cy="64807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Педагогическое наблюдение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Исследовательская беседа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документации и продуктов деятельности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Педагогический эксперимент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24128" y="1268760"/>
            <a:ext cx="2952328" cy="90611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Педагогической психологии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Научное наблюдение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 (диагностическая, психотерапевтическая)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Исследование продуктов деятельности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Тесты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5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разделы педагогики и педагогической психологии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Психология обучения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Психология воспитания</a:t>
            </a: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Психология педагогической деятельности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056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pPr>
              <a:defRPr/>
            </a:pP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Педагогика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совокупность знаний и умений по обучению и воспитанию человека.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«Педагогика»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(греч.) –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детовождение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соответствует слову «воспитание».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«Психология»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(греч.) – «наука о душе»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Педагогическая психология-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наука, изучающая психологические законы и механизмы процессов обучения и воспитания.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развития педагогики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Педагогические идеи в русле философских учений; «народная педагогика» сказок, былин, частушек, считалок, исторических преданий.</a:t>
            </a:r>
          </a:p>
          <a:p>
            <a:pPr marL="0" indent="0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Статус науки благодаря трудам Я.А. Коменского (15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92-1670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формирование педагогических теорий в рамках философско-педагогических произведений.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Педагогика  как учебная дисциплина 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Переход к концепция, основанным на педагогической практике.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Амос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Коменский (1592-1670)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Труды: «Великая дидактика»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i="1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i="1" dirty="0" err="1">
                <a:effectLst/>
                <a:latin typeface="Times New Roman" pitchFamily="18" charset="0"/>
                <a:cs typeface="Times New Roman" pitchFamily="18" charset="0"/>
              </a:rPr>
              <a:t>Didactica</a:t>
            </a:r>
            <a:r>
              <a:rPr lang="ru-RU" sz="1800" i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effectLst/>
                <a:latin typeface="Times New Roman" pitchFamily="18" charset="0"/>
                <a:cs typeface="Times New Roman" pitchFamily="18" charset="0"/>
              </a:rPr>
              <a:t>Magna</a:t>
            </a:r>
            <a:r>
              <a:rPr lang="ru-RU" sz="1800" i="1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 (1633-38), подготовил несколько учебников: «Открытая дверь к языкам» (1631), «Астрономия» (1632), «Физика» (1633), 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в истории руководство для семейного воспитания — «Материнская школа» (1632</a:t>
            </a: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defRPr/>
            </a:pPr>
            <a:r>
              <a:rPr lang="ru-RU" sz="1800" dirty="0" smtClean="0">
                <a:effectLst/>
                <a:latin typeface="Times New Roman" pitchFamily="18" charset="0"/>
                <a:cs typeface="Times New Roman" pitchFamily="18" charset="0"/>
              </a:rPr>
              <a:t> Я.А. Коменский 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усиленно занимался разработкой идей </a:t>
            </a:r>
            <a:r>
              <a:rPr lang="ru-RU" sz="1800" dirty="0" err="1">
                <a:effectLst/>
                <a:latin typeface="Times New Roman" pitchFamily="18" charset="0"/>
                <a:cs typeface="Times New Roman" pitchFamily="18" charset="0"/>
                <a:hlinkClick r:id="rId2" tooltip="Пансофизм"/>
              </a:rPr>
              <a:t>пансофии</a:t>
            </a:r>
            <a:r>
              <a:rPr lang="ru-RU" sz="1800" dirty="0">
                <a:effectLst/>
                <a:latin typeface="Times New Roman" pitchFamily="18" charset="0"/>
                <a:cs typeface="Times New Roman" pitchFamily="18" charset="0"/>
              </a:rPr>
              <a:t> (обучение всех всему), которые вызвали большой интерес европейских учёных.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2" descr="C:\Users\Алла Фоминова\Desktop\Картинки\Johan_amos_comenius_1592-167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288" y="1628775"/>
            <a:ext cx="3960812" cy="44640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530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Коменский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«Современная школа, всеобщее образование, метод наглядного обучения,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прееимущество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родного языка над иностранным, режим и порядок школьного образования, значение физических упражнений, обязательность музыки в числе школьных предметов, чередование занятий и отдыха, сад или площадка при школе и целый ряд других практических вещей- все это выросло из дидактики Я, А. Коменского».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М. Шагинян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542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Этапы развития педагогической психологии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ph type="tbl" idx="1"/>
          </p:nvPr>
        </p:nvGraphicFramePr>
        <p:xfrm>
          <a:off x="571500" y="2060575"/>
          <a:ext cx="8229600" cy="3897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51959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</a:rPr>
                        <a:t> </a:t>
                      </a:r>
                      <a:endParaRPr lang="ru-RU" sz="1800" dirty="0">
                        <a:solidFill>
                          <a:schemeClr val="accent4">
                            <a:lumMod val="25000"/>
                          </a:schemeClr>
                        </a:solidFill>
                      </a:endParaRPr>
                    </a:p>
                  </a:txBody>
                  <a:tcPr marT="45700" marB="45700"/>
                </a:tc>
              </a:tr>
              <a:tr h="909352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Первый этап  - середина </a:t>
                      </a:r>
                      <a:r>
                        <a:rPr lang="en-US" sz="2400" b="1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XVII -  </a:t>
                      </a:r>
                      <a:r>
                        <a:rPr lang="ru-RU" sz="2400" b="1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конец </a:t>
                      </a:r>
                      <a:r>
                        <a:rPr lang="en-US" sz="2400" b="1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XIX</a:t>
                      </a:r>
                      <a:r>
                        <a:rPr lang="en-US" sz="2400" b="1" baseline="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baseline="0" dirty="0" err="1" smtClean="0">
                          <a:solidFill>
                            <a:schemeClr val="accent4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общедидактический</a:t>
                      </a:r>
                      <a:r>
                        <a:rPr lang="ru-RU" sz="2400" b="1" baseline="0" dirty="0" smtClean="0">
                          <a:solidFill>
                            <a:schemeClr val="accent4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b="1" dirty="0">
                        <a:solidFill>
                          <a:schemeClr val="accent4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0" marB="45700"/>
                </a:tc>
              </a:tr>
              <a:tr h="2468362">
                <a:tc>
                  <a:txBody>
                    <a:bodyPr/>
                    <a:lstStyle/>
                    <a:p>
                      <a:pPr marL="400050" indent="-400050">
                        <a:buNone/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Второй  этап – конец  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XIX  </a:t>
                      </a:r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начало 50-х</a:t>
                      </a:r>
                      <a:r>
                        <a:rPr lang="ru-RU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гг.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XX</a:t>
                      </a:r>
                      <a:r>
                        <a:rPr lang="ru-RU" sz="2400" b="1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ий</a:t>
                      </a:r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в.- диагностический</a:t>
                      </a:r>
                    </a:p>
                    <a:p>
                      <a:pPr marL="400050" indent="-400050">
                        <a:buNone/>
                      </a:pPr>
                      <a:endParaRPr lang="ru-RU" sz="2400" b="1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00050" marR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Третий этап  50 г. 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XX</a:t>
                      </a:r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 наши дни- психологические теории обучения </a:t>
                      </a:r>
                    </a:p>
                    <a:p>
                      <a:pPr marL="400050" indent="-400050">
                        <a:buNone/>
                      </a:pPr>
                      <a:endParaRPr lang="ru-RU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Алла Фоминова\Desktop\Картинки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20713"/>
            <a:ext cx="3743325" cy="340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C:\Users\Алла Фоминова\Desktop\Картинки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6225" y="3443288"/>
            <a:ext cx="46228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 descr="C:\Users\Алла Фоминова\Desktop\Картинки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085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C:\Users\Алла Фоминова\Desktop\Картинки\images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550" y="188913"/>
            <a:ext cx="4248150" cy="311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5693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исследования в педагогике и педагогической психологии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педагогики и педагогической психологии- человек обучающийся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Предмет педагогик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и- педагогический процесс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Предмет педагогической психологии-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психологические механизмы обучения и воспитания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Взаимосвязь педагогики с другими дисциплинами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философией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 психологией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физиологией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социологией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2865</TotalTime>
  <Words>423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Stream</vt:lpstr>
      <vt:lpstr>Педагогика и психология  как науки </vt:lpstr>
      <vt:lpstr>Слайд 2</vt:lpstr>
      <vt:lpstr>Этапы развития педагогики</vt:lpstr>
      <vt:lpstr>Ян Амос Коменский (1592-1670)</vt:lpstr>
      <vt:lpstr>Ян Амос Коменский</vt:lpstr>
      <vt:lpstr> Этапы развития педагогической психологии</vt:lpstr>
      <vt:lpstr>Слайд 7</vt:lpstr>
      <vt:lpstr>Предмет исследования в педагогике и педагогической психологии</vt:lpstr>
      <vt:lpstr>Взаимосвязь педагогики с другими дисциплинами</vt:lpstr>
      <vt:lpstr> Взаимосвязь педагогической психологии с фундаментальными отраслями психологии </vt:lpstr>
      <vt:lpstr>Отрасли педагогики</vt:lpstr>
      <vt:lpstr>Основные категории педагогики и педагогической психологии</vt:lpstr>
      <vt:lpstr>Задачи</vt:lpstr>
      <vt:lpstr>Методы</vt:lpstr>
      <vt:lpstr>Основные разделы педагогики и педагогической психологии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Computer-Generated watercolor.</dc:title>
  <dc:creator>Titova</dc:creator>
  <cp:lastModifiedBy>seminars</cp:lastModifiedBy>
  <cp:revision>336</cp:revision>
  <dcterms:created xsi:type="dcterms:W3CDTF">2003-11-26T17:46:02Z</dcterms:created>
  <dcterms:modified xsi:type="dcterms:W3CDTF">2014-10-15T09:58:47Z</dcterms:modified>
</cp:coreProperties>
</file>