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8" r:id="rId2"/>
    <p:sldId id="290" r:id="rId3"/>
    <p:sldId id="292" r:id="rId4"/>
    <p:sldId id="291" r:id="rId5"/>
    <p:sldId id="259" r:id="rId6"/>
    <p:sldId id="266" r:id="rId7"/>
    <p:sldId id="267" r:id="rId8"/>
    <p:sldId id="260" r:id="rId9"/>
    <p:sldId id="261" r:id="rId10"/>
    <p:sldId id="262" r:id="rId11"/>
    <p:sldId id="275" r:id="rId12"/>
    <p:sldId id="284" r:id="rId13"/>
    <p:sldId id="280" r:id="rId14"/>
    <p:sldId id="279" r:id="rId15"/>
    <p:sldId id="281" r:id="rId16"/>
    <p:sldId id="293" r:id="rId17"/>
    <p:sldId id="294" r:id="rId18"/>
    <p:sldId id="295" r:id="rId19"/>
    <p:sldId id="282" r:id="rId20"/>
    <p:sldId id="283" r:id="rId21"/>
    <p:sldId id="285" r:id="rId22"/>
    <p:sldId id="287" r:id="rId23"/>
    <p:sldId id="288" r:id="rId24"/>
    <p:sldId id="289" r:id="rId25"/>
    <p:sldId id="263" r:id="rId26"/>
    <p:sldId id="264" r:id="rId27"/>
    <p:sldId id="265" r:id="rId28"/>
    <p:sldId id="268" r:id="rId29"/>
    <p:sldId id="276" r:id="rId30"/>
    <p:sldId id="269" r:id="rId31"/>
    <p:sldId id="270" r:id="rId32"/>
    <p:sldId id="271" r:id="rId33"/>
    <p:sldId id="272" r:id="rId34"/>
    <p:sldId id="273" r:id="rId35"/>
    <p:sldId id="277" r:id="rId36"/>
    <p:sldId id="286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A47BA-3694-4F1F-A60C-42B5A49A73AD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9B447-1151-4C8A-A711-4284A28A5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4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9B447-1151-4C8A-A711-4284A28A5C2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1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8605-222A-48F7-A461-955B6175086F}" type="slidenum">
              <a:rPr lang="ru-RU" altLang="ru-RU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31</a:t>
            </a:fld>
            <a:endParaRPr lang="ru-RU" altLang="ru-RU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8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38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1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72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6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82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6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35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97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2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FAEEF-3CA3-451A-9B8D-E5808310C16B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57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yspu.org/course/view.php?id=277" TargetMode="External"/><Relationship Id="rId2" Type="http://schemas.openxmlformats.org/officeDocument/2006/relationships/hyperlink" Target="http://moodle.yspu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vvyudin2013@yandex.ru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yspu.org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oodle.yspu.org/course/view.php?id=277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Педагогика профессионального образования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743200" y="5589240"/>
            <a:ext cx="6400800" cy="915888"/>
          </a:xfrm>
        </p:spPr>
        <p:txBody>
          <a:bodyPr>
            <a:normAutofit/>
          </a:bodyPr>
          <a:lstStyle/>
          <a:p>
            <a:pPr algn="r">
              <a:spcBef>
                <a:spcPct val="0"/>
              </a:spcBef>
            </a:pPr>
            <a:r>
              <a:rPr lang="ru-RU" altLang="ru-RU" sz="2400" dirty="0" smtClean="0">
                <a:solidFill>
                  <a:schemeClr val="hlink"/>
                </a:solidFill>
              </a:rPr>
              <a:t>Юдин Владимир Владимирович, </a:t>
            </a:r>
          </a:p>
          <a:p>
            <a:pPr algn="r">
              <a:spcBef>
                <a:spcPct val="0"/>
              </a:spcBef>
            </a:pPr>
            <a:r>
              <a:rPr lang="ru-RU" altLang="ru-RU" sz="2400" dirty="0" err="1" smtClean="0">
                <a:solidFill>
                  <a:schemeClr val="hlink"/>
                </a:solidFill>
              </a:rPr>
              <a:t>д.пед.н</a:t>
            </a:r>
            <a:r>
              <a:rPr lang="ru-RU" altLang="ru-RU" sz="2400" dirty="0" smtClean="0">
                <a:solidFill>
                  <a:schemeClr val="hlink"/>
                </a:solidFill>
              </a:rPr>
              <a:t>., доцент кафедры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ПТх</a:t>
            </a:r>
            <a:r>
              <a:rPr lang="ru-RU" altLang="ru-RU" sz="2400" dirty="0" smtClean="0">
                <a:solidFill>
                  <a:schemeClr val="hlink"/>
                </a:solidFill>
              </a:rPr>
              <a:t> ЯГПУ</a:t>
            </a:r>
          </a:p>
        </p:txBody>
      </p:sp>
    </p:spTree>
    <p:extLst>
      <p:ext uri="{BB962C8B-B14F-4D97-AF65-F5344CB8AC3E}">
        <p14:creationId xmlns:p14="http://schemas.microsoft.com/office/powerpoint/2010/main" val="105355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1524000" y="16002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1600200" y="25908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7526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2667000" y="2286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3429000" y="1981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267200" y="198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4267200" y="18288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5257800" y="1752600"/>
            <a:ext cx="990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600200" y="17526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опыт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4572000" y="2057400"/>
            <a:ext cx="3733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Создание нового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042988" y="2781300"/>
            <a:ext cx="708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ru-RU" altLang="ru-RU" sz="1800" u="sng">
                <a:solidFill>
                  <a:srgbClr val="000000"/>
                </a:solidFill>
                <a:latin typeface="Times New Roman" pitchFamily="18" charset="0"/>
              </a:rPr>
              <a:t>Выпускник ВШ</a:t>
            </a:r>
            <a:r>
              <a:rPr lang="ru-RU" altLang="ru-RU" sz="1800">
                <a:solidFill>
                  <a:srgbClr val="000000"/>
                </a:solidFill>
                <a:latin typeface="Times New Roman" pitchFamily="18" charset="0"/>
              </a:rPr>
              <a:t> не просто обладает суммой знаний по дисциплинам стандарта ВПО, а профессионал, способный развивать свою отрасль.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07950" y="3500438"/>
            <a:ext cx="8893175" cy="2282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381000" indent="1841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rgbClr val="000000"/>
                </a:solidFill>
                <a:latin typeface="Times New Roman" pitchFamily="18" charset="0"/>
              </a:rPr>
              <a:t>Глубокая общепрофессиональная подготовка.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Творческое мышление и личностные качества профессионала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Способность самообразовываться (самостоятельно переквалифицироваться)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Субъектность личности, мотивационная готовность решать проблемы отрасли 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124200" y="609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Высшее образование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107950" y="5805488"/>
            <a:ext cx="88915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800" b="1">
                <a:solidFill>
                  <a:srgbClr val="A50021"/>
                </a:solidFill>
                <a:latin typeface="Arial" charset="0"/>
              </a:rPr>
              <a:t>Сущностные качества выпускника ВШ (бакалавра) – не дополнительные новообразования, а новый уровень      о б р а з о в а н н о с т и !</a:t>
            </a:r>
            <a:r>
              <a:rPr lang="ru-RU" altLang="ru-RU" sz="18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540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561975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Уровни образовательного результата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ph idx="4294967295"/>
          </p:nvPr>
        </p:nvGraphicFramePr>
        <p:xfrm>
          <a:off x="457200" y="765175"/>
          <a:ext cx="8229600" cy="5980113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554163"/>
                <a:gridCol w="1738312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освоения содержания образования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 о мире, способах 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Опыт деятельности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(материализованной)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Опыт деятельности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(интеллектуальной)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Опыт  отношения к действитель-ности (мотивы)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Ознакоми-тельный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Знания-знакомства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Несформированная деятельность, неуверенные действия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Ассоциации(ассоциативное мышление)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Бытовые потребности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Формальный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Знания-копии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Действия по образцу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Формальное мышление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одобрения, послушность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Сущностный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Сущностные знания (знания - умения)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Умения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Самостоя-тельное мышление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Личная убеждённость в целесообразности 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Творческий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 - транс-формации (творческие)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по собственной программе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Творческое мышление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Возможность саморазвития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Субъектный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Личностные смыслы содержания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по собственной программе с авторским почерком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Рефлексия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Нацеленность на  само-реализацию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95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8748464" cy="31381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Знания (Копии, сущностные, «творческие»)</a:t>
            </a:r>
          </a:p>
          <a:p>
            <a:endParaRPr lang="ru-RU" sz="2400" dirty="0" smtClean="0"/>
          </a:p>
          <a:p>
            <a:r>
              <a:rPr lang="ru-RU" sz="2400" dirty="0" smtClean="0"/>
              <a:t>Знания – Информация. </a:t>
            </a:r>
          </a:p>
          <a:p>
            <a:pPr algn="ctr"/>
            <a:r>
              <a:rPr lang="ru-RU" sz="2400" dirty="0" smtClean="0"/>
              <a:t>Управление Знаниями. </a:t>
            </a:r>
          </a:p>
          <a:p>
            <a:pPr algn="r"/>
            <a:r>
              <a:rPr lang="ru-RU" sz="2400" dirty="0" smtClean="0"/>
              <a:t>Общество, построенное на знаниях.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246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19175"/>
          </a:xfrm>
        </p:spPr>
        <p:txBody>
          <a:bodyPr/>
          <a:lstStyle/>
          <a:p>
            <a:pPr eaLnBrk="1" hangingPunct="1"/>
            <a:r>
              <a:rPr lang="ru-RU" sz="2400" smtClean="0"/>
              <a:t>Соотношение передачи знания и информации в деловых процессах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75" y="9763125"/>
            <a:ext cx="9144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>
                <a:latin typeface="Tahoma" pitchFamily="34" charset="0"/>
                <a:cs typeface="Times New Roman" pitchFamily="18" charset="0"/>
              </a:rPr>
              <a:t> </a:t>
            </a:r>
          </a:p>
          <a:p>
            <a:pPr eaLnBrk="0" hangingPunct="0"/>
            <a:endParaRPr lang="en-US" sz="2400">
              <a:latin typeface="Tahoma" pitchFamily="34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42900" y="1143000"/>
          <a:ext cx="85344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Диаграмма" r:id="rId3" imgW="8534400" imgH="4152985" progId="MSGraph.Chart.8">
                  <p:embed followColorScheme="full"/>
                </p:oleObj>
              </mc:Choice>
              <mc:Fallback>
                <p:oleObj name="Диаграмма" r:id="rId3" imgW="8534400" imgH="41529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1143000"/>
                        <a:ext cx="8534400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32352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mtClean="0"/>
              <a:t>Модель Рассела Аккофа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flipH="1" flipV="1">
            <a:off x="1676400" y="1143000"/>
            <a:ext cx="0" cy="434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5562600"/>
            <a:ext cx="1066800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>
                <a:latin typeface="Times New Roman" pitchFamily="18" charset="0"/>
              </a:rPr>
              <a:t>Данные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1905000" y="5562600"/>
            <a:ext cx="5105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486400" y="5715000"/>
            <a:ext cx="15240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Понимание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1828800" y="47244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09800" y="4343400"/>
            <a:ext cx="16002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dirty="0">
                <a:latin typeface="Times New Roman" pitchFamily="18" charset="0"/>
              </a:rPr>
              <a:t>Информация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2819400" y="3657600"/>
            <a:ext cx="762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200400" y="3352800"/>
            <a:ext cx="1066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latin typeface="Times New Roman" pitchFamily="18" charset="0"/>
              </a:rPr>
              <a:t>Знание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3886200" y="2209800"/>
            <a:ext cx="11430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876800" y="1905000"/>
            <a:ext cx="1447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>
                <a:latin typeface="Times New Roman" pitchFamily="18" charset="0"/>
              </a:rPr>
              <a:t>Мудрость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667000" y="4724400"/>
            <a:ext cx="1371600" cy="454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</a:rPr>
              <a:t>Понимание</a:t>
            </a:r>
            <a:r>
              <a:rPr lang="ru-RU" sz="1400" dirty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связей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657600" y="3657600"/>
            <a:ext cx="19812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Понимание сути процессов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257800" y="2209800"/>
            <a:ext cx="1371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</a:rPr>
              <a:t>Понимание принципов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 rot="-5400000">
            <a:off x="-571500" y="3086100"/>
            <a:ext cx="3733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72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Отделенность</a:t>
            </a:r>
            <a:r>
              <a:rPr lang="ru-RU" sz="1600">
                <a:latin typeface="Times New Roman" pitchFamily="18" charset="0"/>
              </a:rPr>
              <a:t> от конкретной 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344926963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23528" y="4077072"/>
            <a:ext cx="7920880" cy="1603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Контент, представляющий Информацию и Знания. Способы его передачи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Информация – тексты, таблицы, справочники, информационные базы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Знания  -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	Е-энциклопедии, Е-учебники, базы знаний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32040" y="1567333"/>
            <a:ext cx="3596208" cy="4525963"/>
          </a:xfrm>
          <a:noFill/>
        </p:spPr>
        <p:txBody>
          <a:bodyPr/>
          <a:lstStyle/>
          <a:p>
            <a:pPr eaLnBrk="1" hangingPunct="1"/>
            <a:r>
              <a:rPr lang="ru-RU" dirty="0" smtClean="0"/>
              <a:t>Традиционное обучение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Электронное обучение 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	(</a:t>
            </a:r>
            <a:r>
              <a:rPr lang="ru-RU" dirty="0" smtClean="0"/>
              <a:t>Е-</a:t>
            </a:r>
            <a:r>
              <a:rPr lang="en-US" dirty="0" smtClean="0"/>
              <a:t>learning)</a:t>
            </a:r>
            <a:endParaRPr lang="ru-RU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95536" y="5680641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Примечание: Эффект </a:t>
            </a:r>
            <a:r>
              <a:rPr lang="ru-RU" dirty="0"/>
              <a:t>Е-</a:t>
            </a:r>
            <a:r>
              <a:rPr lang="en-US" dirty="0"/>
              <a:t>learning</a:t>
            </a:r>
            <a:r>
              <a:rPr lang="ru-RU" dirty="0" smtClean="0"/>
              <a:t> объясняется  его мобильностью  в ответах на вопросы </a:t>
            </a:r>
            <a:r>
              <a:rPr lang="ru-RU" dirty="0" err="1" smtClean="0"/>
              <a:t>обучающегоСЯ</a:t>
            </a:r>
            <a:r>
              <a:rPr lang="ru-RU" dirty="0" smtClean="0"/>
              <a:t>, более того, </a:t>
            </a:r>
            <a:r>
              <a:rPr lang="ru-RU" dirty="0"/>
              <a:t>Е-</a:t>
            </a:r>
            <a:r>
              <a:rPr lang="en-US" dirty="0"/>
              <a:t>learning</a:t>
            </a:r>
            <a:r>
              <a:rPr lang="ru-RU" dirty="0" smtClean="0"/>
              <a:t> может осуществляться только при наличии этих вопросов.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12101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utoUpdateAnimBg="0"/>
      <p:bldP spid="6148" grpId="0" build="p" autoUpdateAnimBg="0" advAuto="0"/>
      <p:bldP spid="6149" grpId="0" build="p" autoUpdateAnimBg="0" advAuto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Зд.4. Позиционирование </a:t>
            </a:r>
            <a:r>
              <a:rPr lang="ru-RU" sz="3200" dirty="0"/>
              <a:t>ПУЗ в современных социально </a:t>
            </a:r>
            <a:r>
              <a:rPr lang="ru-RU" sz="3200" dirty="0" smtClean="0"/>
              <a:t>– экономических условиях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Место ПУЗ в системе образовательных организаций</a:t>
            </a:r>
          </a:p>
          <a:p>
            <a:r>
              <a:rPr lang="ru-RU" dirty="0" smtClean="0"/>
              <a:t>Охват «современных» профессий (см. Атлас)</a:t>
            </a:r>
          </a:p>
          <a:p>
            <a:r>
              <a:rPr lang="ru-RU" dirty="0" err="1" smtClean="0"/>
              <a:t>Выстроенность</a:t>
            </a:r>
            <a:r>
              <a:rPr lang="ru-RU" dirty="0" smtClean="0"/>
              <a:t> взаимоотношений с социальными партнёрами </a:t>
            </a:r>
          </a:p>
          <a:p>
            <a:r>
              <a:rPr lang="ru-RU" dirty="0" smtClean="0"/>
              <a:t>Соотношение ПО и ПП в деятельности учреждения</a:t>
            </a:r>
          </a:p>
          <a:p>
            <a:r>
              <a:rPr lang="ru-RU" dirty="0" smtClean="0"/>
              <a:t>Обеспечение преемственности ступеней профессионального образования</a:t>
            </a:r>
          </a:p>
          <a:p>
            <a:r>
              <a:rPr lang="ru-RU" dirty="0" smtClean="0"/>
              <a:t>Порядок получения заказа и порядок распределения выпускников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056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Зд.5. Квалификация </a:t>
            </a:r>
            <a:r>
              <a:rPr lang="ru-RU" sz="3200" dirty="0"/>
              <a:t>подготавливаемых в ПУЗ </a:t>
            </a:r>
            <a:r>
              <a:rPr lang="ru-RU" sz="3200" dirty="0" smtClean="0"/>
              <a:t>профессий (специальностей). </a:t>
            </a:r>
            <a:r>
              <a:rPr lang="ru-RU" sz="3200" dirty="0"/>
              <a:t>Заказ к ПУЗ.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Позиционирование специальностей ПУЗ в трёхмерном пространстве профессий (</a:t>
            </a:r>
            <a:r>
              <a:rPr lang="ru-RU" dirty="0" err="1" smtClean="0"/>
              <a:t>А.М.Новикова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/>
              <a:t>Охват «современных» профессий (см. Атлас)</a:t>
            </a:r>
          </a:p>
          <a:p>
            <a:r>
              <a:rPr lang="ru-RU" dirty="0" smtClean="0"/>
              <a:t>Статистические формы (их позиции), определяющие заказ на подготовку кадров</a:t>
            </a:r>
          </a:p>
          <a:p>
            <a:r>
              <a:rPr lang="ru-RU" dirty="0" smtClean="0"/>
              <a:t>Реальные заказчики ПУЗ, порядок фиксации их запроса.</a:t>
            </a:r>
          </a:p>
          <a:p>
            <a:r>
              <a:rPr lang="ru-RU" dirty="0" smtClean="0"/>
              <a:t>Средства реального обеспечения компетентностей работника (</a:t>
            </a:r>
            <a:r>
              <a:rPr lang="ru-RU" smtClean="0"/>
              <a:t>определяющие  </a:t>
            </a:r>
            <a:r>
              <a:rPr lang="ru-RU" dirty="0" smtClean="0"/>
              <a:t>уровень </a:t>
            </a:r>
            <a:r>
              <a:rPr lang="ru-RU" smtClean="0"/>
              <a:t>его подготовленности)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3358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Порядок разработки Анкеты </a:t>
            </a:r>
            <a:br>
              <a:rPr lang="ru-RU" dirty="0" smtClean="0"/>
            </a:br>
            <a:r>
              <a:rPr lang="ru-RU" sz="2700" i="1" dirty="0" err="1" smtClean="0"/>
              <a:t>Зд</a:t>
            </a:r>
            <a:r>
              <a:rPr lang="ru-RU" sz="2700" i="1" dirty="0" smtClean="0"/>
              <a:t>. 6 (факультативное) </a:t>
            </a:r>
            <a:endParaRPr lang="ru-RU" sz="2700" i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219564"/>
            <a:ext cx="8686800" cy="561662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Цели и задачи Анкеты. Определение респондентов.</a:t>
            </a:r>
          </a:p>
          <a:p>
            <a:r>
              <a:rPr lang="ru-RU" dirty="0" smtClean="0"/>
              <a:t>Базовая концепция</a:t>
            </a:r>
          </a:p>
          <a:p>
            <a:r>
              <a:rPr lang="ru-RU" dirty="0" smtClean="0"/>
              <a:t>Основания вопросов, параметры, «считываемые» Анкетой</a:t>
            </a:r>
          </a:p>
          <a:p>
            <a:r>
              <a:rPr lang="ru-RU" dirty="0" smtClean="0"/>
              <a:t>Вопросы (избыточно) и вариантов ответа (включая открытые)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Предключ</a:t>
            </a:r>
            <a:r>
              <a:rPr lang="ru-RU" dirty="0" smtClean="0"/>
              <a:t>» - соотношение параметра и вопросов</a:t>
            </a:r>
          </a:p>
          <a:p>
            <a:r>
              <a:rPr lang="ru-RU" dirty="0" smtClean="0"/>
              <a:t>Ключ – интерпретация ответов (прямая и связанная с ответами на несколько вопросов)</a:t>
            </a:r>
          </a:p>
          <a:p>
            <a:r>
              <a:rPr lang="ru-RU" dirty="0" smtClean="0"/>
              <a:t>«Формула» итогового результата</a:t>
            </a:r>
          </a:p>
          <a:p>
            <a:r>
              <a:rPr lang="ru-RU" dirty="0" smtClean="0"/>
              <a:t>Оформление Анкеты (вступительные  и заключительные слова).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18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Краеугольные камни </a:t>
            </a:r>
            <a:r>
              <a:rPr lang="en-US" sz="4000" smtClean="0"/>
              <a:t>SC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2800" smtClean="0"/>
              <a:t>(устойчивого сообщества)</a:t>
            </a:r>
          </a:p>
        </p:txBody>
      </p:sp>
      <p:grpSp>
        <p:nvGrpSpPr>
          <p:cNvPr id="2" name="Diagram 2"/>
          <p:cNvGrpSpPr>
            <a:grpSpLocks/>
          </p:cNvGrpSpPr>
          <p:nvPr/>
        </p:nvGrpSpPr>
        <p:grpSpPr bwMode="auto">
          <a:xfrm>
            <a:off x="539750" y="1412875"/>
            <a:ext cx="8101013" cy="4824413"/>
            <a:chOff x="272" y="999"/>
            <a:chExt cx="5171" cy="2812"/>
          </a:xfrm>
        </p:grpSpPr>
        <p:sp>
          <p:nvSpPr>
            <p:cNvPr id="3" name="_s1028"/>
            <p:cNvSpPr>
              <a:spLocks noChangeArrowheads="1" noTextEdit="1"/>
            </p:cNvSpPr>
            <p:nvPr/>
          </p:nvSpPr>
          <p:spPr bwMode="auto">
            <a:xfrm>
              <a:off x="1948" y="1210"/>
              <a:ext cx="1818" cy="1817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1029"/>
            <p:cNvSpPr>
              <a:spLocks noChangeArrowheads="1" noTextEdit="1"/>
            </p:cNvSpPr>
            <p:nvPr/>
          </p:nvSpPr>
          <p:spPr bwMode="auto">
            <a:xfrm rot="7200000">
              <a:off x="2196" y="1640"/>
              <a:ext cx="1817" cy="1818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1030"/>
            <p:cNvSpPr>
              <a:spLocks noChangeArrowheads="1" noTextEdit="1"/>
            </p:cNvSpPr>
            <p:nvPr/>
          </p:nvSpPr>
          <p:spPr bwMode="auto">
            <a:xfrm rot="14400000">
              <a:off x="1700" y="1640"/>
              <a:ext cx="1817" cy="1818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1031"/>
            <p:cNvSpPr>
              <a:spLocks noChangeArrowheads="1"/>
            </p:cNvSpPr>
            <p:nvPr/>
          </p:nvSpPr>
          <p:spPr bwMode="auto">
            <a:xfrm>
              <a:off x="3355" y="1542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2. Показатель развитости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сообщества – удовлет-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воренность   человека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(сущность </a:t>
              </a: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SC</a:t>
              </a: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)</a:t>
              </a:r>
            </a:p>
          </p:txBody>
        </p:sp>
        <p:sp>
          <p:nvSpPr>
            <p:cNvPr id="7" name="_s1032"/>
            <p:cNvSpPr>
              <a:spLocks noChangeArrowheads="1"/>
            </p:cNvSpPr>
            <p:nvPr/>
          </p:nvSpPr>
          <p:spPr bwMode="auto">
            <a:xfrm>
              <a:off x="2494" y="3037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3. Наличие высоких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Технологий,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позволяющих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рентабельно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использовать вторичные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 нетрадиционные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ресурсы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(условие реализуемости) </a:t>
              </a:r>
            </a:p>
          </p:txBody>
        </p:sp>
        <p:sp>
          <p:nvSpPr>
            <p:cNvPr id="8" name="_s1033"/>
            <p:cNvSpPr>
              <a:spLocks noChangeArrowheads="1"/>
            </p:cNvSpPr>
            <p:nvPr/>
          </p:nvSpPr>
          <p:spPr bwMode="auto">
            <a:xfrm>
              <a:off x="1629" y="1543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1. Человек – основной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ресурс производства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(целесообразность)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506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060" y="0"/>
            <a:ext cx="9144000" cy="980728"/>
          </a:xfrm>
        </p:spPr>
        <p:txBody>
          <a:bodyPr>
            <a:noAutofit/>
          </a:bodyPr>
          <a:lstStyle/>
          <a:p>
            <a:r>
              <a:rPr lang="ru-RU" altLang="ru-RU" sz="3200" dirty="0" smtClean="0">
                <a:solidFill>
                  <a:srgbClr val="CC3300"/>
                </a:solidFill>
              </a:rPr>
              <a:t>Педагогика</a:t>
            </a:r>
            <a:r>
              <a:rPr lang="ru-RU" altLang="ru-RU" sz="3200" dirty="0">
                <a:solidFill>
                  <a:srgbClr val="CC3300"/>
                </a:solidFill>
              </a:rPr>
              <a:t/>
            </a:r>
            <a:br>
              <a:rPr lang="ru-RU" altLang="ru-RU" sz="3200" dirty="0">
                <a:solidFill>
                  <a:srgbClr val="CC3300"/>
                </a:solidFill>
              </a:rPr>
            </a:br>
            <a:r>
              <a:rPr lang="ru-RU" altLang="ru-RU" sz="3200" dirty="0" smtClean="0">
                <a:solidFill>
                  <a:srgbClr val="CC3300"/>
                </a:solidFill>
              </a:rPr>
              <a:t>профессионального </a:t>
            </a:r>
            <a:r>
              <a:rPr lang="ru-RU" altLang="ru-RU" sz="3200" dirty="0">
                <a:solidFill>
                  <a:srgbClr val="CC3300"/>
                </a:solidFill>
              </a:rPr>
              <a:t>образования</a:t>
            </a:r>
            <a:endParaRPr lang="ru-RU" altLang="ru-RU" sz="3200" dirty="0" smtClean="0">
              <a:solidFill>
                <a:srgbClr val="CC33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980729"/>
            <a:ext cx="8857109" cy="5472460"/>
          </a:xfrm>
        </p:spPr>
        <p:txBody>
          <a:bodyPr rtlCol="0">
            <a:noAutofit/>
          </a:bodyPr>
          <a:lstStyle/>
          <a:p>
            <a:pPr marL="609600" indent="-609600" algn="l">
              <a:lnSpc>
                <a:spcPct val="90000"/>
              </a:lnSpc>
              <a:buFontTx/>
              <a:buAutoNum type="arabicPeriod"/>
              <a:defRPr/>
            </a:pPr>
            <a:r>
              <a:rPr lang="ru-RU" sz="2800" dirty="0" smtClean="0"/>
              <a:t>Структура организаций ПО</a:t>
            </a:r>
            <a:r>
              <a:rPr lang="ru-RU" sz="2800" dirty="0"/>
              <a:t>. Ступени профессионального образования</a:t>
            </a:r>
            <a:endParaRPr lang="ru-RU" sz="2800" dirty="0" smtClean="0"/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Основные термины: профессиональная подготовка - профессиональное образование, компетенции, …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Социальный заказ к ПО. Формы фиксации.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Педагогические системы ПО (Цели, содержание, формы, методы и технологии процесса,  педагог, среда, управление).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Подготовка кадров на производстве. Тенденции.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Проектирование педагогических систем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Отечественные и зарубежные концепции ПО. 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Региональная система ПО: проблемы, управление. 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7579136" y="6348124"/>
            <a:ext cx="153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latin typeface="Times New Roman" pitchFamily="18" charset="0"/>
              </a:rPr>
              <a:t>Юдин ВВ.</a:t>
            </a:r>
          </a:p>
        </p:txBody>
      </p:sp>
    </p:spTree>
    <p:extLst>
      <p:ext uri="{BB962C8B-B14F-4D97-AF65-F5344CB8AC3E}">
        <p14:creationId xmlns:p14="http://schemas.microsoft.com/office/powerpoint/2010/main" val="207152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Литература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Климов С.М. </a:t>
            </a:r>
            <a:r>
              <a:rPr lang="ru-RU" smtClean="0">
                <a:solidFill>
                  <a:srgbClr val="FF3300"/>
                </a:solidFill>
              </a:rPr>
              <a:t>Интеллектуальные ресурсы общества</a:t>
            </a:r>
            <a:r>
              <a:rPr lang="ru-RU" smtClean="0"/>
              <a:t>.</a:t>
            </a:r>
          </a:p>
          <a:p>
            <a:pPr eaLnBrk="1" hangingPunct="1"/>
            <a:r>
              <a:rPr lang="ru-RU" smtClean="0"/>
              <a:t>Устойчивые сообщества.</a:t>
            </a:r>
          </a:p>
          <a:p>
            <a:pPr eaLnBrk="1" hangingPunct="1"/>
            <a:r>
              <a:rPr lang="ru-RU" smtClean="0"/>
              <a:t>Йонас Риддерстрале. Кьелл Нордстрем. </a:t>
            </a:r>
            <a:r>
              <a:rPr lang="ru-RU" smtClean="0">
                <a:solidFill>
                  <a:srgbClr val="FF3300"/>
                </a:solidFill>
              </a:rPr>
              <a:t>Караоке – капитализм. Менеджмент для человечества.</a:t>
            </a:r>
            <a:r>
              <a:rPr lang="ru-RU" smtClean="0"/>
              <a:t> / Стокгольмская школа экономики в Санкт-Петербурге. 2004.  </a:t>
            </a:r>
          </a:p>
        </p:txBody>
      </p:sp>
    </p:spTree>
    <p:extLst>
      <p:ext uri="{BB962C8B-B14F-4D97-AF65-F5344CB8AC3E}">
        <p14:creationId xmlns:p14="http://schemas.microsoft.com/office/powerpoint/2010/main" val="25274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341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педагогика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426724"/>
              </p:ext>
            </p:extLst>
          </p:nvPr>
        </p:nvGraphicFramePr>
        <p:xfrm>
          <a:off x="0" y="548677"/>
          <a:ext cx="9144000" cy="6278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Отличительные особенности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Профессиональная педагогика</a:t>
                      </a:r>
                      <a:endParaRPr lang="ru-RU" dirty="0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</a:t>
                      </a:r>
                      <a:r>
                        <a:rPr lang="ru-RU" baseline="0" dirty="0" smtClean="0"/>
                        <a:t> науки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 и содержание запроса 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8339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 образовательного результата. Структура 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Процесс:</a:t>
                      </a:r>
                      <a:r>
                        <a:rPr lang="ru-RU" baseline="0" dirty="0" smtClean="0"/>
                        <a:t> принципы, условия, типы ПП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Методы, Формы, </a:t>
                      </a:r>
                      <a:r>
                        <a:rPr lang="ru-RU" dirty="0" err="1" smtClean="0"/>
                        <a:t>Тх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Критерии эффективности. Качество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образования. Управление.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Ведущие ученые. Труды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23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Задания магистрантам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548680"/>
            <a:ext cx="4040188" cy="639762"/>
          </a:xfrm>
        </p:spPr>
        <p:txBody>
          <a:bodyPr/>
          <a:lstStyle/>
          <a:p>
            <a:r>
              <a:rPr lang="ru-RU" dirty="0" err="1" smtClean="0"/>
              <a:t>Профпедагогика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8956" y="1124744"/>
            <a:ext cx="5695172" cy="554461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Термины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Особенности </a:t>
            </a:r>
            <a:r>
              <a:rPr lang="ru-RU" dirty="0" err="1" smtClean="0"/>
              <a:t>Проф.Педагогики</a:t>
            </a:r>
            <a:r>
              <a:rPr lang="ru-RU" dirty="0" smtClean="0"/>
              <a:t> как науки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Специфика проф. педагогики (описание отдельной стороны)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Позиционирование ПУЗ в современных социально –экономических условиях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Квалификация подготавливаемых в ПУЗ профессий. Заказ к ПУЗ.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Анкета, определяющая уровень типичной деятельности работника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Формы профессионального образования и подготовки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Концепции  профессионального образования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Модель обеспечения производства квалифицированными кадрами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813701" y="548680"/>
            <a:ext cx="2304256" cy="639762"/>
          </a:xfrm>
        </p:spPr>
        <p:txBody>
          <a:bodyPr/>
          <a:lstStyle/>
          <a:p>
            <a:r>
              <a:rPr lang="ru-RU" dirty="0" smtClean="0"/>
              <a:t>Управление ПО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940152" y="1196752"/>
            <a:ext cx="3203848" cy="475252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Анализ Программ развития ПУЗ </a:t>
            </a:r>
          </a:p>
          <a:p>
            <a:r>
              <a:rPr lang="ru-RU" dirty="0" smtClean="0"/>
              <a:t>Проблемы региональной системы профессионального образования</a:t>
            </a:r>
          </a:p>
          <a:p>
            <a:r>
              <a:rPr lang="ru-RU" dirty="0" smtClean="0"/>
              <a:t>Проект индивидуальный (утверждение тем, защита замысла, текст, защита: 5 + 15 + 20 + 10 = 50)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305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Зд.4. Позиционирование </a:t>
            </a:r>
            <a:r>
              <a:rPr lang="ru-RU" sz="3200" dirty="0"/>
              <a:t>ПУЗ в современных социально </a:t>
            </a:r>
            <a:r>
              <a:rPr lang="ru-RU" sz="3200" dirty="0" smtClean="0"/>
              <a:t>– экономических условиях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Место ПУЗ в системе образовательных организаций</a:t>
            </a:r>
          </a:p>
          <a:p>
            <a:r>
              <a:rPr lang="ru-RU" dirty="0" smtClean="0"/>
              <a:t>Охват «современных» профессий (см. Атлас)</a:t>
            </a:r>
          </a:p>
          <a:p>
            <a:r>
              <a:rPr lang="ru-RU" dirty="0" err="1" smtClean="0"/>
              <a:t>Выстроенность</a:t>
            </a:r>
            <a:r>
              <a:rPr lang="ru-RU" dirty="0" smtClean="0"/>
              <a:t> взаимоотношений с социальными партнёрами </a:t>
            </a:r>
          </a:p>
          <a:p>
            <a:r>
              <a:rPr lang="ru-RU" dirty="0" smtClean="0"/>
              <a:t>Соотношение ПО и ПП в деятельности учреждения</a:t>
            </a:r>
          </a:p>
          <a:p>
            <a:r>
              <a:rPr lang="ru-RU" dirty="0" smtClean="0"/>
              <a:t>Обеспечение преемственности ступеней профессионального образования</a:t>
            </a:r>
          </a:p>
          <a:p>
            <a:r>
              <a:rPr lang="ru-RU" dirty="0" smtClean="0"/>
              <a:t>Порядок получения заказа и порядок распределения </a:t>
            </a:r>
            <a:r>
              <a:rPr lang="ru-RU" dirty="0" smtClean="0"/>
              <a:t>выпускников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Вывод (короткое, качественно характеризующее ПУЗ  резюме)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942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Зд.5. Квалификация </a:t>
            </a:r>
            <a:r>
              <a:rPr lang="ru-RU" sz="3200" dirty="0"/>
              <a:t>подготавливаемых в ПУЗ </a:t>
            </a:r>
            <a:r>
              <a:rPr lang="ru-RU" sz="3200" dirty="0" smtClean="0"/>
              <a:t>профессий (специальностей). </a:t>
            </a:r>
            <a:r>
              <a:rPr lang="ru-RU" sz="3200" dirty="0"/>
              <a:t>Заказ к ПУЗ.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Позиционирование специальностей ПУЗ в трёхмерном пространстве профессий (</a:t>
            </a:r>
            <a:r>
              <a:rPr lang="ru-RU" dirty="0" err="1" smtClean="0"/>
              <a:t>А.М.Новикова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/>
              <a:t>Охват «современных» профессий (см. Атлас)</a:t>
            </a:r>
          </a:p>
          <a:p>
            <a:r>
              <a:rPr lang="ru-RU" dirty="0" smtClean="0"/>
              <a:t>Статистические формы (их позиции), определяющие заказ на подготовку кадров</a:t>
            </a:r>
          </a:p>
          <a:p>
            <a:r>
              <a:rPr lang="ru-RU" dirty="0" smtClean="0"/>
              <a:t>Реальные заказчики ПУЗ, порядок фиксации их запроса.</a:t>
            </a:r>
          </a:p>
          <a:p>
            <a:r>
              <a:rPr lang="ru-RU" dirty="0" smtClean="0"/>
              <a:t>Средства реального обеспечения компетентностей работника (</a:t>
            </a:r>
            <a:r>
              <a:rPr lang="ru-RU" smtClean="0"/>
              <a:t>определяющие  </a:t>
            </a:r>
            <a:r>
              <a:rPr lang="ru-RU" dirty="0" smtClean="0"/>
              <a:t>уровень </a:t>
            </a:r>
            <a:r>
              <a:rPr lang="ru-RU" smtClean="0"/>
              <a:t>его подготовленности)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586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/>
          </p:nvPr>
        </p:nvSpPr>
        <p:spPr>
          <a:xfrm>
            <a:off x="323850" y="3068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smtClean="0">
                <a:solidFill>
                  <a:srgbClr val="A50021"/>
                </a:solidFill>
                <a:latin typeface="Arial" charset="0"/>
              </a:rPr>
              <a:t>Процесс профессионального образования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6948488" y="476250"/>
            <a:ext cx="1800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Теоретическая вставка</a:t>
            </a:r>
          </a:p>
        </p:txBody>
      </p:sp>
    </p:spTree>
    <p:extLst>
      <p:ext uri="{BB962C8B-B14F-4D97-AF65-F5344CB8AC3E}">
        <p14:creationId xmlns:p14="http://schemas.microsoft.com/office/powerpoint/2010/main" val="36357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mtClean="0"/>
              <a:t>«Педагогический процесс»</a:t>
            </a:r>
            <a:br>
              <a:rPr lang="ru-RU" altLang="ru-RU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endParaRPr lang="ru-RU" altLang="ru-RU" sz="2000" smtClean="0"/>
          </a:p>
        </p:txBody>
      </p:sp>
      <p:pic>
        <p:nvPicPr>
          <p:cNvPr id="22531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36613"/>
            <a:ext cx="7056438" cy="612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948488" y="5688013"/>
            <a:ext cx="2376487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Выполнили: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Цветкова Елизавета,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Смекалов Юрий,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Пикин Александр</a:t>
            </a:r>
            <a:br>
              <a:rPr lang="ru-RU" altLang="ru-RU" sz="1400">
                <a:latin typeface="Arial" charset="0"/>
              </a:rPr>
            </a:br>
            <a:r>
              <a:rPr lang="ru-RU" altLang="ru-RU" sz="1400">
                <a:latin typeface="Arial" charset="0"/>
              </a:rPr>
              <a:t>Группа: 914 м</a:t>
            </a:r>
          </a:p>
        </p:txBody>
      </p:sp>
    </p:spTree>
    <p:extLst>
      <p:ext uri="{BB962C8B-B14F-4D97-AF65-F5344CB8AC3E}">
        <p14:creationId xmlns:p14="http://schemas.microsoft.com/office/powerpoint/2010/main" val="28247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2625" y="1412875"/>
            <a:ext cx="7777163" cy="2952750"/>
            <a:chOff x="385" y="890"/>
            <a:chExt cx="4899" cy="186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85" y="890"/>
              <a:ext cx="4899" cy="186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4072" y="1649"/>
              <a:ext cx="401" cy="327"/>
            </a:xfrm>
            <a:prstGeom prst="rect">
              <a:avLst/>
            </a:prstGeom>
            <a:solidFill>
              <a:srgbClr val="C6FE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Де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552" y="1522"/>
              <a:ext cx="136" cy="59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3576" name="Oval 6"/>
            <p:cNvSpPr>
              <a:spLocks noChangeArrowheads="1"/>
            </p:cNvSpPr>
            <p:nvPr/>
          </p:nvSpPr>
          <p:spPr bwMode="auto">
            <a:xfrm>
              <a:off x="4545" y="1267"/>
              <a:ext cx="165" cy="159"/>
            </a:xfrm>
            <a:prstGeom prst="ellipse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H="1">
              <a:off x="3651" y="1797"/>
              <a:ext cx="318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042988" y="1916113"/>
            <a:ext cx="4537075" cy="1873250"/>
            <a:chOff x="657" y="1207"/>
            <a:chExt cx="2858" cy="1180"/>
          </a:xfrm>
        </p:grpSpPr>
        <p:sp>
          <p:nvSpPr>
            <p:cNvPr id="23565" name="Rectangle 9"/>
            <p:cNvSpPr>
              <a:spLocks noChangeArrowheads="1"/>
            </p:cNvSpPr>
            <p:nvPr/>
          </p:nvSpPr>
          <p:spPr bwMode="auto">
            <a:xfrm>
              <a:off x="657" y="1207"/>
              <a:ext cx="2858" cy="118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pSp>
          <p:nvGrpSpPr>
            <p:cNvPr id="23566" name="Group 10"/>
            <p:cNvGrpSpPr>
              <a:grpSpLocks/>
            </p:cNvGrpSpPr>
            <p:nvPr/>
          </p:nvGrpSpPr>
          <p:grpSpPr bwMode="auto">
            <a:xfrm>
              <a:off x="2018" y="1752"/>
              <a:ext cx="272" cy="91"/>
              <a:chOff x="2018" y="1525"/>
              <a:chExt cx="272" cy="91"/>
            </a:xfrm>
          </p:grpSpPr>
          <p:sp>
            <p:nvSpPr>
              <p:cNvPr id="8" name="Line 11"/>
              <p:cNvSpPr>
                <a:spLocks noChangeShapeType="1"/>
              </p:cNvSpPr>
              <p:nvPr/>
            </p:nvSpPr>
            <p:spPr bwMode="auto">
              <a:xfrm>
                <a:off x="2018" y="1525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018" y="1570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13"/>
              <p:cNvSpPr>
                <a:spLocks noChangeShapeType="1"/>
              </p:cNvSpPr>
              <p:nvPr/>
            </p:nvSpPr>
            <p:spPr bwMode="auto">
              <a:xfrm>
                <a:off x="2018" y="1616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567" name="Text Box 14"/>
            <p:cNvSpPr txBox="1">
              <a:spLocks noChangeArrowheads="1"/>
            </p:cNvSpPr>
            <p:nvPr/>
          </p:nvSpPr>
          <p:spPr bwMode="auto">
            <a:xfrm>
              <a:off x="2487" y="1616"/>
              <a:ext cx="401" cy="327"/>
            </a:xfrm>
            <a:prstGeom prst="rect">
              <a:avLst/>
            </a:prstGeom>
            <a:solidFill>
              <a:srgbClr val="C6FE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Де</a:t>
              </a:r>
            </a:p>
          </p:txBody>
        </p:sp>
        <p:sp>
          <p:nvSpPr>
            <p:cNvPr id="23568" name="AutoShape 15"/>
            <p:cNvSpPr>
              <a:spLocks noChangeArrowheads="1"/>
            </p:cNvSpPr>
            <p:nvPr/>
          </p:nvSpPr>
          <p:spPr bwMode="auto">
            <a:xfrm rot="10800000">
              <a:off x="2911" y="1607"/>
              <a:ext cx="182" cy="454"/>
            </a:xfrm>
            <a:prstGeom prst="triangle">
              <a:avLst>
                <a:gd name="adj" fmla="val 50000"/>
              </a:avLst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1" name="Oval 16"/>
            <p:cNvSpPr>
              <a:spLocks noChangeArrowheads="1"/>
            </p:cNvSpPr>
            <p:nvPr/>
          </p:nvSpPr>
          <p:spPr bwMode="auto">
            <a:xfrm>
              <a:off x="2942" y="1417"/>
              <a:ext cx="144" cy="125"/>
            </a:xfrm>
            <a:prstGeom prst="ellipse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1547813" y="2349500"/>
            <a:ext cx="1079500" cy="1079500"/>
          </a:xfrm>
          <a:prstGeom prst="rect">
            <a:avLst/>
          </a:prstGeom>
          <a:solidFill>
            <a:srgbClr val="C6FEFD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Р</a:t>
            </a: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1619250" y="3429000"/>
            <a:ext cx="43180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80963" y="5781675"/>
            <a:ext cx="3460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Образовательный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результат</a:t>
            </a: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4572000" y="3789363"/>
            <a:ext cx="720725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4572000" y="6021388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Учение</a:t>
            </a: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6948488" y="4365625"/>
            <a:ext cx="936625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7153275" y="6051550"/>
            <a:ext cx="1914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Обучение</a:t>
            </a:r>
          </a:p>
        </p:txBody>
      </p:sp>
      <p:sp>
        <p:nvSpPr>
          <p:cNvPr id="23563" name="Text Box 24"/>
          <p:cNvSpPr txBox="1">
            <a:spLocks noChangeArrowheads="1"/>
          </p:cNvSpPr>
          <p:nvPr/>
        </p:nvSpPr>
        <p:spPr bwMode="auto">
          <a:xfrm>
            <a:off x="692150" y="404813"/>
            <a:ext cx="7324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latin typeface="Arial" charset="0"/>
              </a:rPr>
              <a:t>Модель педагогического процесса</a:t>
            </a:r>
            <a:endParaRPr lang="ru-RU" altLang="ru-RU" sz="24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(Иллюстрация 2-ой закономерности)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539750" y="5013325"/>
            <a:ext cx="8064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altLang="ru-RU" sz="2400">
                <a:solidFill>
                  <a:srgbClr val="FF3300"/>
                </a:solidFill>
                <a:latin typeface="Times New Roman" pitchFamily="18" charset="0"/>
              </a:rPr>
              <a:t>Образовательный результат определяется характером деятельности (учения) студента</a:t>
            </a:r>
            <a:endParaRPr lang="ru-RU" altLang="ru-RU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23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9" grpId="0" animBg="1" autoUpdateAnimBg="0"/>
      <p:bldP spid="23570" grpId="0" animBg="1"/>
      <p:bldP spid="23571" grpId="0" autoUpdateAnimBg="0"/>
      <p:bldP spid="23572" grpId="0" animBg="1"/>
      <p:bldP spid="23573" grpId="0" autoUpdateAnimBg="0"/>
      <p:bldP spid="23574" grpId="0" animBg="1"/>
      <p:bldP spid="23575" grpId="0" autoUpdateAnimBg="0"/>
      <p:bldP spid="2357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smtClean="0">
                <a:solidFill>
                  <a:srgbClr val="A50021"/>
                </a:solidFill>
              </a:rPr>
              <a:t>Составляющие модели  образовательного (педагогического) процесса</a:t>
            </a:r>
          </a:p>
        </p:txBody>
      </p:sp>
      <p:graphicFrame>
        <p:nvGraphicFramePr>
          <p:cNvPr id="40993" name="Group 33"/>
          <p:cNvGraphicFramePr>
            <a:graphicFrameLocks noGrp="1"/>
          </p:cNvGraphicFramePr>
          <p:nvPr>
            <p:ph idx="4294967295"/>
          </p:nvPr>
        </p:nvGraphicFramePr>
        <p:xfrm>
          <a:off x="179388" y="1125538"/>
          <a:ext cx="8785225" cy="5208588"/>
        </p:xfrm>
        <a:graphic>
          <a:graphicData uri="http://schemas.openxmlformats.org/drawingml/2006/table">
            <a:tbl>
              <a:tblPr/>
              <a:tblGrid>
                <a:gridCol w="2357437"/>
                <a:gridCol w="3989388"/>
                <a:gridCol w="24384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Личность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как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результат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Де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обучающегося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Напряженность / Отношение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Стимулирующие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воздействия педагога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2916238" y="2708275"/>
            <a:ext cx="33115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Память / послушное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2916238" y="3573463"/>
            <a:ext cx="33115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 / интерес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2700338" y="4508500"/>
            <a:ext cx="36718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С-ст поиск/познавательная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 потребность</a:t>
            </a: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2843213" y="5516563"/>
            <a:ext cx="338455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самоДе / жизнь</a:t>
            </a:r>
          </a:p>
        </p:txBody>
      </p:sp>
    </p:spTree>
    <p:extLst>
      <p:ext uri="{BB962C8B-B14F-4D97-AF65-F5344CB8AC3E}">
        <p14:creationId xmlns:p14="http://schemas.microsoft.com/office/powerpoint/2010/main" val="331088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1" grpId="0" animBg="1" autoUpdateAnimBg="0"/>
      <p:bldP spid="28702" grpId="0" animBg="1" autoUpdateAnimBg="0"/>
      <p:bldP spid="28703" grpId="0" animBg="1" autoUpdateAnimBg="0"/>
      <p:bldP spid="28704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2"/>
          <p:cNvSpPr>
            <a:spLocks noChangeArrowheads="1"/>
          </p:cNvSpPr>
          <p:nvPr/>
        </p:nvSpPr>
        <p:spPr bwMode="auto">
          <a:xfrm>
            <a:off x="1403350" y="1196975"/>
            <a:ext cx="6096000" cy="510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800600" y="9906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Мотивация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1752600"/>
            <a:ext cx="2362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Целеполагание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971800" y="2438400"/>
            <a:ext cx="2895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Цикл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познавательной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деятельности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студента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781800" y="3048000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Информация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6553200" y="4419600"/>
            <a:ext cx="1828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4572000" y="5867400"/>
            <a:ext cx="1981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Планирование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524000" y="5486400"/>
            <a:ext cx="2057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Реализация 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468313" y="2852738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Контроль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447800" y="1447800"/>
            <a:ext cx="1905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Оценивание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762000" y="4343400"/>
            <a:ext cx="1981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Коррекция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372225" y="188913"/>
            <a:ext cx="2771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К проектированию </a:t>
            </a:r>
          </a:p>
        </p:txBody>
      </p:sp>
    </p:spTree>
    <p:extLst>
      <p:ext uri="{BB962C8B-B14F-4D97-AF65-F5344CB8AC3E}">
        <p14:creationId xmlns:p14="http://schemas.microsoft.com/office/powerpoint/2010/main" val="247324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Задания магистрантам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548680"/>
            <a:ext cx="4040188" cy="639762"/>
          </a:xfrm>
        </p:spPr>
        <p:txBody>
          <a:bodyPr/>
          <a:lstStyle/>
          <a:p>
            <a:r>
              <a:rPr lang="ru-RU" dirty="0" err="1" smtClean="0"/>
              <a:t>Профпедагогика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8956" y="1124744"/>
            <a:ext cx="5695172" cy="5544616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Термины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Особенности </a:t>
            </a:r>
            <a:r>
              <a:rPr lang="ru-RU" dirty="0" err="1" smtClean="0"/>
              <a:t>Проф.Педагогики</a:t>
            </a:r>
            <a:r>
              <a:rPr lang="ru-RU" dirty="0" smtClean="0"/>
              <a:t> как науки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Специфика проф. педагогики (описание отдельной стороны)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Позиционирование ПУЗ в современных социально –экономических условиях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Квалификация подготавливаемых в ПУЗ профессий. Заказ к ПУЗ.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Анкета, определяющая уровень типичной деятельности работника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Формы профессионального образования и подготовки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Модель обеспечения производства квалифицированными кадрами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813701" y="548680"/>
            <a:ext cx="2304256" cy="639762"/>
          </a:xfrm>
        </p:spPr>
        <p:txBody>
          <a:bodyPr/>
          <a:lstStyle/>
          <a:p>
            <a:r>
              <a:rPr lang="ru-RU" dirty="0" smtClean="0"/>
              <a:t>Управление ПО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940152" y="1196752"/>
            <a:ext cx="3203848" cy="4752528"/>
          </a:xfrm>
        </p:spPr>
        <p:txBody>
          <a:bodyPr>
            <a:normAutofit/>
          </a:bodyPr>
          <a:lstStyle/>
          <a:p>
            <a:r>
              <a:rPr lang="ru-RU" dirty="0" smtClean="0"/>
              <a:t>Проблемы региональной системы профессионального образования</a:t>
            </a:r>
          </a:p>
          <a:p>
            <a:r>
              <a:rPr lang="ru-RU" dirty="0" smtClean="0"/>
              <a:t>Утверждение тем индивидуальных Проектов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2552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smtClean="0">
                <a:solidFill>
                  <a:srgbClr val="A50021"/>
                </a:solidFill>
              </a:rPr>
              <a:t>Составляющие модели  образовательного (педагогического) процесса</a:t>
            </a:r>
          </a:p>
        </p:txBody>
      </p:sp>
      <p:graphicFrame>
        <p:nvGraphicFramePr>
          <p:cNvPr id="43011" name="Group 3"/>
          <p:cNvGraphicFramePr>
            <a:graphicFrameLocks noGrp="1"/>
          </p:cNvGraphicFramePr>
          <p:nvPr>
            <p:ph idx="4294967295"/>
          </p:nvPr>
        </p:nvGraphicFramePr>
        <p:xfrm>
          <a:off x="179388" y="1125538"/>
          <a:ext cx="8785225" cy="5208588"/>
        </p:xfrm>
        <a:graphic>
          <a:graphicData uri="http://schemas.openxmlformats.org/drawingml/2006/table">
            <a:tbl>
              <a:tblPr/>
              <a:tblGrid>
                <a:gridCol w="2357437"/>
                <a:gridCol w="3989388"/>
                <a:gridCol w="24384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Личность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как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результат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Де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обучающегося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Напряженность / Отношение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Стимулирующие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воздействия педагога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Исполнитель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Приказ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Грамотный специалист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Творец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Творческая 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Субъект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Жизненная 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2916238" y="2708275"/>
            <a:ext cx="33115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Память / послушное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2916238" y="3573463"/>
            <a:ext cx="33115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 / интерес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2700338" y="4508500"/>
            <a:ext cx="36718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С-ст поиск/познавательная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 потребность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2843213" y="5516563"/>
            <a:ext cx="338455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самоДе / жизнь</a:t>
            </a:r>
          </a:p>
        </p:txBody>
      </p:sp>
    </p:spTree>
    <p:extLst>
      <p:ext uri="{BB962C8B-B14F-4D97-AF65-F5344CB8AC3E}">
        <p14:creationId xmlns:p14="http://schemas.microsoft.com/office/powerpoint/2010/main" val="11389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7772400" cy="692150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solidFill>
                  <a:schemeClr val="accent2"/>
                </a:solidFill>
              </a:rPr>
              <a:t>Типы педагогических процессов</a:t>
            </a:r>
          </a:p>
        </p:txBody>
      </p:sp>
      <p:graphicFrame>
        <p:nvGraphicFramePr>
          <p:cNvPr id="8219" name="Group 27"/>
          <p:cNvGraphicFramePr>
            <a:graphicFrameLocks noGrp="1"/>
          </p:cNvGraphicFramePr>
          <p:nvPr/>
        </p:nvGraphicFramePr>
        <p:xfrm>
          <a:off x="539750" y="908050"/>
          <a:ext cx="8280400" cy="5949951"/>
        </p:xfrm>
        <a:graphic>
          <a:graphicData uri="http://schemas.openxmlformats.org/drawingml/2006/table">
            <a:tbl>
              <a:tblPr/>
              <a:tblGrid>
                <a:gridCol w="2401888"/>
                <a:gridCol w="3008312"/>
                <a:gridCol w="2870200"/>
              </a:tblGrid>
              <a:tr h="1190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Выпускник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Тип ПП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Пед.</a:t>
                      </a: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редства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Владеющий методиками специалист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Репродуктивный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Лекционно-семинарская система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Готовый к исследованию профессионал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Продуктивный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Проблемное обучение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НИРС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Личность, принимающая решение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Субъектно- ориентированный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Реализация собственных проектов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97" name="WordArt 25"/>
          <p:cNvSpPr>
            <a:spLocks noChangeArrowheads="1" noChangeShapeType="1" noTextEdit="1"/>
          </p:cNvSpPr>
          <p:nvPr/>
        </p:nvSpPr>
        <p:spPr bwMode="auto">
          <a:xfrm>
            <a:off x="1908175" y="2565400"/>
            <a:ext cx="30384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ВУЗ, магистр ??</a:t>
            </a:r>
          </a:p>
        </p:txBody>
      </p:sp>
    </p:spTree>
    <p:extLst>
      <p:ext uri="{BB962C8B-B14F-4D97-AF65-F5344CB8AC3E}">
        <p14:creationId xmlns:p14="http://schemas.microsoft.com/office/powerpoint/2010/main" val="14173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13"/>
            <a:ext cx="9144000" cy="666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5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708400" y="274638"/>
            <a:ext cx="5435600" cy="617855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accent2"/>
                </a:solidFill>
              </a:rPr>
              <a:t>Юдин, В.В.</a:t>
            </a:r>
            <a:r>
              <a:rPr lang="ru-RU" altLang="ru-RU" sz="2800" b="1" smtClean="0"/>
              <a:t>  </a:t>
            </a:r>
            <a:r>
              <a:rPr lang="en-US" altLang="ru-RU" sz="2800" b="1" smtClean="0"/>
              <a:t/>
            </a:r>
            <a:br>
              <a:rPr lang="en-US" altLang="ru-RU" sz="2800" b="1" smtClean="0"/>
            </a:br>
            <a:r>
              <a:rPr lang="ru-RU" altLang="ru-RU" sz="2800" b="1" smtClean="0"/>
              <a:t>Технологическое</a:t>
            </a:r>
            <a:r>
              <a:rPr lang="ru-RU" altLang="ru-RU" sz="2800" smtClean="0"/>
              <a:t> п</a:t>
            </a:r>
            <a:r>
              <a:rPr lang="ru-RU" altLang="ru-RU" sz="2800" b="1" smtClean="0"/>
              <a:t>роектирование педагогического процесса </a:t>
            </a:r>
            <a:r>
              <a:rPr lang="ru-RU" altLang="ru-RU" sz="2800" smtClean="0"/>
              <a:t>: монография / В.В. Юдин. – Москва : </a:t>
            </a:r>
            <a:r>
              <a:rPr lang="ru-RU" altLang="ru-RU" sz="2800" smtClean="0">
                <a:solidFill>
                  <a:schemeClr val="accent2"/>
                </a:solidFill>
              </a:rPr>
              <a:t>Университетская книга</a:t>
            </a:r>
            <a:r>
              <a:rPr lang="ru-RU" altLang="ru-RU" sz="2800" smtClean="0"/>
              <a:t>, 2008. –  300 с. - </a:t>
            </a:r>
            <a:r>
              <a:rPr lang="en-US" altLang="ru-RU" sz="2800" smtClean="0"/>
              <a:t>ISBN</a:t>
            </a:r>
            <a:r>
              <a:rPr lang="ru-RU" altLang="ru-RU" sz="2800" smtClean="0"/>
              <a:t> 978-5-9792-0010-1</a:t>
            </a:r>
            <a:r>
              <a:rPr lang="ru-RU" altLang="ru-RU" smtClean="0"/>
              <a:t> </a:t>
            </a:r>
          </a:p>
        </p:txBody>
      </p:sp>
      <p:pic>
        <p:nvPicPr>
          <p:cNvPr id="30723" name="Picture 3" descr="Юдин об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268413"/>
            <a:ext cx="35528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651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692150"/>
            <a:ext cx="8280400" cy="3241675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dirty="0" smtClean="0">
                <a:solidFill>
                  <a:srgbClr val="D60093"/>
                </a:solidFill>
              </a:rPr>
              <a:t>Спасибо за внимание</a:t>
            </a:r>
            <a:r>
              <a:rPr lang="en-US" altLang="ru-RU" dirty="0" smtClean="0">
                <a:solidFill>
                  <a:srgbClr val="D60093"/>
                </a:solidFill>
              </a:rPr>
              <a:t>!</a:t>
            </a:r>
            <a:r>
              <a:rPr lang="ru-RU" altLang="ru-RU" sz="3200" dirty="0" smtClean="0">
                <a:solidFill>
                  <a:srgbClr val="D60093"/>
                </a:solidFill>
              </a:rPr>
              <a:t/>
            </a:r>
            <a:br>
              <a:rPr lang="ru-RU" altLang="ru-RU" sz="3200" dirty="0" smtClean="0">
                <a:solidFill>
                  <a:srgbClr val="D60093"/>
                </a:solidFill>
              </a:rPr>
            </a:br>
            <a:r>
              <a:rPr lang="ru-RU" altLang="ru-RU" sz="3200" dirty="0" smtClean="0">
                <a:solidFill>
                  <a:schemeClr val="hlink"/>
                </a:solidFill>
              </a:rPr>
              <a:t> </a:t>
            </a:r>
            <a:br>
              <a:rPr lang="ru-RU" altLang="ru-RU" sz="3200" dirty="0" smtClean="0">
                <a:solidFill>
                  <a:schemeClr val="hlink"/>
                </a:solidFill>
              </a:rPr>
            </a:br>
            <a:r>
              <a:rPr lang="ru-RU" altLang="ru-RU" sz="3200" dirty="0" smtClean="0"/>
              <a:t>сетевая поддержка курса:</a:t>
            </a:r>
            <a:br>
              <a:rPr lang="ru-RU" altLang="ru-RU" sz="3200" dirty="0" smtClean="0"/>
            </a:br>
            <a:r>
              <a:rPr lang="ru-RU" altLang="ru-RU" sz="3200" dirty="0" smtClean="0"/>
              <a:t>сайт </a:t>
            </a:r>
            <a:r>
              <a:rPr lang="en-US" altLang="ru-RU" sz="2800" dirty="0" smtClean="0">
                <a:hlinkClick r:id="rId2"/>
              </a:rPr>
              <a:t>http://moodle.yspu.org</a:t>
            </a:r>
            <a:r>
              <a:rPr lang="en-US" altLang="ru-RU" sz="2800" dirty="0" smtClean="0"/>
              <a:t>  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r>
              <a:rPr lang="ru-RU" altLang="ru-RU" sz="3200" dirty="0" smtClean="0"/>
              <a:t>Курс: </a:t>
            </a:r>
            <a:r>
              <a:rPr lang="ru-RU" altLang="ru-RU" sz="3200" dirty="0" err="1" smtClean="0"/>
              <a:t>ПрофПедагогика</a:t>
            </a:r>
            <a:r>
              <a:rPr lang="ru-RU" altLang="ru-RU" sz="3200" dirty="0" smtClean="0"/>
              <a:t> </a:t>
            </a:r>
            <a:r>
              <a:rPr lang="ru-RU" altLang="ru-RU" sz="2400" dirty="0" smtClean="0"/>
              <a:t> </a:t>
            </a:r>
            <a:r>
              <a:rPr lang="en-US" altLang="ru-RU" sz="2400" dirty="0">
                <a:solidFill>
                  <a:srgbClr val="FF0000"/>
                </a:solidFill>
                <a:hlinkClick r:id="rId3"/>
              </a:rPr>
              <a:t>https://moodle.yspu.org/course/view.php?id=277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24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4868863"/>
            <a:ext cx="6400800" cy="175260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smtClean="0">
                <a:solidFill>
                  <a:srgbClr val="A50021"/>
                </a:solidFill>
              </a:rPr>
              <a:t>Юдин Владимир Владимирович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en-US" altLang="ru-RU" sz="2400" smtClean="0">
                <a:solidFill>
                  <a:schemeClr val="hlink"/>
                </a:solidFill>
                <a:hlinkClick r:id="rId4"/>
              </a:rPr>
              <a:t>vvyudin2013@yandex.ru </a:t>
            </a:r>
            <a:r>
              <a:rPr lang="ru-RU" altLang="ru-RU" sz="2400" smtClean="0">
                <a:solidFill>
                  <a:schemeClr val="hlink"/>
                </a:solidFill>
              </a:rPr>
              <a:t> 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д.п.н., доцент кафедры ПТх ЯГПУ </a:t>
            </a: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им. К.Д.Ушинского </a:t>
            </a:r>
            <a:endParaRPr lang="en-US" altLang="ru-RU" sz="2400" smtClean="0">
              <a:solidFill>
                <a:srgbClr val="A50021"/>
              </a:solidFill>
            </a:endParaRP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endParaRPr lang="ru-RU" altLang="ru-RU" sz="2400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95738" y="4005263"/>
            <a:ext cx="4537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(требуется логин и пароль) </a:t>
            </a:r>
          </a:p>
        </p:txBody>
      </p:sp>
    </p:spTree>
    <p:extLst>
      <p:ext uri="{BB962C8B-B14F-4D97-AF65-F5344CB8AC3E}">
        <p14:creationId xmlns:p14="http://schemas.microsoft.com/office/powerpoint/2010/main" val="309309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Вход в систему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http://moodle.yspu.org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8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ЛОГИН - </a:t>
            </a:r>
            <a:r>
              <a:rPr lang="en-US" altLang="ru-RU" dirty="0" smtClean="0"/>
              <a:t>student </a:t>
            </a:r>
            <a:r>
              <a:rPr lang="en-US" altLang="ru-RU" dirty="0" err="1" smtClean="0"/>
              <a:t>yspu</a:t>
            </a:r>
            <a:endParaRPr lang="en-US" altLang="ru-RU" dirty="0" smtClean="0"/>
          </a:p>
          <a:p>
            <a:r>
              <a:rPr lang="ru-RU" altLang="ru-RU" dirty="0" smtClean="0"/>
              <a:t>Пароль - ??</a:t>
            </a:r>
            <a:endParaRPr lang="en-US" altLang="ru-RU" dirty="0" smtClean="0"/>
          </a:p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3681337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9039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3200" dirty="0">
                <a:solidFill>
                  <a:srgbClr val="FF0000"/>
                </a:solidFill>
                <a:ea typeface="+mj-ea"/>
                <a:cs typeface="+mj-cs"/>
                <a:hlinkClick r:id="rId2"/>
              </a:rPr>
              <a:t>https://moodle.yspu.org/course/view.php?id=277</a:t>
            </a:r>
            <a:r>
              <a:rPr lang="ru-RU" altLang="ru-RU" sz="32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89039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3200" dirty="0">
                <a:solidFill>
                  <a:srgbClr val="FF0000"/>
                </a:solidFill>
                <a:ea typeface="+mj-ea"/>
                <a:cs typeface="+mj-cs"/>
                <a:hlinkClick r:id="rId2"/>
              </a:rPr>
              <a:t>https://moodle.yspu.org/course/view.php?id=277</a:t>
            </a:r>
            <a:r>
              <a:rPr lang="ru-RU" altLang="ru-RU" sz="32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3005138"/>
            <a:ext cx="872966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0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Задания обязательные по курсу «ПО»</a:t>
            </a:r>
            <a:br>
              <a:rPr lang="ru-RU" dirty="0" smtClean="0"/>
            </a:br>
            <a:r>
              <a:rPr lang="ru-RU" sz="2700" i="1" dirty="0" smtClean="0"/>
              <a:t>соответственно запрашиваемой оценке</a:t>
            </a:r>
            <a:endParaRPr lang="ru-RU" sz="27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Реферат</a:t>
            </a:r>
            <a:r>
              <a:rPr lang="ru-RU" dirty="0" smtClean="0"/>
              <a:t> (любая тема по Программе)</a:t>
            </a:r>
          </a:p>
          <a:p>
            <a:r>
              <a:rPr lang="ru-RU" dirty="0" smtClean="0"/>
              <a:t>Описание ПУЗ – образовательной организации (</a:t>
            </a:r>
            <a:r>
              <a:rPr lang="ru-RU" b="1" dirty="0">
                <a:solidFill>
                  <a:srgbClr val="C00000"/>
                </a:solidFill>
              </a:rPr>
              <a:t>Педагогическая система </a:t>
            </a:r>
            <a:r>
              <a:rPr lang="ru-RU" dirty="0" smtClean="0"/>
              <a:t>организации + свой функционал с описанием образовательного мероприятия)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Проект </a:t>
            </a:r>
            <a:r>
              <a:rPr lang="ru-RU" dirty="0" smtClean="0"/>
              <a:t>развития организации (масштаб выбирается)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27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6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0"/>
            <a:ext cx="7772400" cy="76517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Основные термины профпедагогики</a:t>
            </a:r>
          </a:p>
        </p:txBody>
      </p:sp>
      <p:graphicFrame>
        <p:nvGraphicFramePr>
          <p:cNvPr id="54347" name="Group 75"/>
          <p:cNvGraphicFramePr>
            <a:graphicFrameLocks noGrp="1"/>
          </p:cNvGraphicFramePr>
          <p:nvPr>
            <p:ph idx="4294967295"/>
          </p:nvPr>
        </p:nvGraphicFramePr>
        <p:xfrm>
          <a:off x="685800" y="908050"/>
          <a:ext cx="7772400" cy="5949952"/>
        </p:xfrm>
        <a:graphic>
          <a:graphicData uri="http://schemas.openxmlformats.org/drawingml/2006/table">
            <a:tbl>
              <a:tblPr/>
              <a:tblGrid>
                <a:gridCol w="3552825"/>
                <a:gridCol w="4219575"/>
              </a:tblGrid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Специальность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Специалист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Профессионал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1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ПП- профессиональная подготовка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– профессиональное образование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Квалификация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Профессионализация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Разряд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Категория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Компетенция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3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000" b="1" smtClean="0">
                <a:solidFill>
                  <a:srgbClr val="CC3300"/>
                </a:solidFill>
              </a:rPr>
              <a:t>Компетенция </a:t>
            </a:r>
            <a:r>
              <a:rPr lang="ru-RU" altLang="ru-RU" sz="2000" smtClean="0">
                <a:solidFill>
                  <a:srgbClr val="CC3300"/>
                </a:solidFill>
              </a:rPr>
              <a:t>– форма, в которой предстает </a:t>
            </a:r>
            <a:r>
              <a:rPr lang="ru-RU" altLang="ru-RU" sz="2000" i="1" smtClean="0">
                <a:solidFill>
                  <a:srgbClr val="CC3300"/>
                </a:solidFill>
              </a:rPr>
              <a:t>образовательный результат:</a:t>
            </a:r>
            <a:r>
              <a:rPr lang="ru-RU" altLang="ru-RU" sz="2000" smtClean="0">
                <a:solidFill>
                  <a:srgbClr val="CC3300"/>
                </a:solidFill>
              </a:rPr>
              <a:t> </a:t>
            </a:r>
            <a:r>
              <a:rPr lang="ru-RU" altLang="ru-RU" sz="2000" i="1" smtClean="0">
                <a:solidFill>
                  <a:srgbClr val="CC3300"/>
                </a:solidFill>
              </a:rPr>
              <a:t>освоенные способы деятельности, </a:t>
            </a:r>
            <a:r>
              <a:rPr lang="ru-RU" altLang="ru-RU" sz="2000" smtClean="0">
                <a:solidFill>
                  <a:srgbClr val="CC3300"/>
                </a:solidFill>
              </a:rPr>
              <a:t>или просто</a:t>
            </a:r>
            <a:r>
              <a:rPr lang="ru-RU" altLang="ru-RU" sz="2000" i="1" smtClean="0">
                <a:solidFill>
                  <a:srgbClr val="CC3300"/>
                </a:solidFill>
              </a:rPr>
              <a:t> опыт</a:t>
            </a:r>
            <a:endParaRPr lang="ru-RU" altLang="ru-RU" sz="2000" smtClean="0">
              <a:solidFill>
                <a:srgbClr val="CC33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Понятие «компетенция» шире понятий «знания, умения, навыки», причем не является их суммой, т.к. включает все стороны деятельности: и знаниевую, и операционально-технологическую, и мотивационную. Поэтому компетенция означает </a:t>
            </a:r>
            <a:r>
              <a:rPr lang="ru-RU" altLang="ru-RU" sz="2400" i="1" smtClean="0"/>
              <a:t>оспособленность</a:t>
            </a:r>
            <a:r>
              <a:rPr lang="ru-RU" altLang="ru-RU" sz="2400" smtClean="0"/>
              <a:t>, реальное владение методикой, личностную и интеллектуальную готовность, возможность справиться с данной профессиональной задачей. </a:t>
            </a:r>
            <a:r>
              <a:rPr lang="ru-RU" altLang="ru-RU" sz="2400" smtClean="0">
                <a:solidFill>
                  <a:srgbClr val="A50021"/>
                </a:solidFill>
              </a:rPr>
              <a:t>Компетенция формулируется через деятельность, к которой должен быть готов человек</a:t>
            </a:r>
            <a:r>
              <a:rPr lang="ru-RU" altLang="ru-RU" sz="2400" smtClean="0"/>
              <a:t>.</a:t>
            </a:r>
            <a:endParaRPr lang="ru-RU" altLang="ru-RU" sz="2400" b="1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Компетентность</a:t>
            </a:r>
            <a:r>
              <a:rPr lang="ru-RU" altLang="ru-RU" sz="2400" smtClean="0"/>
              <a:t> – выраженность у конкретного человека какой-то </a:t>
            </a:r>
            <a:r>
              <a:rPr lang="ru-RU" altLang="ru-RU" sz="2400" i="1" smtClean="0"/>
              <a:t>компетенции,</a:t>
            </a:r>
            <a:r>
              <a:rPr lang="ru-RU" altLang="ru-RU" sz="2400" smtClean="0"/>
              <a:t> овладение ею. (Суффикс «ость» в русском языке означает степень овладения определенным качеством, например: внимание – внимательность, сведения – осведомлённость.)</a:t>
            </a:r>
          </a:p>
        </p:txBody>
      </p:sp>
    </p:spTree>
    <p:extLst>
      <p:ext uri="{BB962C8B-B14F-4D97-AF65-F5344CB8AC3E}">
        <p14:creationId xmlns:p14="http://schemas.microsoft.com/office/powerpoint/2010/main" val="211108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11188" y="404813"/>
            <a:ext cx="7191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Р    = освоенные способы Деятельности = </a:t>
            </a:r>
            <a:r>
              <a:rPr lang="ru-RU" altLang="ru-RU" sz="2800" smtClean="0">
                <a:solidFill>
                  <a:srgbClr val="FF3300"/>
                </a:solidFill>
              </a:rPr>
              <a:t>ОПЫТ</a:t>
            </a:r>
            <a:r>
              <a:rPr lang="ru-RU" altLang="ru-RU" sz="2800" smtClean="0"/>
              <a:t> = Компетенции, как оспособленность</a:t>
            </a:r>
          </a:p>
        </p:txBody>
      </p:sp>
      <p:graphicFrame>
        <p:nvGraphicFramePr>
          <p:cNvPr id="25604" name="Group 4"/>
          <p:cNvGraphicFramePr>
            <a:graphicFrameLocks noGrp="1"/>
          </p:cNvGraphicFramePr>
          <p:nvPr>
            <p:ph idx="1"/>
          </p:nvPr>
        </p:nvGraphicFramePr>
        <p:xfrm>
          <a:off x="0" y="1981200"/>
          <a:ext cx="9144000" cy="3718352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1944688"/>
                <a:gridCol w="2627312"/>
              </a:tblGrid>
              <a:tr h="17980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1.Знания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 мире и способах деятельности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Способ деятельности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4.Отношения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к миру, способу деятельности, себе (Мт)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9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2.Опыт материализованной деятельности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(умения)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3.Интеллек-туальный элемент опыта (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мышление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971550" y="5734050"/>
            <a:ext cx="770413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Опыт отличается уровнем освоенной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09549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459538"/>
            <a:chOff x="0" y="0"/>
            <a:chExt cx="5760" cy="4069"/>
          </a:xfrm>
        </p:grpSpPr>
        <p:sp>
          <p:nvSpPr>
            <p:cNvPr id="18447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Структура содержания профессионального образования</a:t>
              </a:r>
            </a:p>
          </p:txBody>
        </p:sp>
        <p:grpSp>
          <p:nvGrpSpPr>
            <p:cNvPr id="18448" name="Group 4"/>
            <p:cNvGrpSpPr>
              <a:grpSpLocks/>
            </p:cNvGrpSpPr>
            <p:nvPr/>
          </p:nvGrpSpPr>
          <p:grpSpPr bwMode="auto">
            <a:xfrm>
              <a:off x="884" y="1130"/>
              <a:ext cx="1316" cy="2939"/>
              <a:chOff x="884" y="1130"/>
              <a:chExt cx="1316" cy="2939"/>
            </a:xfrm>
          </p:grpSpPr>
          <p:grpSp>
            <p:nvGrpSpPr>
              <p:cNvPr id="18449" name="Group 5"/>
              <p:cNvGrpSpPr>
                <a:grpSpLocks/>
              </p:cNvGrpSpPr>
              <p:nvPr/>
            </p:nvGrpSpPr>
            <p:grpSpPr bwMode="auto">
              <a:xfrm>
                <a:off x="884" y="1130"/>
                <a:ext cx="1316" cy="2463"/>
                <a:chOff x="884" y="1130"/>
                <a:chExt cx="1316" cy="2463"/>
              </a:xfrm>
            </p:grpSpPr>
            <p:sp>
              <p:nvSpPr>
                <p:cNvPr id="18451" name="Rectangle 6"/>
                <p:cNvSpPr>
                  <a:spLocks noChangeArrowheads="1"/>
                </p:cNvSpPr>
                <p:nvPr/>
              </p:nvSpPr>
              <p:spPr bwMode="auto">
                <a:xfrm>
                  <a:off x="884" y="3017"/>
                  <a:ext cx="1316" cy="576"/>
                </a:xfrm>
                <a:prstGeom prst="rect">
                  <a:avLst/>
                </a:prstGeom>
                <a:solidFill>
                  <a:srgbClr val="BEEEF4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ОО</a:t>
                  </a:r>
                </a:p>
              </p:txBody>
            </p:sp>
            <p:sp>
              <p:nvSpPr>
                <p:cNvPr id="18452" name="Rectangle 7"/>
                <p:cNvSpPr>
                  <a:spLocks noChangeArrowheads="1"/>
                </p:cNvSpPr>
                <p:nvPr/>
              </p:nvSpPr>
              <p:spPr bwMode="auto">
                <a:xfrm>
                  <a:off x="888" y="2296"/>
                  <a:ext cx="726" cy="723"/>
                </a:xfrm>
                <a:prstGeom prst="rect">
                  <a:avLst/>
                </a:prstGeom>
                <a:solidFill>
                  <a:srgbClr val="E2FBA3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ОП</a:t>
                  </a:r>
                </a:p>
              </p:txBody>
            </p:sp>
            <p:sp>
              <p:nvSpPr>
                <p:cNvPr id="18453" name="Rectangle 8"/>
                <p:cNvSpPr>
                  <a:spLocks noChangeArrowheads="1"/>
                </p:cNvSpPr>
                <p:nvPr/>
              </p:nvSpPr>
              <p:spPr bwMode="auto">
                <a:xfrm>
                  <a:off x="888" y="1570"/>
                  <a:ext cx="726" cy="723"/>
                </a:xfrm>
                <a:prstGeom prst="rect">
                  <a:avLst/>
                </a:prstGeom>
                <a:solidFill>
                  <a:srgbClr val="FCC8F6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С</a:t>
                  </a:r>
                </a:p>
              </p:txBody>
            </p:sp>
            <p:sp>
              <p:nvSpPr>
                <p:cNvPr id="18454" name="Rectangle 9"/>
                <p:cNvSpPr>
                  <a:spLocks noChangeArrowheads="1"/>
                </p:cNvSpPr>
                <p:nvPr/>
              </p:nvSpPr>
              <p:spPr bwMode="auto">
                <a:xfrm>
                  <a:off x="884" y="1130"/>
                  <a:ext cx="724" cy="440"/>
                </a:xfrm>
                <a:prstGeom prst="rect">
                  <a:avLst/>
                </a:prstGeom>
                <a:solidFill>
                  <a:srgbClr val="ADF1D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К</a:t>
                  </a:r>
                </a:p>
              </p:txBody>
            </p:sp>
          </p:grpSp>
          <p:sp>
            <p:nvSpPr>
              <p:cNvPr id="18450" name="Text Box 10"/>
              <p:cNvSpPr txBox="1">
                <a:spLocks noChangeArrowheads="1"/>
              </p:cNvSpPr>
              <p:nvPr/>
            </p:nvSpPr>
            <p:spPr bwMode="auto">
              <a:xfrm>
                <a:off x="1020" y="3838"/>
                <a:ext cx="9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800" b="1">
                    <a:latin typeface="Arial" charset="0"/>
                  </a:rPr>
                  <a:t>Специалист</a:t>
                </a:r>
              </a:p>
            </p:txBody>
          </p:sp>
        </p:grp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572000" y="1844675"/>
            <a:ext cx="3816350" cy="4640263"/>
            <a:chOff x="2880" y="1146"/>
            <a:chExt cx="2404" cy="2923"/>
          </a:xfrm>
        </p:grpSpPr>
        <p:grpSp>
          <p:nvGrpSpPr>
            <p:cNvPr id="18436" name="Group 12"/>
            <p:cNvGrpSpPr>
              <a:grpSpLocks/>
            </p:cNvGrpSpPr>
            <p:nvPr/>
          </p:nvGrpSpPr>
          <p:grpSpPr bwMode="auto">
            <a:xfrm>
              <a:off x="2880" y="1146"/>
              <a:ext cx="2404" cy="2434"/>
              <a:chOff x="2880" y="1146"/>
              <a:chExt cx="2404" cy="2434"/>
            </a:xfrm>
          </p:grpSpPr>
          <p:sp>
            <p:nvSpPr>
              <p:cNvPr id="18438" name="Rectangle 13"/>
              <p:cNvSpPr>
                <a:spLocks noChangeArrowheads="1"/>
              </p:cNvSpPr>
              <p:nvPr/>
            </p:nvSpPr>
            <p:spPr bwMode="auto">
              <a:xfrm>
                <a:off x="2880" y="3004"/>
                <a:ext cx="2404" cy="576"/>
              </a:xfrm>
              <a:prstGeom prst="rect">
                <a:avLst/>
              </a:prstGeom>
              <a:solidFill>
                <a:srgbClr val="BEEEF4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ОО</a:t>
                </a:r>
              </a:p>
            </p:txBody>
          </p:sp>
          <p:sp>
            <p:nvSpPr>
              <p:cNvPr id="18439" name="Rectangle 14"/>
              <p:cNvSpPr>
                <a:spLocks noChangeArrowheads="1"/>
              </p:cNvSpPr>
              <p:nvPr/>
            </p:nvSpPr>
            <p:spPr bwMode="auto">
              <a:xfrm>
                <a:off x="3061" y="2283"/>
                <a:ext cx="2042" cy="723"/>
              </a:xfrm>
              <a:prstGeom prst="rect">
                <a:avLst/>
              </a:prstGeom>
              <a:solidFill>
                <a:srgbClr val="E2FBA3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ОП</a:t>
                </a:r>
              </a:p>
            </p:txBody>
          </p:sp>
          <p:sp>
            <p:nvSpPr>
              <p:cNvPr id="18440" name="Rectangle 15"/>
              <p:cNvSpPr>
                <a:spLocks noChangeArrowheads="1"/>
              </p:cNvSpPr>
              <p:nvPr/>
            </p:nvSpPr>
            <p:spPr bwMode="auto">
              <a:xfrm>
                <a:off x="3166" y="1560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1" name="Rectangle 16"/>
              <p:cNvSpPr>
                <a:spLocks noChangeArrowheads="1"/>
              </p:cNvSpPr>
              <p:nvPr/>
            </p:nvSpPr>
            <p:spPr bwMode="auto">
              <a:xfrm>
                <a:off x="3620" y="1561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2" name="Rectangle 17"/>
              <p:cNvSpPr>
                <a:spLocks noChangeArrowheads="1"/>
              </p:cNvSpPr>
              <p:nvPr/>
            </p:nvSpPr>
            <p:spPr bwMode="auto">
              <a:xfrm>
                <a:off x="4075" y="1562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3" name="Rectangle 18"/>
              <p:cNvSpPr>
                <a:spLocks noChangeArrowheads="1"/>
              </p:cNvSpPr>
              <p:nvPr/>
            </p:nvSpPr>
            <p:spPr bwMode="auto">
              <a:xfrm>
                <a:off x="4529" y="1563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4" name="Rectangle 19"/>
              <p:cNvSpPr>
                <a:spLocks noChangeArrowheads="1"/>
              </p:cNvSpPr>
              <p:nvPr/>
            </p:nvSpPr>
            <p:spPr bwMode="auto">
              <a:xfrm>
                <a:off x="3177" y="1146"/>
                <a:ext cx="432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  <p:sp>
            <p:nvSpPr>
              <p:cNvPr id="18445" name="Rectangle 20"/>
              <p:cNvSpPr>
                <a:spLocks noChangeArrowheads="1"/>
              </p:cNvSpPr>
              <p:nvPr/>
            </p:nvSpPr>
            <p:spPr bwMode="auto">
              <a:xfrm>
                <a:off x="3609" y="1147"/>
                <a:ext cx="454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  <p:sp>
            <p:nvSpPr>
              <p:cNvPr id="18446" name="Rectangle 21"/>
              <p:cNvSpPr>
                <a:spLocks noChangeArrowheads="1"/>
              </p:cNvSpPr>
              <p:nvPr/>
            </p:nvSpPr>
            <p:spPr bwMode="auto">
              <a:xfrm>
                <a:off x="4064" y="1148"/>
                <a:ext cx="454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</p:grpSp>
        <p:sp>
          <p:nvSpPr>
            <p:cNvPr id="18437" name="Text Box 22"/>
            <p:cNvSpPr txBox="1">
              <a:spLocks noChangeArrowheads="1"/>
            </p:cNvSpPr>
            <p:nvPr/>
          </p:nvSpPr>
          <p:spPr bwMode="auto">
            <a:xfrm>
              <a:off x="3878" y="3838"/>
              <a:ext cx="13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800" b="1">
                  <a:latin typeface="Arial" charset="0"/>
                </a:rPr>
                <a:t>РШП / Бакалавр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40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20018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smtClean="0"/>
              <a:t>Ступени ВО</a:t>
            </a:r>
            <a:br>
              <a:rPr lang="ru-RU" altLang="ru-RU" sz="4000" smtClean="0"/>
            </a:br>
            <a:r>
              <a:rPr lang="ru-RU" altLang="ru-RU" sz="2000" smtClean="0"/>
              <a:t>Федеральный закон «О высшем и послевузовском профессиональном образовании» </a:t>
            </a:r>
            <a:br>
              <a:rPr lang="ru-RU" altLang="ru-RU" sz="2000" smtClean="0"/>
            </a:br>
            <a:r>
              <a:rPr lang="ru-RU" altLang="ru-RU" sz="2000" smtClean="0"/>
              <a:t>Принят Государственной Думой 19 июля 1996г.</a:t>
            </a:r>
            <a:br>
              <a:rPr lang="ru-RU" altLang="ru-RU" sz="2000" smtClean="0"/>
            </a:br>
            <a:r>
              <a:rPr lang="ru-RU" altLang="ru-RU" sz="2000" smtClean="0"/>
              <a:t>(с изменениями на 10 июля 2000г.)</a:t>
            </a:r>
            <a:br>
              <a:rPr lang="ru-RU" altLang="ru-RU" sz="2000" smtClean="0"/>
            </a:br>
            <a:r>
              <a:rPr lang="ru-RU" altLang="ru-RU" sz="2000" smtClean="0"/>
              <a:t>Статья 6</a:t>
            </a:r>
            <a:endParaRPr lang="ru-RU" altLang="ru-RU" sz="4000" smtClean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284663" y="4292600"/>
            <a:ext cx="3600450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Бакалавр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284663" y="3716338"/>
            <a:ext cx="1223962" cy="504825"/>
          </a:xfrm>
          <a:prstGeom prst="rect">
            <a:avLst/>
          </a:prstGeom>
          <a:solidFill>
            <a:srgbClr val="BBA6F8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С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724525" y="3213100"/>
            <a:ext cx="1009650" cy="1008063"/>
          </a:xfrm>
          <a:prstGeom prst="rect">
            <a:avLst/>
          </a:prstGeom>
          <a:solidFill>
            <a:srgbClr val="F8A6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М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547813" y="3789363"/>
            <a:ext cx="863600" cy="23764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258888" y="3429000"/>
            <a:ext cx="1584325" cy="2873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Специалист</a:t>
            </a:r>
          </a:p>
        </p:txBody>
      </p:sp>
    </p:spTree>
    <p:extLst>
      <p:ext uri="{BB962C8B-B14F-4D97-AF65-F5344CB8AC3E}">
        <p14:creationId xmlns:p14="http://schemas.microsoft.com/office/powerpoint/2010/main" val="2109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1433</Words>
  <Application>Microsoft Office PowerPoint</Application>
  <PresentationFormat>Экран (4:3)</PresentationFormat>
  <Paragraphs>316</Paragraphs>
  <Slides>36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Тема Office</vt:lpstr>
      <vt:lpstr>Диаграмма</vt:lpstr>
      <vt:lpstr>Педагогика профессионального образования</vt:lpstr>
      <vt:lpstr>Педагогика профессионального образования</vt:lpstr>
      <vt:lpstr>Задания магистрантам</vt:lpstr>
      <vt:lpstr>Задания обязательные по курсу «ПО» соответственно запрашиваемой оценке</vt:lpstr>
      <vt:lpstr>Основные термины профпедагогики</vt:lpstr>
      <vt:lpstr>Компетенция – форма, в которой предстает образовательный результат: освоенные способы деятельности, или просто опыт</vt:lpstr>
      <vt:lpstr>Р    = освоенные способы Деятельности = ОПЫТ = Компетенции, как оспособленность</vt:lpstr>
      <vt:lpstr>Презентация PowerPoint</vt:lpstr>
      <vt:lpstr>Ступени ВО Федеральный закон «О высшем и послевузовском профессиональном образовании»  Принят Государственной Думой 19 июля 1996г. (с изменениями на 10 июля 2000г.) Статья 6</vt:lpstr>
      <vt:lpstr>Презентация PowerPoint</vt:lpstr>
      <vt:lpstr>Уровни образовательного результата</vt:lpstr>
      <vt:lpstr>?</vt:lpstr>
      <vt:lpstr>Соотношение передачи знания и информации в деловых процессах</vt:lpstr>
      <vt:lpstr>Модель Рассела Аккофа</vt:lpstr>
      <vt:lpstr>Контент, представляющий Информацию и Знания. Способы его передачи</vt:lpstr>
      <vt:lpstr>Зд.4. Позиционирование ПУЗ в современных социально – экономических условиях</vt:lpstr>
      <vt:lpstr>Зд.5. Квалификация подготавливаемых в ПУЗ профессий (специальностей). Заказ к ПУЗ.</vt:lpstr>
      <vt:lpstr>Порядок разработки Анкеты  Зд. 6 (факультативное) </vt:lpstr>
      <vt:lpstr>Краеугольные камни SC (устойчивого сообщества)</vt:lpstr>
      <vt:lpstr>Литература</vt:lpstr>
      <vt:lpstr>Профессиональная педагогика</vt:lpstr>
      <vt:lpstr>Задания магистрантам</vt:lpstr>
      <vt:lpstr>Зд.4. Позиционирование ПУЗ в современных социально – экономических условиях</vt:lpstr>
      <vt:lpstr>Зд.5. Квалификация подготавливаемых в ПУЗ профессий (специальностей). Заказ к ПУЗ.</vt:lpstr>
      <vt:lpstr>Процесс профессионального образования</vt:lpstr>
      <vt:lpstr>«Педагогический процесс»  </vt:lpstr>
      <vt:lpstr>Презентация PowerPoint</vt:lpstr>
      <vt:lpstr>Составляющие модели  образовательного (педагогического) процесса</vt:lpstr>
      <vt:lpstr>Презентация PowerPoint</vt:lpstr>
      <vt:lpstr>Составляющие модели  образовательного (педагогического) процесса</vt:lpstr>
      <vt:lpstr>Типы педагогических процессов</vt:lpstr>
      <vt:lpstr>Презентация PowerPoint</vt:lpstr>
      <vt:lpstr>Юдин, В.В.   Технологическое проектирование педагогического процесса : монография / В.В. Юдин. – Москва : Университетская книга, 2008. –  300 с. - ISBN 978-5-9792-0010-1 </vt:lpstr>
      <vt:lpstr>Спасибо за внимание!   сетевая поддержка курса: сайт http://moodle.yspu.org   Курс: ПрофПедагогика  https://moodle.yspu.org/course/view.php?id=277  </vt:lpstr>
      <vt:lpstr>Вход в систему http://moodle.yspu.org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профессионального образования</dc:title>
  <dc:creator>Alina</dc:creator>
  <cp:lastModifiedBy>Alina</cp:lastModifiedBy>
  <cp:revision>14</cp:revision>
  <cp:lastPrinted>2016-09-24T06:04:28Z</cp:lastPrinted>
  <dcterms:created xsi:type="dcterms:W3CDTF">2016-09-22T11:10:07Z</dcterms:created>
  <dcterms:modified xsi:type="dcterms:W3CDTF">2016-10-21T22:12:08Z</dcterms:modified>
</cp:coreProperties>
</file>