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92" r:id="rId6"/>
    <p:sldId id="287" r:id="rId7"/>
    <p:sldId id="288" r:id="rId8"/>
    <p:sldId id="289" r:id="rId9"/>
    <p:sldId id="290" r:id="rId10"/>
    <p:sldId id="286" r:id="rId11"/>
    <p:sldId id="260" r:id="rId12"/>
    <p:sldId id="261" r:id="rId13"/>
    <p:sldId id="262" r:id="rId14"/>
    <p:sldId id="279" r:id="rId15"/>
    <p:sldId id="280" r:id="rId16"/>
    <p:sldId id="282" r:id="rId17"/>
    <p:sldId id="291" r:id="rId18"/>
    <p:sldId id="270" r:id="rId19"/>
    <p:sldId id="274" r:id="rId20"/>
    <p:sldId id="273" r:id="rId21"/>
    <p:sldId id="272" r:id="rId22"/>
    <p:sldId id="263" r:id="rId23"/>
    <p:sldId id="271" r:id="rId24"/>
    <p:sldId id="278" r:id="rId25"/>
    <p:sldId id="281" r:id="rId26"/>
    <p:sldId id="283" r:id="rId27"/>
    <p:sldId id="264" r:id="rId28"/>
    <p:sldId id="275" r:id="rId29"/>
    <p:sldId id="276" r:id="rId30"/>
    <p:sldId id="269" r:id="rId31"/>
    <p:sldId id="265" r:id="rId32"/>
    <p:sldId id="284" r:id="rId33"/>
    <p:sldId id="266" r:id="rId34"/>
    <p:sldId id="267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35" autoAdjust="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2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3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6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3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0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4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18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8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2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4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C3B5-AFE5-49DC-A627-444200710B7B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F576-986D-49B0-B4C6-6CDEC4FE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7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yspu.org/course/view.php?id=791" TargetMode="External"/><Relationship Id="rId2" Type="http://schemas.openxmlformats.org/officeDocument/2006/relationships/hyperlink" Target="https://moodle.yspu.org/course/view.php?id=5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vyudin2020@yandex.ru" TargetMode="External"/><Relationship Id="rId4" Type="http://schemas.openxmlformats.org/officeDocument/2006/relationships/hyperlink" Target="mailto:vvyudin@gmail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oodle.yspu.org/course/view.php?id=5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МТДЛ </a:t>
            </a:r>
            <a:br>
              <a:rPr lang="ru-RU" dirty="0" smtClean="0"/>
            </a:br>
            <a:r>
              <a:rPr lang="ru-RU" dirty="0" smtClean="0"/>
              <a:t>Научные школы</a:t>
            </a:r>
            <a:br>
              <a:rPr lang="ru-RU" dirty="0" smtClean="0"/>
            </a:br>
            <a:r>
              <a:rPr lang="ru-RU" dirty="0" smtClean="0"/>
              <a:t>Ученые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Научной школы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Font typeface="Times New Roman"/>
              <a:buChar char="·"/>
            </a:pP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общность</a:t>
            </a:r>
            <a:r>
              <a:rPr lang="ru-RU" kern="50" dirty="0">
                <a:latin typeface="Times New Roman"/>
                <a:ea typeface="TimesNewRoman"/>
                <a:cs typeface="Times New Roman"/>
              </a:rPr>
              <a:t> научных интересов представителей школы</a:t>
            </a:r>
            <a:r>
              <a:rPr lang="ru-RU" kern="50" dirty="0" smtClean="0">
                <a:latin typeface="Times New Roman"/>
                <a:ea typeface="TimesNewRoman"/>
                <a:cs typeface="Times New Roman"/>
              </a:rPr>
              <a:t>;</a:t>
            </a:r>
          </a:p>
          <a:p>
            <a:pPr lvl="0">
              <a:buFont typeface="Times New Roman"/>
              <a:buChar char="·"/>
            </a:pPr>
            <a:r>
              <a:rPr lang="ru-RU" kern="50" dirty="0">
                <a:latin typeface="Times New Roman"/>
                <a:ea typeface="TimesNewRoman"/>
                <a:cs typeface="Times New Roman"/>
              </a:rPr>
              <a:t>е</a:t>
            </a:r>
            <a:r>
              <a:rPr lang="ru-RU" kern="50" dirty="0" smtClean="0">
                <a:latin typeface="Times New Roman"/>
                <a:ea typeface="TimesNewRoman"/>
                <a:cs typeface="Times New Roman"/>
              </a:rPr>
              <a:t>диные научные подходы и близость концептуальных установок  исследований; </a:t>
            </a:r>
            <a:endParaRPr lang="ru-RU" kern="50" dirty="0">
              <a:latin typeface="Times New Roman"/>
              <a:ea typeface="TimesNewRoman"/>
              <a:cs typeface="Mangal"/>
            </a:endParaRPr>
          </a:p>
          <a:p>
            <a:pPr lvl="0">
              <a:buFont typeface="Times New Roman"/>
              <a:buChar char="·"/>
            </a:pPr>
            <a:r>
              <a:rPr lang="ru-RU" kern="50" dirty="0">
                <a:latin typeface="Times New Roman"/>
                <a:ea typeface="TimesNewRoman"/>
                <a:cs typeface="Times New Roman"/>
              </a:rPr>
              <a:t>научная </a:t>
            </a: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значимость </a:t>
            </a:r>
            <a:r>
              <a:rPr lang="ru-RU" kern="50" dirty="0">
                <a:latin typeface="Times New Roman"/>
                <a:ea typeface="TimesNewRoman"/>
                <a:cs typeface="Times New Roman"/>
              </a:rPr>
              <a:t>рассматриваемых проблем;</a:t>
            </a:r>
            <a:endParaRPr lang="ru-RU" kern="50" dirty="0">
              <a:latin typeface="Times New Roman"/>
              <a:ea typeface="TimesNewRoman"/>
              <a:cs typeface="Mangal"/>
            </a:endParaRPr>
          </a:p>
          <a:p>
            <a:pPr lvl="0">
              <a:buFont typeface="Times New Roman"/>
              <a:buChar char="·"/>
            </a:pPr>
            <a:r>
              <a:rPr lang="ru-RU" kern="50" dirty="0">
                <a:latin typeface="Times New Roman"/>
                <a:ea typeface="TimesNewRoman"/>
                <a:cs typeface="Times New Roman"/>
              </a:rPr>
              <a:t>уровень </a:t>
            </a: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научных результатов</a:t>
            </a:r>
            <a:r>
              <a:rPr lang="ru-RU" kern="50" dirty="0">
                <a:latin typeface="Times New Roman"/>
                <a:ea typeface="TimesNewRoman"/>
                <a:cs typeface="Times New Roman"/>
              </a:rPr>
              <a:t> школы и ее (школы) </a:t>
            </a: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признание </a:t>
            </a:r>
            <a:r>
              <a:rPr lang="ru-RU" kern="50" dirty="0">
                <a:latin typeface="Times New Roman"/>
                <a:ea typeface="TimesNewRoman"/>
                <a:cs typeface="Times New Roman"/>
              </a:rPr>
              <a:t>в стране и за рубежом;</a:t>
            </a:r>
            <a:endParaRPr lang="ru-RU" kern="50" dirty="0">
              <a:latin typeface="Times New Roman"/>
              <a:ea typeface="TimesNewRoman"/>
              <a:cs typeface="Mangal"/>
            </a:endParaRPr>
          </a:p>
          <a:p>
            <a:pPr lvl="0">
              <a:buFont typeface="Times New Roman"/>
              <a:buChar char="·"/>
            </a:pPr>
            <a:r>
              <a:rPr lang="ru-RU" kern="50" dirty="0">
                <a:latin typeface="Times New Roman"/>
                <a:ea typeface="TimesNewRoman"/>
                <a:cs typeface="Times New Roman"/>
              </a:rPr>
              <a:t>роль научного </a:t>
            </a: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лидера</a:t>
            </a:r>
            <a:r>
              <a:rPr lang="ru-RU" kern="50" dirty="0">
                <a:latin typeface="Times New Roman"/>
                <a:ea typeface="TimesNewRoman"/>
                <a:cs typeface="Times New Roman"/>
              </a:rPr>
              <a:t>; </a:t>
            </a:r>
            <a:endParaRPr lang="ru-RU" kern="50" dirty="0">
              <a:latin typeface="Times New Roman"/>
              <a:ea typeface="TimesNewRoman"/>
              <a:cs typeface="Mangal"/>
            </a:endParaRPr>
          </a:p>
          <a:p>
            <a:pPr lvl="0">
              <a:buFont typeface="Times New Roman"/>
              <a:buChar char="·"/>
            </a:pP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стабильность</a:t>
            </a:r>
            <a:r>
              <a:rPr lang="ru-RU" kern="50" dirty="0">
                <a:latin typeface="Times New Roman"/>
                <a:ea typeface="TimesNewRoman"/>
                <a:cs typeface="Times New Roman"/>
              </a:rPr>
              <a:t> и перспективы школы (преемственность научных поколений, работа с научной молодежью, </a:t>
            </a:r>
            <a:endParaRPr lang="ru-RU" kern="50" dirty="0">
              <a:latin typeface="Times New Roman"/>
              <a:ea typeface="TimesNewRoman"/>
              <a:cs typeface="Mangal"/>
            </a:endParaRPr>
          </a:p>
          <a:p>
            <a:pPr lvl="0">
              <a:buFont typeface="Times New Roman"/>
              <a:buChar char="·"/>
            </a:pPr>
            <a:r>
              <a:rPr lang="ru-RU" kern="50" dirty="0">
                <a:latin typeface="Times New Roman"/>
                <a:ea typeface="TimesNewRoman"/>
                <a:cs typeface="Times New Roman"/>
              </a:rPr>
              <a:t>работа постоянного научного </a:t>
            </a:r>
            <a:r>
              <a:rPr lang="ru-RU" u="sng" kern="50" dirty="0">
                <a:latin typeface="Times New Roman"/>
                <a:ea typeface="TimesNewRoman"/>
                <a:cs typeface="Times New Roman"/>
              </a:rPr>
              <a:t>семинара</a:t>
            </a:r>
            <a:r>
              <a:rPr lang="ru-RU" kern="50" dirty="0" smtClean="0">
                <a:latin typeface="Times New Roman"/>
                <a:ea typeface="TimesNewRoman"/>
                <a:cs typeface="Times New Roman"/>
              </a:rPr>
              <a:t>),</a:t>
            </a:r>
          </a:p>
          <a:p>
            <a:pPr lvl="0">
              <a:buFont typeface="Times New Roman"/>
              <a:buChar char="·"/>
            </a:pPr>
            <a:r>
              <a:rPr lang="ru-RU" kern="50" smtClean="0">
                <a:latin typeface="Times New Roman"/>
                <a:ea typeface="TimesNewRoman"/>
                <a:cs typeface="Times New Roman"/>
              </a:rPr>
              <a:t>наличие </a:t>
            </a:r>
            <a:r>
              <a:rPr lang="ru-RU" kern="50" dirty="0" smtClean="0">
                <a:latin typeface="Times New Roman"/>
                <a:ea typeface="TimesNewRoman"/>
                <a:cs typeface="Times New Roman"/>
              </a:rPr>
              <a:t>периодического издания , отражающего результаты исследований школы.</a:t>
            </a:r>
            <a:endParaRPr lang="ru-RU" kern="50" dirty="0">
              <a:latin typeface="Times New Roman"/>
              <a:ea typeface="TimesNewRoman"/>
              <a:cs typeface="Mang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New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0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NewRoman"/>
                <a:cs typeface="Times New Roman"/>
              </a:rPr>
              <a:t>Схема анализа психолого-педагогической научной </a:t>
            </a:r>
            <a:r>
              <a:rPr lang="ru-RU" dirty="0" smtClean="0">
                <a:latin typeface="Times New Roman"/>
                <a:ea typeface="TimesNewRoman"/>
                <a:cs typeface="Times New Roman"/>
              </a:rPr>
              <a:t>школы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Автор (группа авторов)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Научная специальность (в классификации наук: теория, методика, ….)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kern="50" dirty="0" smtClean="0">
                <a:latin typeface="Times New Roman"/>
                <a:ea typeface="Times New Roman"/>
                <a:cs typeface="Times New Roman"/>
              </a:rPr>
              <a:t>Сфера, направление исследования (обучение, воспитание, развитие, управление, ….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Объект и предмет исследования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b="1" kern="50" dirty="0">
                <a:latin typeface="Times New Roman"/>
                <a:ea typeface="Times New Roman"/>
                <a:cs typeface="Times New Roman"/>
              </a:rPr>
              <a:t>Концепция</a:t>
            </a:r>
            <a:r>
              <a:rPr lang="ru-RU" kern="50" dirty="0">
                <a:latin typeface="Times New Roman"/>
                <a:ea typeface="Times New Roman"/>
                <a:cs typeface="Times New Roman"/>
              </a:rPr>
              <a:t> (понимание процесса, модель; основные подходы, принципы; отстаиваемые положения - выводы)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Практическая значимость (Как используются результаты исследования? Какие задачи позволяют решать? Какая проблема практики снята исследованием?)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Проблемные зоны концепции (предлагаемых методик, рекомендаций). 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  <a:p>
            <a:pPr lvl="0">
              <a:buFont typeface="Symbol"/>
              <a:buChar char=""/>
            </a:pPr>
            <a:r>
              <a:rPr lang="ru-RU" kern="50" dirty="0">
                <a:latin typeface="Times New Roman"/>
                <a:ea typeface="Times New Roman"/>
                <a:cs typeface="Times New Roman"/>
              </a:rPr>
              <a:t>Основные работы </a:t>
            </a:r>
            <a:endParaRPr lang="ru-RU" kern="50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buFont typeface="Symbol"/>
              <a:buChar char=""/>
            </a:pPr>
            <a:r>
              <a:rPr lang="ru-RU" sz="2800" kern="50" dirty="0" smtClean="0">
                <a:latin typeface="Times New Roman"/>
                <a:ea typeface="Times New Roman"/>
                <a:cs typeface="Times New Roman"/>
              </a:rPr>
              <a:t>«Дерево школы» (факультативно)</a:t>
            </a:r>
            <a:endParaRPr lang="ru-RU" sz="2800" kern="50" dirty="0">
              <a:latin typeface="Times New Roman"/>
              <a:ea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8474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151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Пример «Дерева научной школы»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777686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Квалификация НШ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8699"/>
              </p:ext>
            </p:extLst>
          </p:nvPr>
        </p:nvGraphicFramePr>
        <p:xfrm>
          <a:off x="0" y="728320"/>
          <a:ext cx="9143999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16"/>
                <a:gridCol w="1224136"/>
                <a:gridCol w="1368152"/>
                <a:gridCol w="2304256"/>
                <a:gridCol w="313183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Сущностная характеристика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типа НШ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Уровень Де исследователя</a:t>
                      </a:r>
                      <a:endParaRPr lang="ru-RU" i="1" dirty="0"/>
                    </a:p>
                  </a:txBody>
                  <a:tcPr/>
                </a:tc>
              </a:tr>
              <a:tr h="5998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Новая МТДЛ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Фундаментальная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Субъектный  (направление НИР задаёт сам Учёный и логика науки)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 новой концепции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Инновационная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Творческий по заказу 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Наработки в рамках известной концепции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Традиционная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Репродукция при тактическом</a:t>
                      </a:r>
                      <a:r>
                        <a:rPr lang="ru-RU" i="1" baseline="0" dirty="0" smtClean="0"/>
                        <a:t> творчестве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Творческая реализация имеющихся концепций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Методическая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Сущностная с элементами творчества </a:t>
                      </a:r>
                      <a:endParaRPr lang="ru-RU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4149080"/>
            <a:ext cx="8676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Логика науки – это логика  </a:t>
            </a:r>
            <a:r>
              <a:rPr lang="ru-RU" dirty="0" smtClean="0"/>
              <a:t>развития  проблематики исследований, </a:t>
            </a:r>
            <a:r>
              <a:rPr lang="ru-RU" dirty="0"/>
              <a:t>генезис понятий.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Заказом на  НИР всегда являются социально-экономические потребности , воспринятые и сформулированные персонами, оформленные (или неоформленные) в форме официального заказа.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Восприятие заказа всегда обусловлено представлениями получающего его (глубиной понимания проблемы, готовностью к определённому уровню деятельности – НИР).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32863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683568" y="58052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Юдин Эрик Григорьевич. Методология науки. Системность. Деятельность. / Серия «Философы России </a:t>
            </a:r>
            <a:r>
              <a:rPr lang="en-US" sz="2000" dirty="0" smtClean="0"/>
              <a:t>XX</a:t>
            </a:r>
            <a:r>
              <a:rPr lang="ru-RU" sz="2000" dirty="0" smtClean="0"/>
              <a:t> века» - М.: </a:t>
            </a:r>
            <a:r>
              <a:rPr lang="ru-RU" sz="2000" dirty="0" err="1" smtClean="0"/>
              <a:t>Эдиториал</a:t>
            </a:r>
            <a:r>
              <a:rPr lang="ru-RU" sz="2000" dirty="0" smtClean="0"/>
              <a:t> УРСС, 1997.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90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Иерархия исследований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368" y="1484784"/>
            <a:ext cx="8229600" cy="3340968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prstClr val="black"/>
                </a:solidFill>
              </a:rPr>
              <a:t>Фундаментальные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картина мира</a:t>
            </a:r>
          </a:p>
          <a:p>
            <a:r>
              <a:rPr lang="ru-RU" u="sng" dirty="0" smtClean="0">
                <a:solidFill>
                  <a:prstClr val="black"/>
                </a:solidFill>
              </a:rPr>
              <a:t>Теоретические</a:t>
            </a:r>
            <a:r>
              <a:rPr lang="ru-RU" dirty="0" smtClean="0">
                <a:solidFill>
                  <a:prstClr val="black"/>
                </a:solidFill>
              </a:rPr>
              <a:t>  (общенаучные) - концепции</a:t>
            </a:r>
            <a:r>
              <a:rPr lang="ru-RU" dirty="0">
                <a:solidFill>
                  <a:prstClr val="black"/>
                </a:solidFill>
              </a:rPr>
              <a:t>, теории, принципы;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u="sng" dirty="0" smtClean="0">
                <a:solidFill>
                  <a:prstClr val="black"/>
                </a:solidFill>
              </a:rPr>
              <a:t>Теоретико-практические</a:t>
            </a:r>
            <a:r>
              <a:rPr lang="ru-RU" dirty="0" smtClean="0">
                <a:solidFill>
                  <a:prstClr val="black"/>
                </a:solidFill>
              </a:rPr>
              <a:t> – </a:t>
            </a:r>
            <a:r>
              <a:rPr lang="ru-RU" dirty="0">
                <a:solidFill>
                  <a:prstClr val="black"/>
                </a:solidFill>
              </a:rPr>
              <a:t>решение практических проблем и задач;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u="sng" dirty="0">
                <a:solidFill>
                  <a:prstClr val="black"/>
                </a:solidFill>
              </a:rPr>
              <a:t>Прикладные Разработки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– программы, методические </a:t>
            </a:r>
            <a:r>
              <a:rPr lang="ru-RU" dirty="0" smtClean="0">
                <a:solidFill>
                  <a:prstClr val="black"/>
                </a:solidFill>
              </a:rPr>
              <a:t>руководства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013176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«Даже незначительное отступление от истины в дальнейшем ведёт к бесконечным ошибкам» </a:t>
            </a:r>
          </a:p>
          <a:p>
            <a:pPr algn="r"/>
            <a:r>
              <a:rPr lang="ru-RU" dirty="0" err="1" smtClean="0"/>
              <a:t>Демокрит</a:t>
            </a:r>
            <a:r>
              <a:rPr lang="ru-RU" dirty="0" smtClean="0"/>
              <a:t>, древнегреческий философ-материалист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«Определяйте точно слова и вы избавите себя от половины ваших проблем»</a:t>
            </a:r>
          </a:p>
          <a:p>
            <a:pPr algn="r"/>
            <a:r>
              <a:rPr lang="ru-RU" dirty="0" smtClean="0"/>
              <a:t>Кант </a:t>
            </a:r>
            <a:r>
              <a:rPr lang="ru-RU" dirty="0" err="1" smtClean="0"/>
              <a:t>Иммануил</a:t>
            </a:r>
            <a:r>
              <a:rPr lang="ru-RU" dirty="0" smtClean="0"/>
              <a:t>, немецкий философ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>
            <a:off x="7040940" y="1599945"/>
            <a:ext cx="2088232" cy="7006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МТДЛ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Иерархия исследований (НШ)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918737"/>
              </p:ext>
            </p:extLst>
          </p:nvPr>
        </p:nvGraphicFramePr>
        <p:xfrm>
          <a:off x="179512" y="836712"/>
          <a:ext cx="896448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22"/>
                <a:gridCol w="2241122"/>
                <a:gridCol w="2241122"/>
                <a:gridCol w="2241122"/>
              </a:tblGrid>
              <a:tr h="493841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Уровни исследований по…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73720"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МТДЛ НИР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Онтологической картине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38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Выход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C00000"/>
                          </a:solidFill>
                        </a:rPr>
                        <a:t>Выход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62186">
                <a:tc>
                  <a:txBody>
                    <a:bodyPr/>
                    <a:lstStyle/>
                    <a:p>
                      <a:r>
                        <a:rPr lang="ru-RU" dirty="0" smtClean="0"/>
                        <a:t>МТДЛ подходы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Философская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Фундаментальное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Картина мира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97744"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Теоретические основы НИР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Общенаучная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Теоретическое (прорывное)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Концепции, теории, принципы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39634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Решение проблем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Конкретно научная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Системное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процессов, явлений, модели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39634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Методики исследований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Технологическая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Прикладное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Разработки (Программы, Методики)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Стрелка углом вверх 5"/>
          <p:cNvSpPr/>
          <p:nvPr/>
        </p:nvSpPr>
        <p:spPr>
          <a:xfrm rot="5400000">
            <a:off x="6195040" y="1746524"/>
            <a:ext cx="425196" cy="1367020"/>
          </a:xfrm>
          <a:prstGeom prst="bentUpArrow">
            <a:avLst>
              <a:gd name="adj1" fmla="val 25000"/>
              <a:gd name="adj2" fmla="val 217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642632"/>
            <a:ext cx="2088232" cy="4098736"/>
          </a:xfrm>
          <a:prstGeom prst="rect">
            <a:avLst/>
          </a:prstGeom>
          <a:solidFill>
            <a:schemeClr val="accent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99792" y="63813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Э.Г.Юдин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Теории. Концепции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3"/>
            <a:ext cx="9288016" cy="56612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Название. </a:t>
            </a:r>
          </a:p>
          <a:p>
            <a:r>
              <a:rPr lang="ru-RU" dirty="0" smtClean="0"/>
              <a:t>Обоснование выбора для изучения</a:t>
            </a:r>
          </a:p>
          <a:p>
            <a:r>
              <a:rPr lang="ru-RU" dirty="0" smtClean="0"/>
              <a:t>Сфера науки, раздел, направление</a:t>
            </a:r>
          </a:p>
          <a:p>
            <a:r>
              <a:rPr lang="ru-RU" dirty="0" smtClean="0"/>
              <a:t>Проблема науки (практики), на решение которой нацелена данная теория (концепция)</a:t>
            </a:r>
          </a:p>
          <a:p>
            <a:r>
              <a:rPr lang="ru-RU" dirty="0" smtClean="0"/>
              <a:t>Статус теории (в иерархии научных исследований)</a:t>
            </a:r>
          </a:p>
          <a:p>
            <a:r>
              <a:rPr lang="ru-RU" dirty="0" smtClean="0"/>
              <a:t>Авторство: персоны и НШ, «держатели» теории </a:t>
            </a:r>
          </a:p>
          <a:p>
            <a:r>
              <a:rPr lang="ru-RU" dirty="0" smtClean="0"/>
              <a:t>Модель исследуемого процесса, явления</a:t>
            </a:r>
          </a:p>
          <a:p>
            <a:r>
              <a:rPr lang="ru-RU" dirty="0" smtClean="0"/>
              <a:t>Следствия теории (практическая и теоретическая значимость)</a:t>
            </a:r>
          </a:p>
          <a:p>
            <a:r>
              <a:rPr lang="ru-RU" dirty="0" smtClean="0"/>
              <a:t>Библиография (структурированная)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78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«Над»системы объекта изучения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8244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Представления о человеке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Теория личности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Естественные механизмы (психолого-биологические) развития (ум, эмоции, личность)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Деятельность (личная, </a:t>
            </a:r>
            <a:r>
              <a:rPr lang="ru-RU" dirty="0" err="1" smtClean="0"/>
              <a:t>социокультурный</a:t>
            </a:r>
            <a:r>
              <a:rPr lang="ru-RU" dirty="0" smtClean="0"/>
              <a:t> опыт, общественная жизнь)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Цель и сущность образования, закономерности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Содержание образования (результата)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Технологии педагогические и образовательные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Методики предметные и аспектные</a:t>
            </a:r>
            <a:endParaRPr lang="ru-RU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175125" y="6027738"/>
            <a:ext cx="496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prstClr val="black"/>
                </a:solidFill>
              </a:rPr>
              <a:t>Лызь Н.А. О теоретико-методологических основах диссертационных исследований содержания общего образования. // Сб. научных статей Всероссийского семинара по методологии педагогики. Волгоград 2003г. – С 122 – 127.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427984" y="2636912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23528" y="2636912"/>
            <a:ext cx="8640960" cy="2952328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12776"/>
            <a:ext cx="9036496" cy="2016224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34877" y="4800562"/>
            <a:ext cx="26032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Педагогика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06690" y="1470656"/>
            <a:ext cx="22577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Психология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0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3200"/>
              <a:t>Психологические концепции </a:t>
            </a:r>
            <a:br>
              <a:rPr lang="ru-RU" sz="3200"/>
            </a:br>
            <a:r>
              <a:rPr lang="ru-RU" sz="2000"/>
              <a:t>(и понимание личностного роста)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9001125" cy="5713414"/>
        </p:xfrm>
        <a:graphic>
          <a:graphicData uri="http://schemas.openxmlformats.org/drawingml/2006/table">
            <a:tbl>
              <a:tblPr/>
              <a:tblGrid>
                <a:gridCol w="3000375"/>
                <a:gridCol w="3000375"/>
                <a:gridCol w="3000375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Природа человека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Смысл воспитания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Представитель концепции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Безусловно позитивная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Помощь в актуализации, поддержка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К. Роджерс, А.Маслоу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Условно позитивная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Помощь в выборе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Экзистенциальный подход В. Франкла, Дж. Бюджентала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Нейтральная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Формирование, коррекция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Бихевиоризм, большинство подходов советской психологии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Повреждённая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Исправление, компенсация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Фрейдизм, ортодоксальная православная психология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Разнообразная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Зависит от конкретной личности и этапа развития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Синтон (Н.Козлов)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DC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15063" y="1785938"/>
            <a:ext cx="2928937" cy="5072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представления ученого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ФИО, годы жизни и творчества</a:t>
            </a:r>
          </a:p>
          <a:p>
            <a:r>
              <a:rPr lang="ru-RU" dirty="0" smtClean="0"/>
              <a:t>Краткое резюме (принадлежность к научной школе, проблематика, основные труды, последователи, статус, должности, награды)</a:t>
            </a:r>
          </a:p>
          <a:p>
            <a:r>
              <a:rPr lang="ru-RU" dirty="0" smtClean="0"/>
              <a:t>Описание проблем, которые решал (решает) ученый – подходы – решения – оформление.</a:t>
            </a:r>
          </a:p>
          <a:p>
            <a:r>
              <a:rPr lang="ru-RU" dirty="0" smtClean="0"/>
              <a:t>Практическая значимость научно-методических наработок.</a:t>
            </a:r>
          </a:p>
          <a:p>
            <a:r>
              <a:rPr lang="ru-RU" dirty="0" smtClean="0"/>
              <a:t>Основные труды (издания) , включая популярные. Рекомендации по изучению.</a:t>
            </a:r>
          </a:p>
          <a:p>
            <a:r>
              <a:rPr lang="ru-RU" dirty="0" smtClean="0"/>
              <a:t>Дополнительная (личная ) информация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Фундаментальные научные направления: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Гуманизм – </a:t>
            </a:r>
          </a:p>
          <a:p>
            <a:r>
              <a:rPr lang="ru-RU" dirty="0" smtClean="0"/>
              <a:t>- Прагматизм</a:t>
            </a:r>
          </a:p>
          <a:p>
            <a:r>
              <a:rPr lang="ru-RU" dirty="0"/>
              <a:t>Христианское понимание человека и образования (очищение от первородного греха)</a:t>
            </a:r>
          </a:p>
          <a:p>
            <a:r>
              <a:rPr lang="ru-RU" dirty="0" smtClean="0"/>
              <a:t>Антропологический подход (</a:t>
            </a:r>
            <a:r>
              <a:rPr lang="ru-RU" dirty="0" err="1" smtClean="0"/>
              <a:t>Р.Штайнер</a:t>
            </a:r>
            <a:r>
              <a:rPr lang="ru-RU" dirty="0" smtClean="0"/>
              <a:t>, «Я-концепция» </a:t>
            </a:r>
            <a:r>
              <a:rPr lang="ru-RU" dirty="0" err="1" smtClean="0"/>
              <a:t>К.Роджерса</a:t>
            </a:r>
            <a:r>
              <a:rPr lang="ru-RU" dirty="0" smtClean="0"/>
              <a:t>, ..) </a:t>
            </a:r>
          </a:p>
          <a:p>
            <a:r>
              <a:rPr lang="ru-RU" dirty="0" smtClean="0"/>
              <a:t>Отрытое образование</a:t>
            </a:r>
          </a:p>
          <a:p>
            <a:r>
              <a:rPr lang="ru-RU" smtClean="0"/>
              <a:t>…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805264"/>
            <a:ext cx="529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Анализ НШ </a:t>
            </a:r>
            <a:r>
              <a:rPr lang="ru-RU" dirty="0">
                <a:solidFill>
                  <a:srgbClr val="C00000"/>
                </a:solidFill>
              </a:rPr>
              <a:t>или </a:t>
            </a:r>
            <a:r>
              <a:rPr lang="ru-RU" dirty="0" smtClean="0">
                <a:solidFill>
                  <a:srgbClr val="C00000"/>
                </a:solidFill>
              </a:rPr>
              <a:t>Ученого  предполагает уточнение </a:t>
            </a:r>
            <a:r>
              <a:rPr lang="ru-RU" dirty="0" err="1" smtClean="0">
                <a:solidFill>
                  <a:srgbClr val="C00000"/>
                </a:solidFill>
              </a:rPr>
              <a:t>позиционированности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их деятельности в рамках определённых  фундаментальных подходов! </a:t>
            </a:r>
          </a:p>
        </p:txBody>
      </p:sp>
    </p:spTree>
    <p:extLst>
      <p:ext uri="{BB962C8B-B14F-4D97-AF65-F5344CB8AC3E}">
        <p14:creationId xmlns:p14="http://schemas.microsoft.com/office/powerpoint/2010/main" val="17730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Научные школы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7280" y="2780928"/>
            <a:ext cx="8568952" cy="16847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Признаки НШ</a:t>
            </a:r>
          </a:p>
          <a:p>
            <a:r>
              <a:rPr lang="ru-RU" dirty="0" smtClean="0"/>
              <a:t>Содержательные --- Организационные</a:t>
            </a:r>
          </a:p>
          <a:p>
            <a:r>
              <a:rPr lang="ru-RU" dirty="0"/>
              <a:t>С</a:t>
            </a:r>
            <a:r>
              <a:rPr lang="ru-RU" dirty="0" smtClean="0"/>
              <a:t>ущностные (достаточные</a:t>
            </a:r>
            <a:r>
              <a:rPr lang="ru-RU" dirty="0"/>
              <a:t>) </a:t>
            </a:r>
            <a:r>
              <a:rPr lang="ru-RU" dirty="0" smtClean="0"/>
              <a:t>-- Необходимые--Косвенные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3504" y="5013176"/>
            <a:ext cx="45365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2600" dirty="0">
                <a:solidFill>
                  <a:srgbClr val="C00000"/>
                </a:solidFill>
              </a:rPr>
              <a:t>Условия появления -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современном мире Науку не могут развивать гении-одиночки, опираться в динамичном движении надо на широкую апробацию, выверенную теорию и методологию, которая по силам устойчивым научным коллективам - НШ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0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9348"/>
            <a:ext cx="8229600" cy="745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Признаки Научной школы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692696"/>
            <a:ext cx="8820472" cy="4752528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lphaUcPeriod"/>
            </a:pPr>
            <a:r>
              <a:rPr lang="ru-RU" sz="2000" u="sng" kern="50" dirty="0">
                <a:latin typeface="Times New Roman"/>
                <a:ea typeface="TimesNewRoman"/>
                <a:cs typeface="Times New Roman"/>
              </a:rPr>
              <a:t>общность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 научных интересов представителей школы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;</a:t>
            </a: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е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диные </a:t>
            </a:r>
            <a:r>
              <a:rPr lang="ru-RU" sz="2000" u="sng" kern="50" dirty="0" smtClean="0">
                <a:latin typeface="Times New Roman"/>
                <a:ea typeface="TimesNewRoman"/>
                <a:cs typeface="Times New Roman"/>
              </a:rPr>
              <a:t>научные подходы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 и близость </a:t>
            </a:r>
            <a:r>
              <a:rPr lang="ru-RU" sz="2000" u="sng" kern="50" dirty="0" smtClean="0">
                <a:latin typeface="Times New Roman"/>
                <a:ea typeface="TimesNewRoman"/>
                <a:cs typeface="Times New Roman"/>
              </a:rPr>
              <a:t>концепт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уальных установок  исследований; </a:t>
            </a:r>
            <a:endParaRPr lang="ru-RU" sz="2000" kern="50" dirty="0">
              <a:latin typeface="Times New Roman"/>
              <a:ea typeface="TimesNewRoman"/>
              <a:cs typeface="Mangal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научная </a:t>
            </a:r>
            <a:r>
              <a:rPr lang="ru-RU" sz="2000" u="sng" kern="50" dirty="0">
                <a:latin typeface="Times New Roman"/>
                <a:ea typeface="TimesNewRoman"/>
                <a:cs typeface="Times New Roman"/>
              </a:rPr>
              <a:t>значимость 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рассматриваемых проблем;</a:t>
            </a:r>
            <a:endParaRPr lang="ru-RU" sz="2000" kern="50" dirty="0">
              <a:latin typeface="Times New Roman"/>
              <a:ea typeface="TimesNewRoman"/>
              <a:cs typeface="Mangal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известность </a:t>
            </a:r>
            <a:r>
              <a:rPr lang="ru-RU" sz="2000" u="sng" kern="50" dirty="0">
                <a:latin typeface="Times New Roman"/>
                <a:ea typeface="TimesNewRoman"/>
                <a:cs typeface="Times New Roman"/>
              </a:rPr>
              <a:t>научных результатов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 школы и ее (школы) </a:t>
            </a:r>
            <a:r>
              <a:rPr lang="ru-RU" sz="2000" u="sng" kern="50" dirty="0">
                <a:latin typeface="Times New Roman"/>
                <a:ea typeface="TimesNewRoman"/>
                <a:cs typeface="Times New Roman"/>
              </a:rPr>
              <a:t>признание 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в стране и за рубежом;</a:t>
            </a:r>
            <a:endParaRPr lang="ru-RU" sz="2000" kern="50" dirty="0">
              <a:latin typeface="Times New Roman"/>
              <a:ea typeface="TimesNewRoman"/>
              <a:cs typeface="Mangal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наличие (организующая и представительская роль) 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научного </a:t>
            </a:r>
            <a:r>
              <a:rPr lang="ru-RU" sz="2000" u="sng" kern="50" dirty="0">
                <a:latin typeface="Times New Roman"/>
                <a:ea typeface="TimesNewRoman"/>
                <a:cs typeface="Times New Roman"/>
              </a:rPr>
              <a:t>лидера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; </a:t>
            </a:r>
            <a:endParaRPr lang="ru-RU" sz="2000" kern="50" dirty="0">
              <a:latin typeface="Times New Roman"/>
              <a:ea typeface="TimesNewRoman"/>
              <a:cs typeface="Mangal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ru-RU" sz="2000" u="sng" kern="50" dirty="0">
                <a:latin typeface="Times New Roman"/>
                <a:ea typeface="TimesNewRoman"/>
                <a:cs typeface="Times New Roman"/>
              </a:rPr>
              <a:t>стабильность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 и перспективы школы (преемственность научных поколений, работа с научной 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молодежью), </a:t>
            </a:r>
            <a:endParaRPr lang="ru-RU" sz="2000" kern="50" dirty="0">
              <a:latin typeface="Times New Roman"/>
              <a:ea typeface="TimesNewRoman"/>
              <a:cs typeface="Mangal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работа постоянного научного </a:t>
            </a:r>
            <a:r>
              <a:rPr lang="ru-RU" sz="2000" u="sng" kern="50" dirty="0" smtClean="0">
                <a:latin typeface="Times New Roman"/>
                <a:ea typeface="TimesNewRoman"/>
                <a:cs typeface="Times New Roman"/>
              </a:rPr>
              <a:t>семинара</a:t>
            </a:r>
            <a:r>
              <a:rPr lang="ru-RU" sz="2000" kern="50" dirty="0">
                <a:latin typeface="Times New Roman"/>
                <a:ea typeface="TimesNewRoman"/>
                <a:cs typeface="Times New Roman"/>
              </a:rPr>
              <a:t>;</a:t>
            </a:r>
            <a:endParaRPr lang="ru-RU" sz="2000" kern="50" dirty="0" smtClean="0">
              <a:latin typeface="Times New Roman"/>
              <a:ea typeface="TimesNewRoman"/>
              <a:cs typeface="Times New Roman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наличие </a:t>
            </a:r>
            <a:r>
              <a:rPr lang="ru-RU" sz="2000" u="sng" kern="50" dirty="0" smtClean="0">
                <a:latin typeface="Times New Roman"/>
                <a:ea typeface="TimesNewRoman"/>
                <a:cs typeface="Times New Roman"/>
              </a:rPr>
              <a:t>периодического издания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, отражающего результаты исследований школы;</a:t>
            </a:r>
          </a:p>
          <a:p>
            <a:pPr marL="457200" lvl="0" indent="-457200">
              <a:buFont typeface="+mj-lt"/>
              <a:buAutoNum type="alphaUcPeriod"/>
            </a:pP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Фиксированность </a:t>
            </a:r>
            <a:r>
              <a:rPr lang="ru-RU" sz="2000" u="sng" kern="50" dirty="0" smtClean="0">
                <a:latin typeface="Times New Roman"/>
                <a:ea typeface="TimesNewRoman"/>
                <a:cs typeface="Times New Roman"/>
              </a:rPr>
              <a:t>потребности</a:t>
            </a:r>
            <a:r>
              <a:rPr lang="ru-RU" sz="2000" kern="50" dirty="0" smtClean="0">
                <a:latin typeface="Times New Roman"/>
                <a:ea typeface="TimesNewRoman"/>
                <a:cs typeface="Times New Roman"/>
              </a:rPr>
              <a:t> практики и теоретической проблемы (желательно крупной).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64475"/>
              </p:ext>
            </p:extLst>
          </p:nvPr>
        </p:nvGraphicFramePr>
        <p:xfrm>
          <a:off x="539552" y="5765193"/>
          <a:ext cx="828092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Исходные условия появления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Сущностные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Внешние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Необходимые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Достаточные 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0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Систематизация признаков НШ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737041"/>
              </p:ext>
            </p:extLst>
          </p:nvPr>
        </p:nvGraphicFramePr>
        <p:xfrm>
          <a:off x="0" y="404664"/>
          <a:ext cx="9130921" cy="73293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4626"/>
                <a:gridCol w="7236295"/>
              </a:tblGrid>
              <a:tr h="4532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Группа признаков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Признак</a:t>
                      </a:r>
                      <a:endParaRPr lang="ru-RU" sz="2000" dirty="0"/>
                    </a:p>
                  </a:txBody>
                  <a:tcPr/>
                </a:tc>
              </a:tr>
              <a:tr h="392249">
                <a:tc>
                  <a:txBody>
                    <a:bodyPr/>
                    <a:lstStyle/>
                    <a:p>
                      <a:r>
                        <a:rPr lang="ru-RU" dirty="0" smtClean="0"/>
                        <a:t>Сущностные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Фиксированная МТДЛ + Устоявшаяся онтологическая картина изучаемого комплекса процессов, явлений, сферы + Решённая крупная научная</a:t>
                      </a:r>
                      <a:r>
                        <a:rPr lang="ru-RU" sz="1800" kern="50" baseline="0" dirty="0" smtClean="0">
                          <a:latin typeface="Times New Roman"/>
                          <a:ea typeface="TimesNewRoman"/>
                          <a:cs typeface="Times New Roman"/>
                        </a:rPr>
                        <a:t> проблема</a:t>
                      </a:r>
                      <a:endParaRPr lang="ru-RU" sz="1800" kern="50" dirty="0" smtClean="0"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/>
                </a:tc>
              </a:tr>
              <a:tr h="686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D.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известность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научных результатов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 школы и ее (школы)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признание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в стране и за рубежом</a:t>
                      </a:r>
                      <a:endParaRPr lang="ru-RU" sz="1800" kern="50" dirty="0" smtClean="0">
                        <a:latin typeface="Times New Roman"/>
                        <a:ea typeface="TimesNewRoman"/>
                        <a:cs typeface="Mangal"/>
                      </a:endParaRPr>
                    </a:p>
                  </a:txBody>
                  <a:tcPr/>
                </a:tc>
              </a:tr>
              <a:tr h="3986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C.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научная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значимость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рассматриваемых проблем;</a:t>
                      </a:r>
                      <a:endParaRPr lang="ru-RU" dirty="0"/>
                    </a:p>
                  </a:txBody>
                  <a:tcPr/>
                </a:tc>
              </a:tr>
              <a:tr h="686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err="1" smtClean="0"/>
                        <a:t>Организацион-ные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B.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единые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научные подходы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 и близость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концепт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уальных установок  исследований</a:t>
                      </a:r>
                      <a:endParaRPr lang="ru-RU" sz="1800" kern="50" dirty="0" smtClean="0">
                        <a:latin typeface="Times New Roman"/>
                        <a:ea typeface="TimesNewRoman"/>
                        <a:cs typeface="Mangal"/>
                      </a:endParaRPr>
                    </a:p>
                  </a:txBody>
                  <a:tcPr/>
                </a:tc>
              </a:tr>
              <a:tr h="703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F1.</a:t>
                      </a:r>
                      <a:r>
                        <a:rPr lang="en-US" sz="1800" u="sng" kern="50" baseline="0" dirty="0" smtClean="0">
                          <a:latin typeface="Times New Roman"/>
                          <a:ea typeface="TimesNewRoman"/>
                          <a:cs typeface="Times New Roman"/>
                        </a:rPr>
                        <a:t>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стабильность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 и перспективы школы (преемственность научных поколений</a:t>
                      </a:r>
                      <a:endParaRPr lang="ru-RU" dirty="0"/>
                    </a:p>
                  </a:txBody>
                  <a:tcPr/>
                </a:tc>
              </a:tr>
              <a:tr h="362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А. общность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 научных интересов представителей школы</a:t>
                      </a:r>
                    </a:p>
                  </a:txBody>
                  <a:tcPr/>
                </a:tc>
              </a:tr>
              <a:tr h="3629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E.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наличие (организующая и представительская роль) научного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лидера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;</a:t>
                      </a:r>
                      <a:endParaRPr lang="ru-RU" dirty="0"/>
                    </a:p>
                  </a:txBody>
                  <a:tcPr/>
                </a:tc>
              </a:tr>
              <a:tr h="453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F2.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работа с научной молодежью</a:t>
                      </a:r>
                      <a:endParaRPr lang="ru-RU" dirty="0"/>
                    </a:p>
                  </a:txBody>
                  <a:tcPr/>
                </a:tc>
              </a:tr>
              <a:tr h="4532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G.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работа постоянного научного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семинара </a:t>
                      </a:r>
                      <a:endParaRPr lang="ru-RU" dirty="0"/>
                    </a:p>
                  </a:txBody>
                  <a:tcPr/>
                </a:tc>
              </a:tr>
              <a:tr h="6864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H. 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наличие </a:t>
                      </a:r>
                      <a:r>
                        <a:rPr lang="ru-RU" sz="1800" u="sng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периодического издания</a:t>
                      </a: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, отражающего результаты исследований школы</a:t>
                      </a:r>
                      <a:r>
                        <a:rPr lang="ru-RU" sz="1800" kern="50" baseline="0" dirty="0" smtClean="0">
                          <a:latin typeface="Times New Roman"/>
                          <a:ea typeface="TimesNewRoman"/>
                          <a:cs typeface="Times New Roman"/>
                        </a:rPr>
                        <a:t> </a:t>
                      </a:r>
                      <a:endParaRPr lang="ru-RU" sz="1800" kern="50" dirty="0" smtClean="0"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/>
                </a:tc>
              </a:tr>
              <a:tr h="392249">
                <a:tc>
                  <a:txBody>
                    <a:bodyPr/>
                    <a:lstStyle/>
                    <a:p>
                      <a:r>
                        <a:rPr lang="ru-RU" smtClean="0"/>
                        <a:t>Социальная</a:t>
                      </a:r>
                      <a:r>
                        <a:rPr lang="ru-RU" baseline="0" smtClean="0"/>
                        <a:t> обусловленность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Наличие «значимой научно-практической задачи» </a:t>
                      </a:r>
                    </a:p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50" dirty="0" smtClean="0">
                          <a:latin typeface="Times New Roman"/>
                          <a:ea typeface="TimesNewRoman"/>
                          <a:cs typeface="Times New Roman"/>
                        </a:rPr>
                        <a:t>Фиксация крупной теоретической проблемы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50" dirty="0" smtClean="0">
                        <a:latin typeface="Times New Roman"/>
                        <a:ea typeface="TimesNew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8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851"/>
            <a:ext cx="8868397" cy="634082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ПРИМЕР: </a:t>
            </a:r>
            <a:r>
              <a:rPr lang="ru-RU" sz="2000" dirty="0" smtClean="0"/>
              <a:t>«Таким </a:t>
            </a:r>
            <a:r>
              <a:rPr lang="ru-RU" sz="2000" dirty="0"/>
              <a:t>образом, Ярославская психологическая школа обладает целым </a:t>
            </a:r>
            <a:r>
              <a:rPr lang="ru-RU" sz="2000" dirty="0" smtClean="0"/>
              <a:t>рядом специфических </a:t>
            </a:r>
            <a:r>
              <a:rPr lang="ru-RU" sz="2000" dirty="0"/>
              <a:t>критериев</a:t>
            </a:r>
            <a:r>
              <a:rPr lang="ru-RU" sz="2000" dirty="0" smtClean="0"/>
              <a:t>: ...»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7"/>
            <a:ext cx="9036496" cy="5040560"/>
          </a:xfrm>
        </p:spPr>
        <p:txBody>
          <a:bodyPr>
            <a:noAutofit/>
          </a:bodyPr>
          <a:lstStyle/>
          <a:p>
            <a:r>
              <a:rPr lang="ru-RU" sz="1800" dirty="0" smtClean="0"/>
              <a:t>- </a:t>
            </a:r>
            <a:r>
              <a:rPr lang="ru-RU" sz="1800" dirty="0"/>
              <a:t>наличие главы школы (В.С. Филатова, В.Д. </a:t>
            </a:r>
            <a:r>
              <a:rPr lang="ru-RU" sz="1800" dirty="0" err="1"/>
              <a:t>Шадрикова</a:t>
            </a:r>
            <a:r>
              <a:rPr lang="ru-RU" sz="1800" dirty="0"/>
              <a:t>, В.А. Карпова</a:t>
            </a:r>
            <a:r>
              <a:rPr lang="ru-RU" sz="1800" dirty="0" smtClean="0"/>
              <a:t>), благодаря </a:t>
            </a:r>
            <a:r>
              <a:rPr lang="ru-RU" sz="1800" dirty="0"/>
              <a:t>которому создается реализуемая в течение определенного </a:t>
            </a:r>
            <a:r>
              <a:rPr lang="ru-RU" sz="1800" dirty="0" smtClean="0"/>
              <a:t>периода программа</a:t>
            </a:r>
            <a:r>
              <a:rPr lang="ru-RU" sz="1800" dirty="0"/>
              <a:t>. Лидер выстраивает структуру исследовательских задач </a:t>
            </a:r>
            <a:r>
              <a:rPr lang="ru-RU" sz="1800" dirty="0" smtClean="0"/>
              <a:t>соответственно этой </a:t>
            </a:r>
            <a:r>
              <a:rPr lang="ru-RU" sz="1800" dirty="0"/>
              <a:t>программе и определяет совместный или индивидуальный способ </a:t>
            </a:r>
            <a:r>
              <a:rPr lang="ru-RU" sz="1800" dirty="0" smtClean="0"/>
              <a:t>деятельности ее </a:t>
            </a:r>
            <a:r>
              <a:rPr lang="ru-RU" sz="1800" dirty="0"/>
              <a:t>исполнителей.</a:t>
            </a:r>
          </a:p>
          <a:p>
            <a:r>
              <a:rPr lang="ru-RU" sz="1800" dirty="0"/>
              <a:t>- ученики, воспитанные главой школы обеспечивают преемственность </a:t>
            </a:r>
            <a:r>
              <a:rPr lang="ru-RU" sz="1800" dirty="0" smtClean="0"/>
              <a:t>в разработке </a:t>
            </a:r>
            <a:r>
              <a:rPr lang="ru-RU" sz="1800" dirty="0"/>
              <a:t>определенного круга проблем, совместный характер </a:t>
            </a:r>
            <a:r>
              <a:rPr lang="ru-RU" sz="1800" dirty="0" smtClean="0"/>
              <a:t>исследовательской  деятельности</a:t>
            </a:r>
            <a:r>
              <a:rPr lang="ru-RU" sz="1800" dirty="0"/>
              <a:t>, соблюдение в ней научно-статусной иерархии.</a:t>
            </a:r>
          </a:p>
          <a:p>
            <a:r>
              <a:rPr lang="ru-RU" sz="1800" dirty="0"/>
              <a:t>- </a:t>
            </a:r>
            <a:r>
              <a:rPr lang="ru-RU" sz="1800" dirty="0" err="1"/>
              <a:t>трехпоколенная</a:t>
            </a:r>
            <a:r>
              <a:rPr lang="ru-RU" sz="1800" dirty="0"/>
              <a:t> структура учителей-учеников, что во временном </a:t>
            </a:r>
            <a:r>
              <a:rPr lang="ru-RU" sz="1800" dirty="0" smtClean="0"/>
              <a:t>плане составляет </a:t>
            </a:r>
            <a:r>
              <a:rPr lang="ru-RU" sz="1800" dirty="0"/>
              <a:t>не менее 45 – 60 лет и является критерием состоявшегося </a:t>
            </a:r>
            <a:r>
              <a:rPr lang="ru-RU" sz="1800" dirty="0" smtClean="0"/>
              <a:t>строительства школы</a:t>
            </a:r>
            <a:r>
              <a:rPr lang="ru-RU" sz="1800" dirty="0"/>
              <a:t>.</a:t>
            </a:r>
          </a:p>
          <a:p>
            <a:r>
              <a:rPr lang="ru-RU" sz="1800" dirty="0"/>
              <a:t>- следование, согласно авторской концепции, основной совокупности </a:t>
            </a:r>
            <a:r>
              <a:rPr lang="ru-RU" sz="1800" dirty="0" smtClean="0"/>
              <a:t>научных принципов</a:t>
            </a:r>
            <a:r>
              <a:rPr lang="ru-RU" sz="1800" dirty="0"/>
              <a:t>, идей и способов исследования (например, концепция </a:t>
            </a:r>
            <a:r>
              <a:rPr lang="ru-RU" sz="1800" dirty="0" err="1"/>
              <a:t>системогенеза</a:t>
            </a:r>
            <a:r>
              <a:rPr lang="ru-RU" sz="1800" dirty="0"/>
              <a:t>).</a:t>
            </a:r>
          </a:p>
          <a:p>
            <a:r>
              <a:rPr lang="ru-RU" sz="1800" dirty="0"/>
              <a:t>- открытие психологического факультета, аспирантуры, </a:t>
            </a:r>
            <a:r>
              <a:rPr lang="ru-RU" sz="1800" dirty="0" smtClean="0"/>
              <a:t>докторантуры, диссертационного </a:t>
            </a:r>
            <a:r>
              <a:rPr lang="ru-RU" sz="1800" dirty="0"/>
              <a:t>совета, проведение научных конференций, </a:t>
            </a:r>
            <a:r>
              <a:rPr lang="ru-RU" sz="1800" dirty="0" err="1" smtClean="0"/>
              <a:t>грантовские</a:t>
            </a:r>
            <a:r>
              <a:rPr lang="ru-RU" sz="1800" dirty="0"/>
              <a:t> </a:t>
            </a:r>
            <a:r>
              <a:rPr lang="ru-RU" sz="1800" dirty="0" smtClean="0"/>
              <a:t> достижения</a:t>
            </a:r>
            <a:r>
              <a:rPr lang="ru-RU" sz="1800" dirty="0"/>
              <a:t>, крупные публикации;</a:t>
            </a:r>
          </a:p>
          <a:p>
            <a:r>
              <a:rPr lang="ru-RU" sz="1800" dirty="0"/>
              <a:t>- общественная деятельность; - имеющиеся тенденции к </a:t>
            </a:r>
            <a:r>
              <a:rPr lang="ru-RU" sz="1800" dirty="0" smtClean="0"/>
              <a:t>территориальной привязанности </a:t>
            </a:r>
            <a:r>
              <a:rPr lang="ru-RU" sz="1800" dirty="0"/>
              <a:t>объекта исследования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Н.П.Тряпицына</a:t>
            </a:r>
            <a:r>
              <a:rPr lang="ru-RU" dirty="0" smtClean="0">
                <a:solidFill>
                  <a:srgbClr val="C00000"/>
                </a:solidFill>
              </a:rPr>
              <a:t> «…».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19872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4008" y="594928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Содержательный вклад в Науку: Теории, Концепции, Модели, Категории, Метод, Подход, используемые другими  учёными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9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Достаточные признаки НШ</a:t>
            </a:r>
            <a:endParaRPr lang="ru-RU" dirty="0"/>
          </a:p>
        </p:txBody>
      </p:sp>
      <p:sp>
        <p:nvSpPr>
          <p:cNvPr id="4" name="Объект 4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Содержательные : </a:t>
            </a:r>
          </a:p>
          <a:p>
            <a:r>
              <a:rPr lang="ru-RU" dirty="0" smtClean="0"/>
              <a:t>Решённая крупная научно-практическая </a:t>
            </a:r>
            <a:r>
              <a:rPr lang="ru-RU" b="1" dirty="0" smtClean="0"/>
              <a:t>проблема</a:t>
            </a:r>
            <a:endParaRPr lang="ru-RU" dirty="0" smtClean="0"/>
          </a:p>
          <a:p>
            <a:r>
              <a:rPr lang="ru-RU" dirty="0" smtClean="0"/>
              <a:t>Вклад в </a:t>
            </a:r>
            <a:r>
              <a:rPr lang="ru-RU" b="1" dirty="0" smtClean="0"/>
              <a:t>МТДЛ</a:t>
            </a:r>
            <a:r>
              <a:rPr lang="ru-RU" dirty="0" smtClean="0"/>
              <a:t> (общенаучную; отраслевую)</a:t>
            </a:r>
          </a:p>
          <a:p>
            <a:r>
              <a:rPr lang="ru-RU" dirty="0" smtClean="0"/>
              <a:t>Вклад в </a:t>
            </a:r>
            <a:r>
              <a:rPr lang="ru-RU" b="1" dirty="0" smtClean="0"/>
              <a:t>теорию</a:t>
            </a:r>
            <a:r>
              <a:rPr lang="ru-RU" dirty="0" smtClean="0"/>
              <a:t> (концепции, категориальный аппарат, теории, </a:t>
            </a:r>
            <a:r>
              <a:rPr lang="ru-RU" i="1" dirty="0" smtClean="0"/>
              <a:t>идеи</a:t>
            </a:r>
            <a:r>
              <a:rPr lang="ru-RU" dirty="0" smtClean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Набор признаков зависит от иерархии исследований,</a:t>
            </a:r>
          </a:p>
          <a:p>
            <a:r>
              <a:rPr lang="ru-RU" dirty="0" smtClean="0"/>
              <a:t>Например для Фундаментальной Школы достаточно публикаций и постоянно действующего семинара, для Прикладной требуется широкая база для апробации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1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918648" cy="3024335"/>
          </a:xfrm>
        </p:spPr>
        <p:txBody>
          <a:bodyPr>
            <a:noAutofit/>
          </a:bodyPr>
          <a:lstStyle/>
          <a:p>
            <a:pPr indent="457200" algn="just"/>
            <a:r>
              <a:rPr lang="ru-RU" sz="3200" dirty="0" smtClean="0"/>
              <a:t>Школы и образовательные учреждения всегда были такими, какими их желали иметь общество и государство, и в несравненно меньшей степени такими, какими их желали видеть педагогические мыслители  и реформаторы. 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68280" y="5085410"/>
            <a:ext cx="6400800" cy="1752600"/>
          </a:xfrm>
        </p:spPr>
        <p:txBody>
          <a:bodyPr/>
          <a:lstStyle/>
          <a:p>
            <a:pPr algn="r"/>
            <a:r>
              <a:rPr lang="ru-RU" dirty="0" err="1" smtClean="0"/>
              <a:t>П.Ф.Каптерев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234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809" y="-459431"/>
            <a:ext cx="11473871" cy="71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НШ исторически обусловлены и появляются в </a:t>
            </a:r>
            <a:r>
              <a:rPr lang="ru-RU" smtClean="0"/>
              <a:t>условиях  явного социального </a:t>
            </a:r>
            <a:r>
              <a:rPr lang="ru-RU" dirty="0" smtClean="0"/>
              <a:t>запроса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062880"/>
            <a:ext cx="14088084" cy="881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5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531440"/>
            <a:ext cx="13238486" cy="828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Глубина представления сведений об учёном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08720"/>
            <a:ext cx="7211144" cy="57606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ФИО, даты творчества, статус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Перечисление работ и заслуг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Аннотация вклада в теорию науки, </a:t>
            </a:r>
            <a:r>
              <a:rPr lang="ru-RU" sz="3600" dirty="0" err="1" smtClean="0"/>
              <a:t>мтдл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Представление вклада (суть концепции)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Позиционирование в рамках фундаментальных направлений </a:t>
            </a:r>
            <a:r>
              <a:rPr lang="ru-RU" sz="3100" i="1" dirty="0" smtClean="0"/>
              <a:t>(гуманизм, позитивизм, </a:t>
            </a:r>
            <a:r>
              <a:rPr lang="ru-RU" sz="3100" i="1" dirty="0" err="1" smtClean="0"/>
              <a:t>бихевиаризм</a:t>
            </a:r>
            <a:r>
              <a:rPr lang="ru-RU" sz="3100" i="1" dirty="0" smtClean="0"/>
              <a:t>, прагматизм. … с учетом дихотомии)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Генезис взглядов, преемственность научных положений («дерево» школы) 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1619"/>
              </p:ext>
            </p:extLst>
          </p:nvPr>
        </p:nvGraphicFramePr>
        <p:xfrm>
          <a:off x="6876256" y="764704"/>
          <a:ext cx="1849620" cy="592414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85475"/>
                <a:gridCol w="864145"/>
              </a:tblGrid>
              <a:tr h="75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2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91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2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1112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7562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1112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18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28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6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33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5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5196">
                <a:tc>
                  <a:txBody>
                    <a:bodyPr/>
                    <a:lstStyle/>
                    <a:p>
                      <a:pPr marL="2095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  <a:defRPr/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/>
                        <a:t>Баллы нарастающим итогом </a:t>
                      </a: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125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Баллы за аспект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1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65312"/>
            <a:ext cx="8892480" cy="6192688"/>
          </a:xfrm>
        </p:spPr>
        <p:txBody>
          <a:bodyPr>
            <a:normAutofit fontScale="25000" lnSpcReduction="20000"/>
          </a:bodyPr>
          <a:lstStyle/>
          <a:p>
            <a:r>
              <a:rPr lang="ru-RU" sz="9600" i="1" dirty="0">
                <a:solidFill>
                  <a:srgbClr val="C00000"/>
                </a:solidFill>
              </a:rPr>
              <a:t>«</a:t>
            </a:r>
            <a:r>
              <a:rPr lang="ru-RU" sz="9600" b="1" i="1" dirty="0">
                <a:solidFill>
                  <a:srgbClr val="C00000"/>
                </a:solidFill>
              </a:rPr>
              <a:t>Мышлени</a:t>
            </a:r>
            <a:r>
              <a:rPr lang="ru-RU" sz="9600" i="1" dirty="0">
                <a:solidFill>
                  <a:srgbClr val="C00000"/>
                </a:solidFill>
              </a:rPr>
              <a:t>е существует  реально – как субстанция , независимо от того, есть люди или нет людей. Главное – что есть мышление, а на чём оно реализуется неважно»</a:t>
            </a:r>
          </a:p>
          <a:p>
            <a:pPr marL="0" indent="0" algn="r">
              <a:buNone/>
            </a:pPr>
            <a:r>
              <a:rPr lang="ru-RU" sz="9600" dirty="0" err="1"/>
              <a:t>Г.П.Щедровицкий</a:t>
            </a:r>
            <a:r>
              <a:rPr lang="ru-RU" sz="9600" dirty="0"/>
              <a:t>, советский </a:t>
            </a:r>
            <a:r>
              <a:rPr lang="ru-RU" sz="9600" dirty="0" smtClean="0"/>
              <a:t>методолог</a:t>
            </a:r>
          </a:p>
          <a:p>
            <a:pPr marL="0" indent="0" algn="r">
              <a:buNone/>
            </a:pPr>
            <a:endParaRPr lang="ru-RU" sz="9600" i="1" dirty="0"/>
          </a:p>
          <a:p>
            <a:r>
              <a:rPr lang="ru-RU" sz="9600" b="1" i="1" dirty="0" smtClean="0"/>
              <a:t>«</a:t>
            </a:r>
            <a:r>
              <a:rPr lang="ru-RU" sz="9600" b="1" i="1" dirty="0"/>
              <a:t>Смыслы человеком не создаются, не производятся, но обнаруживаются и реализуются: смысл нельзя дать, его нужно найти» </a:t>
            </a:r>
          </a:p>
          <a:p>
            <a:pPr marL="0" indent="0" algn="r">
              <a:buNone/>
            </a:pPr>
            <a:r>
              <a:rPr lang="ru-RU" sz="9600" dirty="0" err="1" smtClean="0"/>
              <a:t>В.Франкл</a:t>
            </a:r>
            <a:endParaRPr lang="ru-RU" sz="9600" dirty="0" smtClean="0"/>
          </a:p>
          <a:p>
            <a:pPr marL="0" indent="0" algn="r">
              <a:buNone/>
            </a:pPr>
            <a:endParaRPr lang="ru-RU" sz="9600" dirty="0" smtClean="0"/>
          </a:p>
          <a:p>
            <a:r>
              <a:rPr lang="ru-RU" sz="9600" b="1" i="1" dirty="0"/>
              <a:t>«Мысль не просто выражается в слове, </a:t>
            </a:r>
            <a:r>
              <a:rPr lang="ru-RU" sz="9600" b="1" i="1" dirty="0" smtClean="0"/>
              <a:t>но </a:t>
            </a:r>
            <a:r>
              <a:rPr lang="ru-RU" sz="9600" b="1" i="1" dirty="0"/>
              <a:t>и совершается в нем».</a:t>
            </a:r>
          </a:p>
          <a:p>
            <a:pPr marL="0" indent="0" algn="r">
              <a:buNone/>
            </a:pPr>
            <a:r>
              <a:rPr lang="ru-RU" sz="9600" dirty="0"/>
              <a:t>Л.С. </a:t>
            </a:r>
            <a:r>
              <a:rPr lang="ru-RU" sz="9600" dirty="0" smtClean="0"/>
              <a:t>Выготский</a:t>
            </a:r>
          </a:p>
          <a:p>
            <a:pPr marL="0" indent="0" algn="r">
              <a:buNone/>
            </a:pPr>
            <a:endParaRPr lang="ru-RU" sz="9600" dirty="0"/>
          </a:p>
          <a:p>
            <a:r>
              <a:rPr lang="ru-RU" sz="9600" i="1" dirty="0"/>
              <a:t>«Принято считать, что человек овладевает </a:t>
            </a:r>
            <a:r>
              <a:rPr lang="ru-RU" sz="9600" b="1" i="1" dirty="0"/>
              <a:t>языком</a:t>
            </a:r>
            <a:r>
              <a:rPr lang="ru-RU" sz="9600" i="1" dirty="0"/>
              <a:t>, но, может быть правильнее сказать: язык овладевает человеком»</a:t>
            </a:r>
          </a:p>
          <a:p>
            <a:pPr marL="0" indent="0" algn="r">
              <a:buNone/>
            </a:pPr>
            <a:r>
              <a:rPr lang="ru-RU" sz="9600" dirty="0"/>
              <a:t>Вильгельм фон </a:t>
            </a:r>
            <a:r>
              <a:rPr lang="ru-RU" sz="9600" dirty="0" err="1"/>
              <a:t>Гумбольт</a:t>
            </a:r>
            <a:endParaRPr lang="ru-RU" sz="9600" dirty="0"/>
          </a:p>
          <a:p>
            <a:pPr marL="0" indent="0" algn="r">
              <a:buNone/>
            </a:pPr>
            <a:endParaRPr lang="ru-RU" sz="4000" dirty="0"/>
          </a:p>
          <a:p>
            <a:pPr marL="0" indent="0" algn="r">
              <a:buNone/>
            </a:pPr>
            <a:endParaRPr lang="ru-RU" sz="9600" dirty="0"/>
          </a:p>
          <a:p>
            <a:pPr marL="0" lvl="5" indent="0" algn="r">
              <a:buNone/>
            </a:pPr>
            <a:endParaRPr lang="ru-RU" sz="9600" dirty="0" smtClean="0"/>
          </a:p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55842" y="0"/>
            <a:ext cx="641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 идеализм! ))</a:t>
            </a:r>
            <a:endParaRPr lang="ru-RU" sz="4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9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060432" cy="69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Педагогические научные  школы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352928" cy="4874096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Московский государственный педагогический университет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Российский государственный педагогический университет им. А.И.Герцена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Вятский государственный  университет (г.Киров)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Балтийский Федеральный Университет им. И. Канта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Костромской государственный университет имени Н. А. Некрасова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Тульский государственный педагогический университет им. Л.Н.Толстова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ЯГПУ им. К.Д. Ушинского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1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Вот и всё. Смежили очи </a:t>
            </a:r>
            <a:r>
              <a:rPr lang="ru-RU" dirty="0" smtClean="0"/>
              <a:t>гении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когда померкли небеса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Словно </a:t>
            </a:r>
            <a:r>
              <a:rPr lang="ru-RU" dirty="0"/>
              <a:t>в опустевшем </a:t>
            </a:r>
            <a:r>
              <a:rPr lang="ru-RU" dirty="0" smtClean="0"/>
              <a:t>помещении</a:t>
            </a:r>
          </a:p>
          <a:p>
            <a:pPr marL="0" indent="0">
              <a:buNone/>
            </a:pPr>
            <a:r>
              <a:rPr lang="ru-RU" dirty="0" smtClean="0"/>
              <a:t>Стали </a:t>
            </a:r>
            <a:r>
              <a:rPr lang="ru-RU" dirty="0"/>
              <a:t>слышны наши </a:t>
            </a:r>
            <a:r>
              <a:rPr lang="ru-RU" dirty="0" smtClean="0"/>
              <a:t>голоса. </a:t>
            </a:r>
          </a:p>
          <a:p>
            <a:pPr marL="0" indent="0">
              <a:buNone/>
            </a:pPr>
            <a:r>
              <a:rPr lang="ru-RU" dirty="0" smtClean="0"/>
              <a:t>Тянем-тянем </a:t>
            </a:r>
            <a:r>
              <a:rPr lang="ru-RU" dirty="0"/>
              <a:t>слово </a:t>
            </a:r>
            <a:r>
              <a:rPr lang="ru-RU" dirty="0" smtClean="0"/>
              <a:t>залежалое,</a:t>
            </a:r>
          </a:p>
          <a:p>
            <a:pPr marL="0" indent="0">
              <a:buNone/>
            </a:pPr>
            <a:r>
              <a:rPr lang="ru-RU" dirty="0" smtClean="0"/>
              <a:t>Говорим </a:t>
            </a:r>
            <a:r>
              <a:rPr lang="ru-RU" dirty="0"/>
              <a:t>иль пусто, иль </a:t>
            </a:r>
            <a:r>
              <a:rPr lang="ru-RU" dirty="0" smtClean="0"/>
              <a:t>темно. </a:t>
            </a:r>
          </a:p>
          <a:p>
            <a:pPr marL="0" indent="0">
              <a:buNone/>
            </a:pPr>
            <a:r>
              <a:rPr lang="ru-RU" dirty="0" smtClean="0"/>
              <a:t>Как </a:t>
            </a:r>
            <a:r>
              <a:rPr lang="ru-RU" dirty="0"/>
              <a:t>нас чествуют и как нас </a:t>
            </a:r>
            <a:r>
              <a:rPr lang="ru-RU" dirty="0" smtClean="0"/>
              <a:t>жалуют!</a:t>
            </a:r>
          </a:p>
          <a:p>
            <a:pPr marL="0" indent="0">
              <a:buNone/>
            </a:pPr>
            <a:r>
              <a:rPr lang="ru-RU" dirty="0" smtClean="0"/>
              <a:t>Нету </a:t>
            </a:r>
            <a:r>
              <a:rPr lang="ru-RU" dirty="0"/>
              <a:t>их, и всё разрешено</a:t>
            </a:r>
            <a:r>
              <a:rPr lang="ru-RU" dirty="0" smtClean="0"/>
              <a:t>».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Д. </a:t>
            </a:r>
            <a:r>
              <a:rPr lang="ru-RU" dirty="0" smtClean="0"/>
              <a:t>Самойлов </a:t>
            </a:r>
          </a:p>
          <a:p>
            <a:pPr marL="0" indent="0">
              <a:buNone/>
            </a:pPr>
            <a:r>
              <a:rPr lang="ru-RU" sz="2300" i="1" dirty="0" smtClean="0"/>
              <a:t>( с подачи  академика </a:t>
            </a:r>
            <a:r>
              <a:rPr lang="ru-RU" sz="2300" i="1" dirty="0" err="1" smtClean="0"/>
              <a:t>А.А.Орлова</a:t>
            </a:r>
            <a:r>
              <a:rPr lang="ru-RU" sz="2300" i="1" dirty="0" smtClean="0"/>
              <a:t> - </a:t>
            </a:r>
            <a:r>
              <a:rPr lang="ru-RU" sz="2300" i="1" dirty="0"/>
              <a:t>МНПК в РАО, посвященной 90-летию </a:t>
            </a:r>
            <a:r>
              <a:rPr lang="ru-RU" sz="2300" i="1" dirty="0" err="1"/>
              <a:t>В.В.Краевского</a:t>
            </a:r>
            <a:r>
              <a:rPr lang="ru-RU" sz="2300" i="1" dirty="0"/>
              <a:t>, </a:t>
            </a:r>
            <a:r>
              <a:rPr lang="ru-RU" sz="2300" i="1" dirty="0" smtClean="0"/>
              <a:t>Людмилы  </a:t>
            </a:r>
            <a:r>
              <a:rPr lang="ru-RU" sz="2300" i="1" dirty="0" err="1" smtClean="0"/>
              <a:t>М.Перминовой</a:t>
            </a:r>
            <a:r>
              <a:rPr lang="ru-RU" sz="2300" i="1" dirty="0" smtClean="0"/>
              <a:t> – в </a:t>
            </a:r>
            <a:r>
              <a:rPr lang="ru-RU" sz="2300" i="1" dirty="0" err="1" smtClean="0"/>
              <a:t>дискусси</a:t>
            </a:r>
            <a:r>
              <a:rPr lang="ru-RU" sz="2300" i="1" dirty="0" smtClean="0"/>
              <a:t> на МТДЛ Совете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1124744"/>
            <a:ext cx="8712968" cy="24788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Ваши вопросы?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е-поддержка Курса: </a:t>
            </a:r>
            <a:br>
              <a:rPr lang="ru-RU" dirty="0" smtClean="0"/>
            </a:br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moodle.yspu.org/course/view.php?id=54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moodle.yspu.org/course/view.php?id=</a:t>
            </a:r>
            <a:r>
              <a:rPr lang="ru-RU" sz="3600" dirty="0" smtClean="0">
                <a:hlinkClick r:id="rId3"/>
              </a:rPr>
              <a:t>791</a:t>
            </a:r>
            <a:r>
              <a:rPr lang="ru-RU" sz="3600" dirty="0" smtClean="0"/>
              <a:t>  </a:t>
            </a:r>
            <a:r>
              <a:rPr lang="en-US" sz="3600" dirty="0" smtClean="0"/>
              <a:t> </a:t>
            </a:r>
            <a:endParaRPr lang="ru-RU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11413" y="5157788"/>
            <a:ext cx="6400800" cy="1347787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Юдин Владимир Владимирович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marL="0" indent="0" algn="r">
              <a:lnSpc>
                <a:spcPct val="80000"/>
              </a:lnSpc>
              <a:buNone/>
            </a:pPr>
            <a:r>
              <a:rPr lang="en-US" sz="2000" dirty="0">
                <a:hlinkClick r:id="rId4"/>
              </a:rPr>
              <a:t> </a:t>
            </a:r>
            <a:r>
              <a:rPr lang="en-US" sz="2000" dirty="0" err="1">
                <a:hlinkClick r:id="rId5"/>
              </a:rPr>
              <a:t>vvyudin</a:t>
            </a:r>
            <a:r>
              <a:rPr lang="ru-RU" sz="2000" dirty="0">
                <a:hlinkClick r:id="rId5"/>
              </a:rPr>
              <a:t>2020</a:t>
            </a:r>
            <a:r>
              <a:rPr lang="en-US" sz="2000" dirty="0">
                <a:hlinkClick r:id="rId5"/>
              </a:rPr>
              <a:t>@yandex.ru</a:t>
            </a:r>
            <a:r>
              <a:rPr lang="ru-RU" sz="2000"/>
              <a:t> </a:t>
            </a:r>
            <a:r>
              <a:rPr lang="ru-RU" sz="2000" smtClean="0"/>
              <a:t>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sz="2000" smtClean="0"/>
              <a:t>Тел</a:t>
            </a:r>
            <a:r>
              <a:rPr lang="ru-RU" sz="2000" dirty="0" smtClean="0"/>
              <a:t>. </a:t>
            </a:r>
            <a:r>
              <a:rPr lang="en-US" sz="2000" dirty="0" smtClean="0"/>
              <a:t>8-</a:t>
            </a:r>
            <a:r>
              <a:rPr lang="ru-RU" sz="2000" dirty="0" smtClean="0"/>
              <a:t>4</a:t>
            </a:r>
            <a:r>
              <a:rPr lang="en-US" sz="2000" dirty="0" smtClean="0"/>
              <a:t>852-</a:t>
            </a:r>
            <a:r>
              <a:rPr lang="ru-RU" sz="2000" dirty="0" smtClean="0"/>
              <a:t>7</a:t>
            </a:r>
            <a:r>
              <a:rPr lang="en-US" sz="2000" dirty="0" smtClean="0"/>
              <a:t>28-</a:t>
            </a:r>
            <a:r>
              <a:rPr lang="ru-RU" sz="2000" dirty="0" smtClean="0"/>
              <a:t>08</a:t>
            </a:r>
            <a:r>
              <a:rPr lang="en-US" sz="2000" dirty="0" smtClean="0"/>
              <a:t>2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471917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88" y="116632"/>
            <a:ext cx="9036496" cy="778098"/>
          </a:xfrm>
        </p:spPr>
        <p:txBody>
          <a:bodyPr>
            <a:noAutofit/>
          </a:bodyPr>
          <a:lstStyle/>
          <a:p>
            <a:r>
              <a:rPr lang="ru-RU" sz="3200" dirty="0" smtClean="0"/>
              <a:t>Е-поддержка курса </a:t>
            </a:r>
            <a:r>
              <a:rPr lang="en-US" sz="3200" dirty="0">
                <a:hlinkClick r:id="rId2"/>
              </a:rPr>
              <a:t>https://moodle.yspu.org/course/view.php?id=54</a:t>
            </a:r>
            <a:r>
              <a:rPr lang="ru-RU" sz="3200" dirty="0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4" y="980728"/>
            <a:ext cx="9159054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Вебинар</a:t>
            </a:r>
            <a:r>
              <a:rPr lang="ru-RU" sz="3200" dirty="0" smtClean="0">
                <a:solidFill>
                  <a:srgbClr val="C00000"/>
                </a:solidFill>
              </a:rPr>
              <a:t> по научным школам </a:t>
            </a:r>
            <a:r>
              <a:rPr lang="ru-RU" sz="3200" dirty="0" err="1" smtClean="0">
                <a:solidFill>
                  <a:srgbClr val="C00000"/>
                </a:solidFill>
              </a:rPr>
              <a:t>ПТх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43051"/>
              </p:ext>
            </p:extLst>
          </p:nvPr>
        </p:nvGraphicFramePr>
        <p:xfrm>
          <a:off x="179512" y="764704"/>
          <a:ext cx="8964488" cy="597666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8964488"/>
              </a:tblGrid>
              <a:tr h="3103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 февраля 2015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13:00–15:00 МСК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ВЕБИНАР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Педагогические технологии в условиях модернизации образования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3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Кафедра педагогических технологий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Ярославского государственного педагогического университета им. 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К.Д.Ушинского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приглашают представителей научных педагогических школ, исследователей проблем использования педагогических технологий, администрацию, руководителей и сотрудников учебно-методических служб, преподавателей педагогических вузов и колледжей, институтов развития образования, а также всех желающих принять участие в бесплатном онлайн-семинаре (</a:t>
                      </a: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вебинаре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Вебинар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является этапом подготовки 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Международной научно-практической конференции «Педагогические технологии в условиях модернизации образования»,</a:t>
                      </a:r>
                      <a:r>
                        <a:rPr lang="ru-RU" sz="16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намеченной на сентябрь 2015 г. в Ярославле.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8508" y="2348880"/>
            <a:ext cx="97452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задачи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представление научных школ, исследующих проблемы использования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педагогических технологий в современном образовании, предложения в программу МН-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ПКонференции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Ведущие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Байбородова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Людмила Васильевна, заведующая кафедрой педагогических технологий,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педагогических наук, профессор; Юдин Владимир Владимирович, доктор педагогических наук, доцент.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Психологическая </a:t>
            </a:r>
            <a:r>
              <a:rPr lang="ru-RU" dirty="0"/>
              <a:t>теория/ теории деятельности – </a:t>
            </a:r>
            <a:r>
              <a:rPr lang="ru-RU" dirty="0" err="1"/>
              <a:t>С.Л.Рубинштейн</a:t>
            </a:r>
            <a:r>
              <a:rPr lang="ru-RU" dirty="0"/>
              <a:t>, </a:t>
            </a:r>
            <a:r>
              <a:rPr lang="ru-RU" dirty="0" err="1"/>
              <a:t>А.Н.Леонтьев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теория </a:t>
            </a:r>
            <a:r>
              <a:rPr lang="ru-RU" dirty="0"/>
              <a:t>активизации учения школьников – </a:t>
            </a:r>
            <a:r>
              <a:rPr lang="ru-RU" dirty="0" err="1"/>
              <a:t>Т.И.Шамова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теория </a:t>
            </a:r>
            <a:r>
              <a:rPr lang="ru-RU" dirty="0"/>
              <a:t>учебной деятельности – </a:t>
            </a:r>
            <a:r>
              <a:rPr lang="ru-RU" dirty="0" err="1"/>
              <a:t>Г.И.Щукина</a:t>
            </a:r>
            <a:r>
              <a:rPr lang="ru-RU" dirty="0"/>
              <a:t>, </a:t>
            </a:r>
            <a:r>
              <a:rPr lang="ru-RU" dirty="0" smtClean="0"/>
              <a:t>(</a:t>
            </a:r>
            <a:r>
              <a:rPr lang="ru-RU" dirty="0" err="1" smtClean="0"/>
              <a:t>В.В.Давыдов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Социо</a:t>
            </a:r>
            <a:r>
              <a:rPr lang="ru-RU" smtClean="0"/>
              <a:t>-культурная </a:t>
            </a:r>
            <a:r>
              <a:rPr lang="ru-RU" smtClean="0"/>
              <a:t>концепция</a:t>
            </a:r>
            <a:r>
              <a:rPr lang="ru-RU" smtClean="0"/>
              <a:t> </a:t>
            </a:r>
            <a:r>
              <a:rPr lang="ru-RU" dirty="0"/>
              <a:t>содержания   образования – </a:t>
            </a:r>
            <a:r>
              <a:rPr lang="ru-RU" dirty="0" err="1"/>
              <a:t>М.Н.Скаткин</a:t>
            </a:r>
            <a:r>
              <a:rPr lang="ru-RU" dirty="0"/>
              <a:t>, </a:t>
            </a:r>
            <a:r>
              <a:rPr lang="ru-RU" dirty="0" err="1"/>
              <a:t>В.В.Краевский</a:t>
            </a:r>
            <a:r>
              <a:rPr lang="ru-RU" dirty="0"/>
              <a:t>, </a:t>
            </a:r>
            <a:r>
              <a:rPr lang="ru-RU" dirty="0" err="1"/>
              <a:t>И.Я.Лернер</a:t>
            </a:r>
            <a:r>
              <a:rPr lang="ru-RU" dirty="0"/>
              <a:t> и </a:t>
            </a:r>
            <a:r>
              <a:rPr lang="ru-RU" dirty="0" err="1"/>
              <a:t>сотр</a:t>
            </a:r>
            <a:r>
              <a:rPr lang="ru-RU" dirty="0"/>
              <a:t>.; </a:t>
            </a:r>
            <a:endParaRPr lang="ru-RU" dirty="0" smtClean="0"/>
          </a:p>
          <a:p>
            <a:r>
              <a:rPr lang="ru-RU" dirty="0" smtClean="0"/>
              <a:t>культурно-историческая </a:t>
            </a:r>
            <a:r>
              <a:rPr lang="ru-RU" dirty="0"/>
              <a:t>теория/концепция развития личности – </a:t>
            </a:r>
            <a:r>
              <a:rPr lang="ru-RU" dirty="0" err="1"/>
              <a:t>Л.С.Выготский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теория </a:t>
            </a:r>
            <a:r>
              <a:rPr lang="ru-RU" dirty="0"/>
              <a:t>оптимизации учебного процесса  - </a:t>
            </a:r>
            <a:r>
              <a:rPr lang="ru-RU" dirty="0" err="1"/>
              <a:t>Ю.К.Бабанский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01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Теории. Концепции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100" dirty="0" smtClean="0"/>
              <a:t>(раскрываются в Реферате)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3"/>
            <a:ext cx="9288016" cy="5661248"/>
          </a:xfrm>
        </p:spPr>
        <p:txBody>
          <a:bodyPr>
            <a:normAutofit fontScale="92500" lnSpcReduction="10000"/>
          </a:bodyPr>
          <a:lstStyle/>
          <a:p>
            <a:r>
              <a:rPr lang="ru-RU" smtClean="0"/>
              <a:t>Название</a:t>
            </a:r>
            <a:endParaRPr lang="ru-RU" dirty="0" smtClean="0"/>
          </a:p>
          <a:p>
            <a:r>
              <a:rPr lang="ru-RU" dirty="0" smtClean="0"/>
              <a:t>Обоснование выбора для изучения</a:t>
            </a:r>
          </a:p>
          <a:p>
            <a:r>
              <a:rPr lang="ru-RU" dirty="0" smtClean="0"/>
              <a:t>Сфера науки, раздел, направление</a:t>
            </a:r>
          </a:p>
          <a:p>
            <a:r>
              <a:rPr lang="ru-RU" dirty="0" smtClean="0"/>
              <a:t>Проблема науки (практики), на решение которой нацелена данная теория (концепция)</a:t>
            </a:r>
          </a:p>
          <a:p>
            <a:r>
              <a:rPr lang="ru-RU" dirty="0" smtClean="0"/>
              <a:t>Статус теории (в иерархии научных исследований)</a:t>
            </a:r>
          </a:p>
          <a:p>
            <a:r>
              <a:rPr lang="ru-RU" dirty="0" smtClean="0"/>
              <a:t>Авторство: персоны и НШ, «держатели» теории </a:t>
            </a:r>
          </a:p>
          <a:p>
            <a:r>
              <a:rPr lang="ru-RU" dirty="0" smtClean="0"/>
              <a:t>Модель исследуемого процесса, явления</a:t>
            </a:r>
          </a:p>
          <a:p>
            <a:r>
              <a:rPr lang="ru-RU" dirty="0" smtClean="0"/>
              <a:t>Следствия теории (практическая и теоретическая значимость)</a:t>
            </a:r>
          </a:p>
          <a:p>
            <a:r>
              <a:rPr lang="ru-RU" dirty="0" smtClean="0"/>
              <a:t>Библиография (структурированная)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0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060432" cy="69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Педагогические научные  школы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352928" cy="4874096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Московский государственный педагогический университет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Российский государственный педагогический университет им. А.И.Герцена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Вятский государственный  университет (г.Киров)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Балтийский Федеральный Университет им. И. Канта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/>
              <a:t>Костромской государственный университет имени Н. А. Некрасова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Тульский государственный педагогический университет им. Л.Н.Толстова 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ЯГПУ им. К.Д. Ушинского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836712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научные направления (научные школы)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ЯГПУ </a:t>
            </a:r>
            <a:r>
              <a:rPr lang="ru-RU" sz="2400" dirty="0"/>
              <a:t>им. К.Д. </a:t>
            </a:r>
            <a:r>
              <a:rPr lang="ru-RU" sz="2400" dirty="0" smtClean="0"/>
              <a:t>Ушинского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614762"/>
              </p:ext>
            </p:extLst>
          </p:nvPr>
        </p:nvGraphicFramePr>
        <p:xfrm>
          <a:off x="179512" y="836713"/>
          <a:ext cx="8964488" cy="6018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773"/>
                <a:gridCol w="5075552"/>
                <a:gridCol w="1065750"/>
                <a:gridCol w="2364413"/>
              </a:tblGrid>
              <a:tr h="212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научного направления (научной школы)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Ведущие ученые в данной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Методология синтеза оригинальных гетероциклических соединений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020003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Смирнов А.В., Корсаков М.К., Блюмина М.В.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Проблемы гемореологии и микроциркуляции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030013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Левин В.Н., Муравьев А.В., Тихомирова И.А.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Власть, политика, общество в России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070002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Кочешков Г.Н., Новиков М.В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История внешней и колониальной политики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070003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Соколов А.Б. Ходнев А.С.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Истоки русской литературной традиции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100101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Филипповский Г.Ю.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Лученецкая-Бурдина И.Ю.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Филологические аспекты взаимодействия культур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100219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Жельвис В.И.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Аверина М.Н. Егорова О.С.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8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Изучение особенностей развития русского языка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100201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Лагузова Е.Н.Ховрина Т. К.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Взаимодействие педагогов и учащихся в малочисленной сельской школе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Байбородова Л.В.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Теоретические основы педагогического регулирования социальных отношений учащихся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Рожков М.И.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Теория и практика массовой коммуникации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Ухова Л.В.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Аниськина Н.В. Шустина И.В.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212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Теория и методика физического воспитания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Бурухин С.Ф.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Викулов А.Д.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313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Формирование профессиональной готовности студентов к работе с ребенком раннего и дошкольного возраста в условиях непрерывного педагогического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Белкина В.Н.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88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Основные научные направления (научные школы) </a:t>
            </a:r>
            <a:br>
              <a:rPr lang="ru-RU" sz="2400" dirty="0"/>
            </a:br>
            <a:r>
              <a:rPr lang="ru-RU" sz="2400" dirty="0"/>
              <a:t>ЯГПУ им. К.Д. Ушинского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275765"/>
              </p:ext>
            </p:extLst>
          </p:nvPr>
        </p:nvGraphicFramePr>
        <p:xfrm>
          <a:off x="107504" y="764704"/>
          <a:ext cx="9036496" cy="597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00"/>
                <a:gridCol w="5297572"/>
                <a:gridCol w="790682"/>
                <a:gridCol w="2541542"/>
              </a:tblGrid>
              <a:tr h="6339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Название научного направления (научной школы)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Ведущие ученые в данной области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63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Определение содержания и технологии подготовки учителей математики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Шадриков В.Д.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Афанасьев В.В. Смирнов Е.И.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63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Профессиональное развитие учителя физики: инновационные технологии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Иродова И.А.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944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Теоретико-методологические основы исторической науки и исторического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130008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Новиков М.В.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Соколов А.Б. </a:t>
                      </a:r>
                      <a:r>
                        <a:rPr lang="ru-RU" sz="1400" dirty="0" err="1">
                          <a:effectLst/>
                        </a:rPr>
                        <a:t>Перфилова</a:t>
                      </a:r>
                      <a:r>
                        <a:rPr lang="ru-RU" sz="1400" dirty="0">
                          <a:effectLst/>
                        </a:rPr>
                        <a:t> Т.Б. Кочешков Г.Н.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633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Дополнительное образование детей как фактор развития региональной системы образования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Золотарева А.В.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Афанасьев В.В.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469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Методология и история психологии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190001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Мазилов</a:t>
                      </a:r>
                      <a:r>
                        <a:rPr lang="ru-RU" sz="1400" dirty="0">
                          <a:effectLst/>
                        </a:rPr>
                        <a:t> В.А.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612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Психология профессиональной деятельности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190007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Шадриков</a:t>
                      </a:r>
                      <a:r>
                        <a:rPr lang="ru-RU" sz="1400" dirty="0">
                          <a:effectLst/>
                        </a:rPr>
                        <a:t> В.Д.</a:t>
                      </a: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Поваренков</a:t>
                      </a:r>
                      <a:r>
                        <a:rPr lang="ru-RU" sz="1400" dirty="0">
                          <a:effectLst/>
                        </a:rPr>
                        <a:t> Ю.П.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469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Методология истории и теории культуры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240001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Злотникова Т.С.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  <a:tr h="944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Работа с детьми с отклонениями в развитии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130003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Симановский А.Э.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Тихомирова Л.Ф. </a:t>
                      </a:r>
                      <a:r>
                        <a:rPr lang="ru-RU" sz="1400" dirty="0" err="1">
                          <a:effectLst/>
                        </a:rPr>
                        <a:t>Новоторцева</a:t>
                      </a:r>
                      <a:r>
                        <a:rPr lang="ru-RU" sz="1400" dirty="0">
                          <a:effectLst/>
                        </a:rPr>
                        <a:t> Н.В.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986" marR="15986" marT="4996" marB="499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3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86409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Концепции ведущих ученых педагогики и психологии ЯГПУ им. </a:t>
            </a:r>
            <a:r>
              <a:rPr lang="ru-RU" sz="2000" b="1" dirty="0" err="1" smtClean="0"/>
              <a:t>К.Д.Ушинского</a:t>
            </a:r>
            <a:r>
              <a:rPr lang="ru-RU" sz="2000" b="1" dirty="0" smtClean="0"/>
              <a:t> </a:t>
            </a:r>
            <a:r>
              <a:rPr lang="ru-RU" sz="2000" dirty="0" smtClean="0"/>
              <a:t>/ науч. Ред. </a:t>
            </a:r>
            <a:r>
              <a:rPr lang="ru-RU" sz="2000" dirty="0" err="1" smtClean="0"/>
              <a:t>В.А.Мазилов</a:t>
            </a:r>
            <a:r>
              <a:rPr lang="ru-RU" sz="2000" dirty="0" smtClean="0"/>
              <a:t>. – Ярославль : РИО ЯГПУ, 2015. – 243 с. 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80526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Ансимова</a:t>
            </a:r>
            <a:r>
              <a:rPr lang="ru-RU" dirty="0" smtClean="0">
                <a:solidFill>
                  <a:srgbClr val="C00000"/>
                </a:solidFill>
              </a:rPr>
              <a:t> Н.П. Нормативный способ постановки учебных целей.</a:t>
            </a:r>
          </a:p>
          <a:p>
            <a:r>
              <a:rPr lang="ru-RU" dirty="0" err="1" smtClean="0"/>
              <a:t>Байбородова</a:t>
            </a:r>
            <a:r>
              <a:rPr lang="ru-RU" dirty="0" smtClean="0"/>
              <a:t> Л.В., </a:t>
            </a:r>
            <a:r>
              <a:rPr lang="ru-RU" dirty="0" err="1" smtClean="0"/>
              <a:t>Бурлакова</a:t>
            </a:r>
            <a:r>
              <a:rPr lang="ru-RU" dirty="0" smtClean="0"/>
              <a:t> Т.В. Индивидуализация образовательного процесса.</a:t>
            </a:r>
          </a:p>
          <a:p>
            <a:r>
              <a:rPr lang="ru-RU" dirty="0" smtClean="0"/>
              <a:t>Гущина Т.Н. Концепция создания условий для развития </a:t>
            </a:r>
            <a:r>
              <a:rPr lang="ru-RU" dirty="0" err="1" smtClean="0"/>
              <a:t>субъектности</a:t>
            </a:r>
            <a:r>
              <a:rPr lang="ru-RU" dirty="0" smtClean="0"/>
              <a:t> старшеклассников в системе ДО.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Жедунова</a:t>
            </a:r>
            <a:r>
              <a:rPr lang="ru-RU" dirty="0" smtClean="0">
                <a:solidFill>
                  <a:srgbClr val="C00000"/>
                </a:solidFill>
              </a:rPr>
              <a:t> Л.Г. Общепедагогическая концепция личностного кризиса.</a:t>
            </a:r>
          </a:p>
          <a:p>
            <a:r>
              <a:rPr lang="ru-RU" dirty="0" smtClean="0"/>
              <a:t>Золотарёва А.В. Концепция и модели подготовки кадров для системы ДО детей.</a:t>
            </a:r>
          </a:p>
          <a:p>
            <a:r>
              <a:rPr lang="ru-RU" dirty="0" err="1" smtClean="0"/>
              <a:t>Коряковцева</a:t>
            </a:r>
            <a:r>
              <a:rPr lang="ru-RU" dirty="0" smtClean="0"/>
              <a:t> О.А. Государственная молодёжная политика как фактор общественно-политической активизации молодежи.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Мазилов</a:t>
            </a:r>
            <a:r>
              <a:rPr lang="ru-RU" dirty="0" smtClean="0">
                <a:solidFill>
                  <a:srgbClr val="C00000"/>
                </a:solidFill>
              </a:rPr>
              <a:t> В.А. Коммуникативная методология психологической науки.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Нижегородцева</a:t>
            </a:r>
            <a:r>
              <a:rPr lang="ru-RU" dirty="0" smtClean="0">
                <a:solidFill>
                  <a:srgbClr val="C00000"/>
                </a:solidFill>
              </a:rPr>
              <a:t> Н.В. Концепция </a:t>
            </a:r>
            <a:r>
              <a:rPr lang="ru-RU" dirty="0" err="1" smtClean="0">
                <a:solidFill>
                  <a:srgbClr val="C00000"/>
                </a:solidFill>
              </a:rPr>
              <a:t>системогенеза</a:t>
            </a:r>
            <a:r>
              <a:rPr lang="ru-RU" dirty="0" smtClean="0">
                <a:solidFill>
                  <a:srgbClr val="C00000"/>
                </a:solidFill>
              </a:rPr>
              <a:t> учебной деятельности и готовности к обучению.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Поварёнков</a:t>
            </a:r>
            <a:r>
              <a:rPr lang="ru-RU" dirty="0" smtClean="0">
                <a:solidFill>
                  <a:srgbClr val="C00000"/>
                </a:solidFill>
              </a:rPr>
              <a:t> Ю.П. Структурно-уровневый анализ профессионального становления и реализации личности.</a:t>
            </a:r>
          </a:p>
          <a:p>
            <a:r>
              <a:rPr lang="ru-RU" dirty="0" smtClean="0"/>
              <a:t>Рожков М.И. Концепция Экзистенционального подхода к воспитанию человека.</a:t>
            </a:r>
          </a:p>
          <a:p>
            <a:r>
              <a:rPr lang="ru-RU" dirty="0" smtClean="0"/>
              <a:t>Серебренников Л.Н. Комплексная технологическая  подготовка школьников.</a:t>
            </a:r>
          </a:p>
          <a:p>
            <a:r>
              <a:rPr lang="ru-RU" dirty="0" smtClean="0"/>
              <a:t>Тарханова И.Ю. Социализация взрослых средствами дополнительного профессионального образования.</a:t>
            </a:r>
          </a:p>
          <a:p>
            <a:r>
              <a:rPr lang="ru-RU" dirty="0" smtClean="0"/>
              <a:t>Чернявская А.П. Концепция развития партнёрской позиции педагога.</a:t>
            </a:r>
          </a:p>
          <a:p>
            <a:r>
              <a:rPr lang="ru-RU" dirty="0" smtClean="0"/>
              <a:t>Юдин В.В. Технологический подход в образовании (Теория общепедагогических технологий).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978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2364</Words>
  <Application>Microsoft Office PowerPoint</Application>
  <PresentationFormat>Экран (4:3)</PresentationFormat>
  <Paragraphs>408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МТДЛ  Научные школы Ученые </vt:lpstr>
      <vt:lpstr>Формат представления ученого</vt:lpstr>
      <vt:lpstr>Глубина представления сведений об учёном</vt:lpstr>
      <vt:lpstr>Теории</vt:lpstr>
      <vt:lpstr>Теории. Концепции  (раскрываются в Реферате)</vt:lpstr>
      <vt:lpstr>Педагогические научные  школы</vt:lpstr>
      <vt:lpstr>Основные научные направления (научные школы)  ЯГПУ им. К.Д. Ушинского</vt:lpstr>
      <vt:lpstr>Основные научные направления (научные школы)  ЯГПУ им. К.Д. Ушинского</vt:lpstr>
      <vt:lpstr>Концепции ведущих ученых педагогики и психологии ЯГПУ им. К.Д.Ушинского / науч. Ред. В.А.Мазилов. – Ярославль : РИО ЯГПУ, 2015. – 243 с. </vt:lpstr>
      <vt:lpstr>Признаки Научной школы </vt:lpstr>
      <vt:lpstr>Схема анализа психолого-педагогической научной школы</vt:lpstr>
      <vt:lpstr>Пример «Дерева научной школы» </vt:lpstr>
      <vt:lpstr>Квалификация НШ </vt:lpstr>
      <vt:lpstr>Юдин Эрик Григорьевич. Методология науки. Системность. Деятельность. / Серия «Философы России XX века» - М.: Эдиториал УРСС, 1997.</vt:lpstr>
      <vt:lpstr>Иерархия исследований  </vt:lpstr>
      <vt:lpstr>Иерархия исследований (НШ)</vt:lpstr>
      <vt:lpstr>Теории. Концепции</vt:lpstr>
      <vt:lpstr>«Над»системы объекта изучения </vt:lpstr>
      <vt:lpstr>Психологические концепции  (и понимание личностного роста)</vt:lpstr>
      <vt:lpstr>Фундаментальные научные направления:</vt:lpstr>
      <vt:lpstr>Научные школы</vt:lpstr>
      <vt:lpstr>Признаки Научной школы </vt:lpstr>
      <vt:lpstr>Систематизация признаков НШ </vt:lpstr>
      <vt:lpstr>ПРИМЕР: «Таким образом, Ярославская психологическая школа обладает целым рядом специфических критериев: ...»</vt:lpstr>
      <vt:lpstr>Достаточные признаки НШ</vt:lpstr>
      <vt:lpstr>Школы и образовательные учреждения всегда были такими, какими их желали иметь общество и государство, и в несравненно меньшей степени такими, какими их желали видеть педагогические мыслители  и реформаторы.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научные  школы</vt:lpstr>
      <vt:lpstr>Презентация PowerPoint</vt:lpstr>
      <vt:lpstr>Ваши вопросы?  е-поддержка Курса:  https://moodle.yspu.org/course/view.php?id=54  https://moodle.yspu.org/course/view.php?id=791   </vt:lpstr>
      <vt:lpstr>Е-поддержка курса https://moodle.yspu.org/course/view.php?id=54 </vt:lpstr>
      <vt:lpstr>Вебинар по научным школам ПТх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МТДЛ  Научные школы Ученые</dc:title>
  <dc:creator>Family</dc:creator>
  <cp:lastModifiedBy>Family</cp:lastModifiedBy>
  <cp:revision>44</cp:revision>
  <dcterms:created xsi:type="dcterms:W3CDTF">2019-03-19T19:31:03Z</dcterms:created>
  <dcterms:modified xsi:type="dcterms:W3CDTF">2020-12-23T14:09:46Z</dcterms:modified>
</cp:coreProperties>
</file>