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59" r:id="rId4"/>
    <p:sldId id="260" r:id="rId5"/>
    <p:sldId id="261" r:id="rId6"/>
    <p:sldId id="262" r:id="rId7"/>
    <p:sldId id="263" r:id="rId8"/>
    <p:sldId id="275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F4B14-CFD3-4707-8461-A501C7F815E5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37BDA-A2F4-4042-B697-44655AF44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47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37BDA-A2F4-4042-B697-44655AF44EE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215F-AF48-4C1C-99AC-88C0F42340E5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6A48-D93E-42F7-A437-E4F5F28C8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215F-AF48-4C1C-99AC-88C0F42340E5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6A48-D93E-42F7-A437-E4F5F28C8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215F-AF48-4C1C-99AC-88C0F42340E5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6A48-D93E-42F7-A437-E4F5F28C8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215F-AF48-4C1C-99AC-88C0F42340E5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6A48-D93E-42F7-A437-E4F5F28C8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215F-AF48-4C1C-99AC-88C0F42340E5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6A48-D93E-42F7-A437-E4F5F28C8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215F-AF48-4C1C-99AC-88C0F42340E5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6A48-D93E-42F7-A437-E4F5F28C8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215F-AF48-4C1C-99AC-88C0F42340E5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6A48-D93E-42F7-A437-E4F5F28C8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215F-AF48-4C1C-99AC-88C0F42340E5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6A48-D93E-42F7-A437-E4F5F28C8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215F-AF48-4C1C-99AC-88C0F42340E5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6A48-D93E-42F7-A437-E4F5F28C8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215F-AF48-4C1C-99AC-88C0F42340E5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6A48-D93E-42F7-A437-E4F5F28C8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215F-AF48-4C1C-99AC-88C0F42340E5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6A48-D93E-42F7-A437-E4F5F28C8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2000">
              <a:srgbClr val="DDEBCF">
                <a:alpha val="26000"/>
              </a:srgbClr>
            </a:gs>
            <a:gs pos="85000">
              <a:srgbClr val="9CB86E">
                <a:alpha val="69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F215F-AF48-4C1C-99AC-88C0F42340E5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C6A48-D93E-42F7-A437-E4F5F28C8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psearch&amp;text=%D1%81%D1%82%D0%B0%D1%80%D1%8B%D0%B5%20%D0%BA%D0%BD%D0%B8%D0%B3%D0%B8%20%D1%82%D1%80%D0%B0%D0%B2%D0%BD%D0%B8%D0%BA%D0%B0&amp;fp=0&amp;pos=11&amp;rpt=simage&amp;lr=16&amp;uinfo=ww-1381-wh-773-fw-1156-fh-567-pd-1&amp;img_url=http://static.diary.ru/userdir/2/1/8/3/2183725/67976226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text=%D0%B3%D0%B5%D1%80%D0%B1%D0%B0%D1%80%D0%BD%D1%8B%D0%B5%20%D0%BE%D0%B1%D1%80%D0%B0%D0%B7%D1%86%D1%8B&amp;noreask=1&amp;pos=17&amp;lr=16&amp;rpt=simage&amp;uinfo=ww-1381-wh-773-fw-1156-fh-567-pd-1&amp;img_url=http://bogard.isu.ru/herb/herb.files/arsenjevia%20baicalensis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text=%D1%8F%D0%B3%D0%BF%D1%83%20%D1%8D%D0%BC%D0%B1%D0%BB%D0%B5%D0%BC%D0%B0&amp;img_url=http://yspu.org/images/thumb/e/e1/Emblem_of_YSPU.jpg/200px-Emblem_of_YSPU.jpg&amp;pos=0&amp;rpt=simage&amp;lr=16&amp;noreask=1&amp;source=wi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Виртуальный гербарий кафедры ботаники, теории и методики </a:t>
            </a:r>
            <a:r>
              <a:rPr lang="ru-RU" sz="3600" b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обучения биологии ЯГПУ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имени К.Д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Ушинского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3717032"/>
            <a:ext cx="5112568" cy="2688704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Испольнитель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студентка 343 группы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Юлия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Клявузова</a:t>
            </a:r>
            <a:endParaRPr 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Научный руководитель: </a:t>
            </a:r>
          </a:p>
          <a:p>
            <a:pPr algn="l"/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к.пед.н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доцент кафедры ботаники, теории и методики обучения биологии</a:t>
            </a:r>
          </a:p>
          <a:p>
            <a:pPr algn="l"/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Елена 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Александровна Дмитриева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Тематические коллекции виртуального гербария кафедры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313" name="Picture 1" descr="H:\обработаные\Стариный гербарий\DSC00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895" y="1196753"/>
            <a:ext cx="3987099" cy="5112567"/>
          </a:xfrm>
          <a:prstGeom prst="rect">
            <a:avLst/>
          </a:prstGeom>
          <a:noFill/>
        </p:spPr>
      </p:pic>
      <p:pic>
        <p:nvPicPr>
          <p:cNvPr id="13314" name="Picture 2" descr="H:\обработаные\Стариный гербарий\DSC00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3923928" cy="51090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9264" y="633478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«Старинный гербарий»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иктория\Desktop\обработаные\P1120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40768"/>
            <a:ext cx="4104456" cy="5088565"/>
          </a:xfrm>
          <a:prstGeom prst="rect">
            <a:avLst/>
          </a:prstGeom>
          <a:noFill/>
        </p:spPr>
      </p:pic>
      <p:pic>
        <p:nvPicPr>
          <p:cNvPr id="1026" name="Picture 2" descr="C:\Users\виктория\Desktop\обработаные\P1120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4032448" cy="51125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Тематические коллекции виртуального гербария кафедры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9264" y="633478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«Старинный гербарий»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Тематические коллекции виртуального гербария кафедры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5" name="Picture 1" descr="H:\обработаные\Особоохраняемые\DSC_1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3251916" cy="4870949"/>
          </a:xfrm>
          <a:prstGeom prst="rect">
            <a:avLst/>
          </a:prstGeom>
          <a:noFill/>
        </p:spPr>
      </p:pic>
      <p:pic>
        <p:nvPicPr>
          <p:cNvPr id="11266" name="Picture 2" descr="H:\обработаные\Особоохраняемые\DSC_12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340768"/>
            <a:ext cx="3172857" cy="4824536"/>
          </a:xfrm>
          <a:prstGeom prst="rect">
            <a:avLst/>
          </a:prstGeom>
          <a:noFill/>
        </p:spPr>
      </p:pic>
      <p:pic>
        <p:nvPicPr>
          <p:cNvPr id="11267" name="Picture 3" descr="H:\обработаные\Особоохраняемые\DSC_13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1145" y="1340768"/>
            <a:ext cx="3172856" cy="48245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3812" y="6211717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«Растения особо охраняемых территорий»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Тематические коллекции виртуального гербария кафедры</a:t>
            </a:r>
            <a:endParaRPr lang="ru-RU" sz="3600" dirty="0"/>
          </a:p>
        </p:txBody>
      </p:sp>
      <p:pic>
        <p:nvPicPr>
          <p:cNvPr id="10241" name="Picture 1" descr="H:\обработаные\Верховые болота\DSC_5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1"/>
            <a:ext cx="3275856" cy="4908077"/>
          </a:xfrm>
          <a:prstGeom prst="rect">
            <a:avLst/>
          </a:prstGeom>
          <a:noFill/>
        </p:spPr>
      </p:pic>
      <p:pic>
        <p:nvPicPr>
          <p:cNvPr id="10243" name="Picture 3" descr="H:\обработаные\Верховые болота\DSC_5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556791"/>
            <a:ext cx="3203848" cy="4824537"/>
          </a:xfrm>
          <a:prstGeom prst="rect">
            <a:avLst/>
          </a:prstGeom>
          <a:noFill/>
        </p:spPr>
      </p:pic>
      <p:pic>
        <p:nvPicPr>
          <p:cNvPr id="10242" name="Picture 2" descr="H:\обработаные\Верховые болота\DSC_5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556792"/>
            <a:ext cx="3268158" cy="48965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     «Растения верховых болот»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Тематические коллекции виртуального гербария кафедры</a:t>
            </a:r>
            <a:endParaRPr lang="ru-RU" sz="3600" dirty="0"/>
          </a:p>
        </p:txBody>
      </p:sp>
      <p:pic>
        <p:nvPicPr>
          <p:cNvPr id="9217" name="Picture 1" descr="H:\обработаные\Низинные болота\DSC_5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3217352" cy="4820423"/>
          </a:xfrm>
          <a:prstGeom prst="rect">
            <a:avLst/>
          </a:prstGeom>
          <a:noFill/>
        </p:spPr>
      </p:pic>
      <p:pic>
        <p:nvPicPr>
          <p:cNvPr id="9218" name="Picture 2" descr="H:\обработаные\Низинные болота\DSC_5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628800"/>
            <a:ext cx="3218531" cy="4822189"/>
          </a:xfrm>
          <a:prstGeom prst="rect">
            <a:avLst/>
          </a:prstGeom>
          <a:noFill/>
        </p:spPr>
      </p:pic>
      <p:pic>
        <p:nvPicPr>
          <p:cNvPr id="9219" name="Picture 3" descr="H:\обработаные\Низинные болота\DSC_52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628800"/>
            <a:ext cx="2714612" cy="47863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23728" y="633478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«Растения низинных болот»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Тематические коллекции виртуального гербария кафедры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8193" name="Picture 1" descr="H:\обработаные\Суходольные луга\DSC00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84784"/>
            <a:ext cx="3462273" cy="4896544"/>
          </a:xfrm>
          <a:prstGeom prst="rect">
            <a:avLst/>
          </a:prstGeom>
          <a:noFill/>
        </p:spPr>
      </p:pic>
      <p:pic>
        <p:nvPicPr>
          <p:cNvPr id="8194" name="Picture 2" descr="H:\обработаные\Суходольные луга\DSC00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412776"/>
            <a:ext cx="3493551" cy="4968552"/>
          </a:xfrm>
          <a:prstGeom prst="rect">
            <a:avLst/>
          </a:prstGeom>
          <a:noFill/>
        </p:spPr>
      </p:pic>
      <p:pic>
        <p:nvPicPr>
          <p:cNvPr id="8195" name="Picture 3" descr="H:\обработаные\Суходольные луга\DSC007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412776"/>
            <a:ext cx="3286116" cy="49685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7704" y="633478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«Растения суходольных лугов»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Тематические коллекции виртуального гербария кафедры</a:t>
            </a:r>
            <a:endParaRPr lang="ru-RU" sz="3600" dirty="0"/>
          </a:p>
        </p:txBody>
      </p:sp>
      <p:pic>
        <p:nvPicPr>
          <p:cNvPr id="7169" name="Picture 1" descr="H:\обработаные\Сосновой лес\DSC_5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3143272" cy="4709520"/>
          </a:xfrm>
          <a:prstGeom prst="rect">
            <a:avLst/>
          </a:prstGeom>
          <a:noFill/>
        </p:spPr>
      </p:pic>
      <p:pic>
        <p:nvPicPr>
          <p:cNvPr id="7170" name="Picture 2" descr="H:\обработаные\Сосновой лес\DSC_5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84784"/>
            <a:ext cx="3149595" cy="4718993"/>
          </a:xfrm>
          <a:prstGeom prst="rect">
            <a:avLst/>
          </a:prstGeom>
          <a:noFill/>
        </p:spPr>
      </p:pic>
      <p:pic>
        <p:nvPicPr>
          <p:cNvPr id="7171" name="Picture 3" descr="H:\обработаные\Сосновой лес\DSC_51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5843" y="1484784"/>
            <a:ext cx="3078157" cy="47148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23728" y="616530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«Растения соснового леса»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Список тематических коллекций: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«Растения низинных лугов»;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«Растения переходных болот»;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«Растения елового леса»;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«Растения прибрежно-водные»;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«Растения переходных болот»;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«Водные растения»;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«Кувшинковые. Зонтичные».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Электронные курсы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ЯГПУ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имени К.Д. Ушинского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moodle.yspu.org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 descr="C:\Users\Home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424936" cy="4596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Электронный курс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«Виртуальный гербарий ЯГПУ»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5842" name="Picture 2" descr="C:\Users\Home\Desktop\Безымянный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84784"/>
            <a:ext cx="9129625" cy="5257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93652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История возникновения и развития гербариев и метода гербаризации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51533" y="1600200"/>
            <a:ext cx="6035267" cy="254318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Источником сведений в «гербариях» служили в основном труды античных авторов ‒ Теофраста,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Диоскорида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Плиния Старшего. Эти источники многократно переписывались, комментировались, комбинировались.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252" y="5874261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Теофраст (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Феофраст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(370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Garamond"/>
                <a:cs typeface="Arial" pitchFamily="34" charset="0"/>
              </a:rPr>
              <a:t>−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285 гг. до н. э.)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static.diary.ru/userdir/2/1/8/3/2183725/679762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05064"/>
            <a:ext cx="3071834" cy="235743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5305"/>
            <a:ext cx="237626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История возникновения и развития гербариев и метода гербаризации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340768"/>
            <a:ext cx="4536504" cy="5472665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Лука Гини является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основателем и первым директором Пизанского ботанического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сада.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Его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гербаризации заключался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изъятии растений, высушивании и в дальнейшем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их фиксировании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бумагу.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дом\Desktop\юля\Ghini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33954"/>
            <a:ext cx="3279408" cy="4499302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3814" y="5741069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Лука Гини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(1490–1556 гг.) 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юля\250px-Bauhin_Gaspard_1550-16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5"/>
            <a:ext cx="2376264" cy="3212709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История возникновения и развития гербариев и метода гербаризации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556792"/>
            <a:ext cx="4644008" cy="4853136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вейцарский ботаник К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Баугин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предложил основы классификации растений.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Его капитальный труд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«Pinax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theatri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botanici»  (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1623 г.)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XVIII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в. оставался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важнейшей сводкой по мировой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флоре.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Гербарий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Баугина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сохранился примерно наполовину и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находится в г.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Базеле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содержит около 2 тыс. экземпляров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растений.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1" y="4287098"/>
            <a:ext cx="2304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Каспар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Баугин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(1560–1624 гг.)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дом\Desktop\юля\2861551_ori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767380"/>
            <a:ext cx="2071702" cy="2805856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История возникновения и развития гербариев и метода гербаризации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1124586"/>
            <a:ext cx="3707904" cy="5379271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XVIII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в.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ольшой вклад в развитие ботаники и метода гербаризации внёс великий ботаник и систематик            К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Линней.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труде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«Философия ботаники» были изложены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основные требования к оформлению  гербария.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дом\Desktop\юля\file1_html_44807ff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8234" y="3659537"/>
            <a:ext cx="2112778" cy="2819060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</p:pic>
      <p:pic>
        <p:nvPicPr>
          <p:cNvPr id="3075" name="Picture 3" descr="C:\Users\дом\Desktop\юля\0a4def1ad89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18" y="1052736"/>
            <a:ext cx="3461759" cy="239077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42244" y="3669103"/>
            <a:ext cx="3275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Карл Линней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(1707–1778 гг.)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История возникновения и развития гербариев и метода гербаризации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464499"/>
            <a:ext cx="4464496" cy="490063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Первые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достоверно известные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сборы в России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сделаны в 1706 г. в Москве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Петром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Иоган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Гмелин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Степан Крашенинников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стали одними из крупных коллекторов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XVIII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в. России.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И.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Гмелин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является автором труда «Истории флоры Сибири» («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Historia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Plantarium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Sibiriae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»).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дом\Desktop\юля\Stepan_Krasheninnikov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2114050" cy="27180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386104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С. Крашенинников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(1711–1755 гг.)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3861048"/>
            <a:ext cx="2044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И.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Гмелин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(1705–1755 гг.)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C:\Users\дом\Desktop\юля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42984"/>
            <a:ext cx="2044449" cy="2790072"/>
          </a:xfrm>
          <a:prstGeom prst="rect">
            <a:avLst/>
          </a:prstGeom>
          <a:noFill/>
        </p:spPr>
      </p:pic>
      <p:pic>
        <p:nvPicPr>
          <p:cNvPr id="4103" name="Picture 7" descr="C:\Users\дом\Desktop\юля\79524_1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489" y="4568934"/>
            <a:ext cx="1684784" cy="2111830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Наиболее известные виртуальные гербарии в России 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8399" y="1916832"/>
            <a:ext cx="6065601" cy="111045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Московского государственного университета имени М.В. Ломоносова (МГУ)</a:t>
            </a:r>
          </a:p>
          <a:p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1" name="Picture 1" descr="C:\Users\дом\Desktop\юля\3158_html_m55ebfd4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69" y="692696"/>
            <a:ext cx="1397813" cy="1584176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</p:pic>
      <p:pic>
        <p:nvPicPr>
          <p:cNvPr id="15362" name="Picture 2" descr="C:\Users\дом\Desktop\юля\arms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4601" y="1702776"/>
            <a:ext cx="1353224" cy="178625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19672" y="98072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Всероссийского института растениеводства имени Н.И. Вавилова     (ВИР имени Н.И. Вавилова)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35488" y="3212976"/>
            <a:ext cx="4465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Ботанического института имени В.Л. Комарова Российской академии наук (БИН РАН)</a:t>
            </a:r>
          </a:p>
        </p:txBody>
      </p:sp>
      <p:pic>
        <p:nvPicPr>
          <p:cNvPr id="1026" name="Picture 2" descr="C:\Users\Home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8399" y="2852936"/>
            <a:ext cx="1476375" cy="1375703"/>
          </a:xfrm>
          <a:prstGeom prst="rect">
            <a:avLst/>
          </a:prstGeom>
          <a:noFill/>
        </p:spPr>
      </p:pic>
      <p:pic>
        <p:nvPicPr>
          <p:cNvPr id="1028" name="Picture 4" descr="http://photo.herzen.spb.ru/cache/news/gerb-cvetnoiy_475_cw475_ch475_thum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05064"/>
            <a:ext cx="1372973" cy="15121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907703" y="4365104"/>
            <a:ext cx="7092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Российского государственного педагогического университета имени А.И. Герцена (РГПУ)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://www.mbl.su/img/news/25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9982" y="5039906"/>
            <a:ext cx="1944217" cy="140788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464199" y="5413834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Московского государственного педагогического университета (МГПУ)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Гербарные образца ВИР имени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Н.И. Вавилова 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:\Users\дом\Desktop\юля\id354-0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376385" cy="3744416"/>
          </a:xfrm>
          <a:prstGeom prst="rect">
            <a:avLst/>
          </a:prstGeom>
          <a:noFill/>
        </p:spPr>
      </p:pic>
      <p:pic>
        <p:nvPicPr>
          <p:cNvPr id="5" name="Picture 6" descr="http://bogard.isu.ru/herb/herb.files/arsenjevia%20baicalensi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20783"/>
            <a:ext cx="3871849" cy="5537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52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89"/>
            <a:ext cx="896448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Современное состояние гербария кафедры ботаники, теории и методики обучения биологии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412776"/>
            <a:ext cx="5678372" cy="52565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 основания  ̶ 1924 г. – под руководством Николая Ивановича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Шаханина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Активное пополнение гербария – в 1950-х гг. ХХ в., под руководством заведующего В.К. Богачёва.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1995 г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заведующая гербарным фондом –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Зоя Степановна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Секацкая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Фонд содержит 75 тыс. видов растений в систематическом отделе и 25 тыс. видов в географическом отделе.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4338" name="Picture 2" descr="http://cs301113.vk.me/v301113888/3c75/At445vXdNj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3000396" cy="2658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542</Words>
  <Application>Microsoft Office PowerPoint</Application>
  <PresentationFormat>Экран (4:3)</PresentationFormat>
  <Paragraphs>72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Виртуальный гербарий кафедры ботаники, теории и методики обучения биологии ЯГПУ  имени К.Д. Ушинского</vt:lpstr>
      <vt:lpstr>История возникновения и развития гербариев и метода гербаризации</vt:lpstr>
      <vt:lpstr>История возникновения и развития гербариев и метода гербаризации</vt:lpstr>
      <vt:lpstr>История возникновения и развития гербариев и метода гербаризации</vt:lpstr>
      <vt:lpstr>История возникновения и развития гербариев и метода гербаризации</vt:lpstr>
      <vt:lpstr>История возникновения и развития гербариев и метода гербаризации</vt:lpstr>
      <vt:lpstr>Наиболее известные виртуальные гербарии в России </vt:lpstr>
      <vt:lpstr>Гербарные образца ВИР имени  Н.И. Вавилова </vt:lpstr>
      <vt:lpstr>Современное состояние гербария кафедры ботаники, теории и методики обучения биологии</vt:lpstr>
      <vt:lpstr>Тематические коллекции виртуального гербария кафедры </vt:lpstr>
      <vt:lpstr>Тематические коллекции виртуального гербария кафедры</vt:lpstr>
      <vt:lpstr>Тематические коллекции виртуального гербария кафедры</vt:lpstr>
      <vt:lpstr>Тематические коллекции виртуального гербария кафедры</vt:lpstr>
      <vt:lpstr>Тематические коллекции виртуального гербария кафедры</vt:lpstr>
      <vt:lpstr>Тематические коллекции виртуального гербария кафедры</vt:lpstr>
      <vt:lpstr>Тематические коллекции виртуального гербария кафедры</vt:lpstr>
      <vt:lpstr>Список тематических коллекций:</vt:lpstr>
      <vt:lpstr>Электронные курсы ЯГПУ имени К.Д. Ушинского</vt:lpstr>
      <vt:lpstr>Электронный курс «Виртуальный гербарий ЯГПУ»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виртуального гербария на основе ресурсов гербарного фонда                     кафедры ботаники, теории и методики обучения биологии ЯГПУ им.К.Д. Ушинского</dc:title>
  <dc:creator>виктория</dc:creator>
  <cp:lastModifiedBy>123</cp:lastModifiedBy>
  <cp:revision>73</cp:revision>
  <dcterms:created xsi:type="dcterms:W3CDTF">2014-03-14T05:34:11Z</dcterms:created>
  <dcterms:modified xsi:type="dcterms:W3CDTF">2014-06-05T08:27:48Z</dcterms:modified>
</cp:coreProperties>
</file>