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6" r:id="rId11"/>
    <p:sldId id="264" r:id="rId12"/>
    <p:sldId id="280" r:id="rId13"/>
    <p:sldId id="277" r:id="rId14"/>
    <p:sldId id="278" r:id="rId15"/>
    <p:sldId id="279" r:id="rId16"/>
    <p:sldId id="265" r:id="rId17"/>
    <p:sldId id="273" r:id="rId18"/>
    <p:sldId id="268" r:id="rId19"/>
    <p:sldId id="269" r:id="rId20"/>
    <p:sldId id="270" r:id="rId21"/>
    <p:sldId id="271" r:id="rId22"/>
    <p:sldId id="272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4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19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33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11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71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19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12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01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866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03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198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A36CB-7832-415D-99AD-861B1658F785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B2E6-E7D8-4DAB-B1D3-E1DC811D5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32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-29166"/>
            <a:ext cx="7772400" cy="1470025"/>
          </a:xfrm>
        </p:spPr>
        <p:txBody>
          <a:bodyPr/>
          <a:lstStyle/>
          <a:p>
            <a:r>
              <a:rPr lang="ru-RU" dirty="0" smtClean="0"/>
              <a:t>МТДЛ - Работа с текстом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8208912" cy="4968552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1,2,3 – примеры</a:t>
            </a:r>
          </a:p>
          <a:p>
            <a:pPr algn="l"/>
            <a:r>
              <a:rPr lang="ru-RU" dirty="0" smtClean="0"/>
              <a:t>4 – Задание по анализу текста</a:t>
            </a:r>
          </a:p>
          <a:p>
            <a:pPr algn="l"/>
            <a:r>
              <a:rPr lang="ru-RU" dirty="0" smtClean="0"/>
              <a:t>5 – Схема Анализа</a:t>
            </a:r>
          </a:p>
          <a:p>
            <a:pPr algn="l"/>
            <a:r>
              <a:rPr lang="ru-RU" dirty="0" smtClean="0"/>
              <a:t>6 </a:t>
            </a:r>
            <a:r>
              <a:rPr lang="ru-RU" smtClean="0"/>
              <a:t>– Рекомендации </a:t>
            </a:r>
            <a:endParaRPr lang="ru-RU" dirty="0" smtClean="0"/>
          </a:p>
          <a:p>
            <a:pPr algn="l"/>
            <a:r>
              <a:rPr lang="ru-RU" dirty="0" smtClean="0"/>
              <a:t>7 – Формулировка Проблемы</a:t>
            </a:r>
          </a:p>
          <a:p>
            <a:pPr algn="l"/>
            <a:r>
              <a:rPr lang="ru-RU" dirty="0" smtClean="0"/>
              <a:t>8 – Формулировка Гипотезы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415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841297"/>
              </p:ext>
            </p:extLst>
          </p:nvPr>
        </p:nvGraphicFramePr>
        <p:xfrm>
          <a:off x="179512" y="908720"/>
          <a:ext cx="8064896" cy="5832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64896"/>
              </a:tblGrid>
              <a:tr h="5832648">
                <a:tc>
                  <a:txBody>
                    <a:bodyPr/>
                    <a:lstStyle/>
                    <a:p>
                      <a:pPr indent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342900" lvl="0" indent="1800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36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ТЕКСТ для </a:t>
                      </a:r>
                      <a:r>
                        <a:rPr lang="ru-RU" sz="3600" dirty="0" err="1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мтдл</a:t>
                      </a:r>
                      <a:r>
                        <a:rPr lang="ru-RU" sz="36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3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анализа </a:t>
                      </a:r>
                    </a:p>
                    <a:p>
                      <a:pPr marL="342900" lvl="0" indent="1800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3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Разделы анализа</a:t>
                      </a:r>
                    </a:p>
                    <a:p>
                      <a:pPr marL="342900" lvl="0" indent="1800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3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Средства </a:t>
                      </a:r>
                      <a:r>
                        <a:rPr lang="ru-RU" sz="36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мтдл</a:t>
                      </a:r>
                      <a:r>
                        <a:rPr lang="ru-RU" sz="3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 анализа</a:t>
                      </a:r>
                    </a:p>
                    <a:p>
                      <a:pPr marL="342900" lvl="0" indent="1800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3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Методика: Требования - Правила – Приёмы</a:t>
                      </a:r>
                    </a:p>
                    <a:p>
                      <a:pPr marL="342900" lvl="0" indent="1800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3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Схема представления </a:t>
                      </a:r>
                      <a:r>
                        <a:rPr lang="ru-RU" sz="36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мтдл</a:t>
                      </a:r>
                      <a:r>
                        <a:rPr lang="ru-RU" sz="3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 анализа текста (формат)</a:t>
                      </a:r>
                      <a:endParaRPr lang="ru-RU" sz="360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indent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360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87624" y="188640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Задание: МТДЛ  анализ 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ТЕКСТОВ</a:t>
            </a:r>
            <a:endParaRPr lang="ru-RU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22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/>
              <a:t>МТДЛ анализ текста (задание)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433467"/>
          </a:xfrm>
          <a:ln>
            <a:solidFill>
              <a:srgbClr val="FFC00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Требования к анализируемому тексту : психолого-педагогическая концепция, мин – 1,5 стр. (Обязательно указывать Источник)</a:t>
            </a:r>
          </a:p>
          <a:p>
            <a:r>
              <a:rPr lang="ru-RU" dirty="0" smtClean="0"/>
              <a:t>Раздел 1. </a:t>
            </a:r>
            <a:r>
              <a:rPr lang="ru-RU" b="1" dirty="0" smtClean="0">
                <a:solidFill>
                  <a:srgbClr val="C00000"/>
                </a:solidFill>
              </a:rPr>
              <a:t>Содержательный анализ</a:t>
            </a:r>
            <a:r>
              <a:rPr lang="ru-RU" dirty="0" smtClean="0"/>
              <a:t>. Методы </a:t>
            </a:r>
            <a:r>
              <a:rPr lang="ru-RU" dirty="0"/>
              <a:t>: </a:t>
            </a:r>
            <a:r>
              <a:rPr lang="ru-RU" dirty="0" smtClean="0"/>
              <a:t>1) выделение ключевых слов, конструкции ключевых предложений, 2) акцентирование общей логики, главной мысли, 3) корректность использования общенаучной терминологии, 4) корнеслов (нормы языка)  … </a:t>
            </a:r>
          </a:p>
          <a:p>
            <a:r>
              <a:rPr lang="ru-RU" dirty="0" smtClean="0"/>
              <a:t>Раздел 2. </a:t>
            </a:r>
            <a:r>
              <a:rPr lang="ru-RU" b="1" dirty="0" smtClean="0">
                <a:solidFill>
                  <a:srgbClr val="C00000"/>
                </a:solidFill>
              </a:rPr>
              <a:t>Собственно МТДЛ анализ текста</a:t>
            </a:r>
            <a:r>
              <a:rPr lang="ru-RU" dirty="0"/>
              <a:t>. Цель </a:t>
            </a:r>
            <a:r>
              <a:rPr lang="ru-RU" dirty="0" err="1"/>
              <a:t>мтдл</a:t>
            </a:r>
            <a:r>
              <a:rPr lang="ru-RU" dirty="0"/>
              <a:t> анализа – позиционировать содержание и задачи текста в поле концепций, научных школ, оценить выводы (предложения) текста с т. </a:t>
            </a:r>
            <a:r>
              <a:rPr lang="ru-RU" dirty="0" err="1"/>
              <a:t>зр</a:t>
            </a:r>
            <a:r>
              <a:rPr lang="ru-RU" dirty="0"/>
              <a:t>. соответствия </a:t>
            </a:r>
            <a:r>
              <a:rPr lang="ru-RU" dirty="0" err="1"/>
              <a:t>мтдл</a:t>
            </a:r>
            <a:r>
              <a:rPr lang="ru-RU" dirty="0"/>
              <a:t> подходам</a:t>
            </a:r>
          </a:p>
          <a:p>
            <a:r>
              <a:rPr lang="ru-RU" dirty="0" smtClean="0"/>
              <a:t>Заключение: резюме, анализ актуальности, соотношение выводов текста с базовыми концепциями, оценка корректности логики, терминологической,  языка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639" y="34949"/>
            <a:ext cx="5741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828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Средства </a:t>
            </a:r>
            <a:r>
              <a:rPr lang="ru-RU" dirty="0" smtClean="0">
                <a:solidFill>
                  <a:srgbClr val="C00000"/>
                </a:solidFill>
              </a:rPr>
              <a:t>МТДЛ анализа </a:t>
            </a:r>
            <a:r>
              <a:rPr lang="ru-RU" dirty="0" smtClean="0"/>
              <a:t>текста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927867"/>
              </p:ext>
            </p:extLst>
          </p:nvPr>
        </p:nvGraphicFramePr>
        <p:xfrm>
          <a:off x="457200" y="16002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Группа Средств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Инструмент. </a:t>
                      </a:r>
                    </a:p>
                    <a:p>
                      <a:pPr algn="ctr"/>
                      <a:r>
                        <a:rPr lang="ru-RU" sz="2400" dirty="0" smtClean="0"/>
                        <a:t>Форма представления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Базовая теория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Модели, описание явлений, процессов.</a:t>
                      </a:r>
                    </a:p>
                    <a:p>
                      <a:r>
                        <a:rPr lang="ru-RU" sz="2400" dirty="0" smtClean="0"/>
                        <a:t>Аппарат НИР:  теоретическая база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Используемые Подходы,</a:t>
                      </a:r>
                      <a:r>
                        <a:rPr lang="ru-RU" sz="2400" baseline="0" dirty="0" smtClean="0"/>
                        <a:t>  Методы НИР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Аппарат НИР:  </a:t>
                      </a:r>
                      <a:r>
                        <a:rPr lang="ru-RU" sz="2400" dirty="0" err="1" smtClean="0"/>
                        <a:t>мтдл</a:t>
                      </a:r>
                      <a:r>
                        <a:rPr lang="ru-RU" sz="2400" dirty="0" smtClean="0"/>
                        <a:t> основа</a:t>
                      </a:r>
                      <a:r>
                        <a:rPr lang="ru-RU" sz="2400" baseline="0" dirty="0" smtClean="0"/>
                        <a:t> текста, исследования</a:t>
                      </a:r>
                      <a:endParaRPr lang="ru-RU" sz="2400" dirty="0" smtClean="0"/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Позиционирование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Аппарат НИР:  объект, предмет исследования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4067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Требования МТДЛ подхода </a:t>
            </a:r>
            <a:r>
              <a:rPr lang="ru-RU" sz="3200" dirty="0" smtClean="0">
                <a:solidFill>
                  <a:srgbClr val="7030A0"/>
                </a:solidFill>
              </a:rPr>
              <a:t>(к анализу текста)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892480" cy="5001419"/>
          </a:xfrm>
        </p:spPr>
        <p:txBody>
          <a:bodyPr>
            <a:normAutofit fontScale="92500" lnSpcReduction="20000"/>
          </a:bodyPr>
          <a:lstStyle/>
          <a:p>
            <a:pPr marL="936000" indent="-514350">
              <a:buFont typeface="+mj-lt"/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Приоритет реальных проблем ( идём от противоречий, болевых точек, потребностей, ограничений)</a:t>
            </a:r>
            <a:r>
              <a:rPr lang="ru-RU" sz="2600" dirty="0" smtClean="0">
                <a:solidFill>
                  <a:srgbClr val="7030A0"/>
                </a:solidFill>
              </a:rPr>
              <a:t> </a:t>
            </a:r>
            <a:r>
              <a:rPr lang="ru-RU" sz="2600" i="1" dirty="0" smtClean="0">
                <a:solidFill>
                  <a:srgbClr val="7030A0"/>
                </a:solidFill>
              </a:rPr>
              <a:t>– </a:t>
            </a:r>
            <a:r>
              <a:rPr lang="ru-RU" sz="2600" i="1" dirty="0" smtClean="0"/>
              <a:t>пр.: зачем изучать </a:t>
            </a:r>
            <a:r>
              <a:rPr lang="ru-RU" sz="2600" i="1" dirty="0" err="1" smtClean="0"/>
              <a:t>Тьюторство</a:t>
            </a:r>
            <a:r>
              <a:rPr lang="ru-RU" sz="2600" i="1" dirty="0" smtClean="0"/>
              <a:t>, индивидуализацию, компетенции???</a:t>
            </a:r>
          </a:p>
          <a:p>
            <a:pPr marL="936000" indent="-514350">
              <a:buFont typeface="+mj-lt"/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Целостность картинки процесса (системность представлений) </a:t>
            </a:r>
            <a:r>
              <a:rPr lang="ru-RU" sz="2600" i="1" dirty="0" smtClean="0">
                <a:solidFill>
                  <a:srgbClr val="7030A0"/>
                </a:solidFill>
              </a:rPr>
              <a:t>– </a:t>
            </a:r>
            <a:r>
              <a:rPr lang="ru-RU" sz="2600" i="1" dirty="0" smtClean="0"/>
              <a:t>против «шараханья» от одной установки к другой (пр. «конкурентоспособность», лидерство, )</a:t>
            </a:r>
          </a:p>
          <a:p>
            <a:pPr marL="936000" indent="-514350">
              <a:buFont typeface="+mj-lt"/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Опора на выверенные основы (</a:t>
            </a:r>
            <a:r>
              <a:rPr lang="ru-RU" dirty="0"/>
              <a:t>соответствие философским </a:t>
            </a:r>
            <a:r>
              <a:rPr lang="ru-RU" dirty="0" smtClean="0"/>
              <a:t>концепциям, базовые научные концепции, единица </a:t>
            </a:r>
            <a:r>
              <a:rPr lang="ru-RU" dirty="0"/>
              <a:t>анализа,  НШ</a:t>
            </a:r>
            <a:r>
              <a:rPr lang="ru-RU" dirty="0">
                <a:solidFill>
                  <a:srgbClr val="7030A0"/>
                </a:solidFill>
              </a:rPr>
              <a:t>)</a:t>
            </a:r>
            <a:endParaRPr lang="en-US" dirty="0" smtClean="0">
              <a:solidFill>
                <a:srgbClr val="7030A0"/>
              </a:solidFill>
            </a:endParaRPr>
          </a:p>
          <a:p>
            <a:pPr marL="936000" indent="-514350">
              <a:buFont typeface="+mj-lt"/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Учёт логики развития науки (генезис понятий, постановка и </a:t>
            </a:r>
            <a:r>
              <a:rPr lang="ru-RU" dirty="0" err="1" smtClean="0">
                <a:solidFill>
                  <a:srgbClr val="7030A0"/>
                </a:solidFill>
              </a:rPr>
              <a:t>переформулировка</a:t>
            </a:r>
            <a:r>
              <a:rPr lang="ru-RU" dirty="0" smtClean="0">
                <a:solidFill>
                  <a:srgbClr val="7030A0"/>
                </a:solidFill>
              </a:rPr>
              <a:t> проблем)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28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Правила МТДЛ подхода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94928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Понимание </a:t>
            </a:r>
            <a:r>
              <a:rPr lang="ru-RU" b="1" dirty="0"/>
              <a:t>общего поля </a:t>
            </a:r>
            <a:r>
              <a:rPr lang="ru-RU" dirty="0"/>
              <a:t>исследования (наличие модели, схемы и </a:t>
            </a:r>
            <a:r>
              <a:rPr lang="ru-RU" b="1" dirty="0"/>
              <a:t>позиционирование </a:t>
            </a:r>
            <a:r>
              <a:rPr lang="ru-RU" dirty="0"/>
              <a:t>в ней своей НИР </a:t>
            </a:r>
            <a:r>
              <a:rPr lang="ru-RU" dirty="0" smtClean="0"/>
              <a:t>)</a:t>
            </a:r>
          </a:p>
          <a:p>
            <a:r>
              <a:rPr lang="ru-RU" dirty="0" smtClean="0"/>
              <a:t>Главный результат – </a:t>
            </a:r>
            <a:r>
              <a:rPr lang="ru-RU" b="1" dirty="0" smtClean="0"/>
              <a:t>интерпретация результатов </a:t>
            </a:r>
            <a:r>
              <a:rPr lang="ru-RU" dirty="0" smtClean="0"/>
              <a:t>в свете теории (базовой или нескольких)</a:t>
            </a:r>
            <a:endParaRPr lang="ru-RU" dirty="0" smtClean="0"/>
          </a:p>
          <a:p>
            <a:r>
              <a:rPr lang="ru-RU" dirty="0" smtClean="0"/>
              <a:t>Опора на </a:t>
            </a:r>
            <a:r>
              <a:rPr lang="ru-RU" b="1" dirty="0" smtClean="0"/>
              <a:t>реальные проблемы </a:t>
            </a:r>
            <a:r>
              <a:rPr lang="ru-RU" dirty="0" smtClean="0"/>
              <a:t>(противоречия, «боль», отсутствие необходимого, наличие субъекта проблемы)</a:t>
            </a:r>
          </a:p>
          <a:p>
            <a:r>
              <a:rPr lang="ru-RU" b="1" dirty="0" smtClean="0"/>
              <a:t>Целостное</a:t>
            </a:r>
            <a:r>
              <a:rPr lang="ru-RU" dirty="0" smtClean="0"/>
              <a:t> рассмотрение объекта.</a:t>
            </a:r>
          </a:p>
          <a:p>
            <a:r>
              <a:rPr lang="ru-RU" dirty="0" smtClean="0"/>
              <a:t>Опора на </a:t>
            </a:r>
            <a:r>
              <a:rPr lang="ru-RU" b="1" dirty="0" smtClean="0"/>
              <a:t>ТЕОРИИ</a:t>
            </a:r>
            <a:r>
              <a:rPr lang="ru-RU" dirty="0" smtClean="0"/>
              <a:t> и научные школы, имеющие </a:t>
            </a:r>
            <a:r>
              <a:rPr lang="ru-RU" dirty="0" err="1" smtClean="0"/>
              <a:t>мтдл</a:t>
            </a:r>
            <a:r>
              <a:rPr lang="ru-RU" dirty="0" smtClean="0"/>
              <a:t> обоснования.</a:t>
            </a:r>
          </a:p>
          <a:p>
            <a:r>
              <a:rPr lang="ru-RU" dirty="0" smtClean="0"/>
              <a:t>Учёт </a:t>
            </a:r>
            <a:r>
              <a:rPr lang="ru-RU" b="1" dirty="0" smtClean="0"/>
              <a:t>природы</a:t>
            </a:r>
            <a:r>
              <a:rPr lang="ru-RU" dirty="0" smtClean="0"/>
              <a:t> явления (процесса), опора на естественные процессы</a:t>
            </a:r>
          </a:p>
          <a:p>
            <a:r>
              <a:rPr lang="ru-RU" dirty="0" smtClean="0"/>
              <a:t>Построение </a:t>
            </a:r>
            <a:r>
              <a:rPr lang="ru-RU" b="1" dirty="0" smtClean="0"/>
              <a:t>образа результата </a:t>
            </a:r>
            <a:r>
              <a:rPr lang="ru-RU" dirty="0" smtClean="0"/>
              <a:t>(выпускник, ситуация, отношения)</a:t>
            </a:r>
          </a:p>
          <a:p>
            <a:r>
              <a:rPr lang="ru-RU" b="1" dirty="0" smtClean="0"/>
              <a:t>Ценностные</a:t>
            </a:r>
            <a:r>
              <a:rPr lang="ru-RU" dirty="0" smtClean="0"/>
              <a:t> основания исследования и </a:t>
            </a:r>
            <a:r>
              <a:rPr lang="ru-RU" b="1" dirty="0" err="1" smtClean="0"/>
              <a:t>Субъектность</a:t>
            </a:r>
            <a:r>
              <a:rPr lang="ru-RU" b="1" dirty="0" smtClean="0"/>
              <a:t> </a:t>
            </a:r>
            <a:r>
              <a:rPr lang="ru-RU" dirty="0" smtClean="0"/>
              <a:t> исследователя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196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Приёмы </a:t>
            </a:r>
            <a:r>
              <a:rPr lang="ru-RU" dirty="0" err="1" smtClean="0">
                <a:solidFill>
                  <a:srgbClr val="C00000"/>
                </a:solidFill>
              </a:rPr>
              <a:t>мтдл</a:t>
            </a:r>
            <a:r>
              <a:rPr lang="ru-RU" dirty="0" smtClean="0">
                <a:solidFill>
                  <a:srgbClr val="C00000"/>
                </a:solidFill>
              </a:rPr>
              <a:t> подхода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Ссылайтесь не на ФИО авторитетов и структуры, а на содержательные положения науки (базовые для Вашей НИР</a:t>
            </a:r>
            <a:r>
              <a:rPr lang="ru-RU" dirty="0"/>
              <a:t>) , открытые этими авторитетами</a:t>
            </a:r>
            <a:endParaRPr lang="ru-RU" dirty="0" smtClean="0"/>
          </a:p>
          <a:p>
            <a:r>
              <a:rPr lang="ru-RU" dirty="0" smtClean="0"/>
              <a:t>Квалифицируйте НШ, на которую Вы опираетесь (по уровню Де)</a:t>
            </a:r>
          </a:p>
          <a:p>
            <a:r>
              <a:rPr lang="ru-RU" dirty="0" smtClean="0"/>
              <a:t>Уточняйте, что является заказом на В</a:t>
            </a:r>
            <a:r>
              <a:rPr lang="ru-RU" dirty="0"/>
              <a:t>аше </a:t>
            </a:r>
            <a:r>
              <a:rPr lang="ru-RU" dirty="0" smtClean="0"/>
              <a:t>исследование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3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Схема </a:t>
            </a:r>
            <a:r>
              <a:rPr lang="ru-RU" dirty="0" err="1" smtClean="0"/>
              <a:t>мтдл</a:t>
            </a:r>
            <a:r>
              <a:rPr lang="ru-RU" dirty="0" smtClean="0"/>
              <a:t> анализа текста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400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Название. Источник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Квалификация  работы, её цель, жанр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Общая </a:t>
            </a:r>
            <a:r>
              <a:rPr lang="ru-RU" dirty="0" err="1" smtClean="0"/>
              <a:t>выстроенность</a:t>
            </a:r>
            <a:r>
              <a:rPr lang="ru-RU" dirty="0" smtClean="0"/>
              <a:t> работы:</a:t>
            </a:r>
          </a:p>
          <a:p>
            <a:pPr marL="0" indent="457200">
              <a:buNone/>
            </a:pPr>
            <a:r>
              <a:rPr lang="ru-RU" dirty="0" smtClean="0"/>
              <a:t>2.1. как письменного текста (Введение, актуальность, задачи; Основной текст : обоснованность позиций и предложений; Выводы: резюме, рекомендации;  Логика изложения, запятые)</a:t>
            </a:r>
          </a:p>
          <a:p>
            <a:pPr marL="0" indent="457200">
              <a:buNone/>
            </a:pPr>
            <a:r>
              <a:rPr lang="ru-RU" dirty="0" smtClean="0"/>
              <a:t>2.2. как научного текста (общая логика, наличие проблемы, обоснованность решения, предложения);  ответы на «умные» вопросы (Что делаете? Что в итоге?  Зачем? Почему так? Для кого? Во имя чего?)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 smtClean="0"/>
              <a:t>Оценка содержания: </a:t>
            </a:r>
          </a:p>
          <a:p>
            <a:pPr marL="0" indent="457200">
              <a:buNone/>
            </a:pPr>
            <a:r>
              <a:rPr lang="ru-RU" dirty="0" smtClean="0"/>
              <a:t>3.1. теоретическая база (позиционирование НИР в лоне научных школ), </a:t>
            </a:r>
            <a:r>
              <a:rPr lang="ru-RU" dirty="0" err="1" smtClean="0"/>
              <a:t>мтдл</a:t>
            </a:r>
            <a:r>
              <a:rPr lang="ru-RU" dirty="0" smtClean="0"/>
              <a:t> база (фиксированность  оснований текста в теориях более высокого уровня обобщения)</a:t>
            </a:r>
          </a:p>
          <a:p>
            <a:pPr marL="0" indent="457200">
              <a:buNone/>
            </a:pPr>
            <a:r>
              <a:rPr lang="ru-RU" dirty="0" smtClean="0"/>
              <a:t>3.2. новизна проблемы, новизна решения (выполняется с позиций общей рамки – модели базового процесса), </a:t>
            </a:r>
          </a:p>
          <a:p>
            <a:pPr marL="0" indent="457200">
              <a:buNone/>
            </a:pPr>
            <a:r>
              <a:rPr lang="ru-RU" dirty="0" smtClean="0"/>
              <a:t>3.3. корректность логики и подходов, обоснованность выводов, оценка новизны, значимости и вклада в науку, практику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ru-RU" dirty="0" smtClean="0"/>
              <a:t>Корректность использования терминов и понятий (общенаучные термины, корнеслов)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ru-RU" dirty="0" smtClean="0"/>
              <a:t>Общее заключение Анализа ( </a:t>
            </a:r>
            <a:r>
              <a:rPr lang="ru-RU" dirty="0"/>
              <a:t>резюме, крупные + и - ; </a:t>
            </a:r>
            <a:r>
              <a:rPr lang="ru-RU" dirty="0" smtClean="0"/>
              <a:t>анализ </a:t>
            </a:r>
            <a:r>
              <a:rPr lang="ru-RU" dirty="0"/>
              <a:t>актуальности, соотношение выводов текста с базовыми концепциями, оценка корректности логики, терминологической,  </a:t>
            </a:r>
            <a:r>
              <a:rPr lang="ru-RU" dirty="0" smtClean="0"/>
              <a:t>языка; </a:t>
            </a:r>
            <a:r>
              <a:rPr lang="ru-RU" dirty="0"/>
              <a:t>итоговая оценка текста; личное </a:t>
            </a:r>
            <a:r>
              <a:rPr lang="ru-RU" dirty="0" smtClean="0"/>
              <a:t>мнение)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88286" y="6118915"/>
            <a:ext cx="565571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/>
                <a:solidFill>
                  <a:schemeClr val="accent3"/>
                </a:solidFill>
                <a:effectLst/>
              </a:rPr>
              <a:t>Текст живёт дольше вас!</a:t>
            </a:r>
            <a:endParaRPr lang="ru-RU" sz="4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638" y="3494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512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8640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Рекомендации по оформлению текста в статью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964488" cy="6093296"/>
          </a:xfrm>
        </p:spPr>
        <p:txBody>
          <a:bodyPr>
            <a:normAutofit fontScale="70000" lnSpcReduction="20000"/>
          </a:bodyPr>
          <a:lstStyle/>
          <a:p>
            <a:pPr marL="180000" indent="-514350">
              <a:buFont typeface="+mj-lt"/>
              <a:buAutoNum type="arabicPeriod"/>
            </a:pPr>
            <a:r>
              <a:rPr lang="ru-RU" dirty="0"/>
              <a:t>Нужно </a:t>
            </a:r>
            <a:r>
              <a:rPr lang="ru-RU" b="1" dirty="0"/>
              <a:t>структурировать статью! </a:t>
            </a:r>
            <a:endParaRPr lang="ru-RU" b="1" dirty="0" smtClean="0"/>
          </a:p>
          <a:p>
            <a:pPr marL="576000"/>
            <a:r>
              <a:rPr lang="ru-RU" dirty="0" smtClean="0"/>
              <a:t>должна </a:t>
            </a:r>
            <a:r>
              <a:rPr lang="ru-RU" dirty="0"/>
              <a:t>быть указана актуальность (постановка проблемы); </a:t>
            </a:r>
            <a:endParaRPr lang="ru-RU" dirty="0" smtClean="0"/>
          </a:p>
          <a:p>
            <a:pPr marL="576000"/>
            <a:r>
              <a:rPr lang="ru-RU" dirty="0" smtClean="0"/>
              <a:t>далее - фактура </a:t>
            </a:r>
            <a:r>
              <a:rPr lang="ru-RU" dirty="0"/>
              <a:t>самой статьи: теория на эту тему, собственные размышления </a:t>
            </a:r>
            <a:r>
              <a:rPr lang="ru-RU" dirty="0" smtClean="0"/>
              <a:t>(не ассоциации, </a:t>
            </a:r>
            <a:r>
              <a:rPr lang="ru-RU" dirty="0"/>
              <a:t>а доводы за или против какой-то позиции </a:t>
            </a:r>
            <a:r>
              <a:rPr lang="ru-RU" dirty="0" smtClean="0"/>
              <a:t> - Обозначьте </a:t>
            </a:r>
            <a:r>
              <a:rPr lang="ru-RU" dirty="0"/>
              <a:t>позиции!!!!), </a:t>
            </a:r>
            <a:endParaRPr lang="ru-RU" dirty="0" smtClean="0"/>
          </a:p>
          <a:p>
            <a:pPr marL="576000"/>
            <a:r>
              <a:rPr lang="ru-RU" dirty="0" smtClean="0"/>
              <a:t>Красная линия текста - логика рассуждения (статья пишется не для того, чтобы показать все Ваши знания, а для сжатого обоснования 2-3 положений); </a:t>
            </a:r>
          </a:p>
          <a:p>
            <a:pPr marL="576000"/>
            <a:r>
              <a:rPr lang="ru-RU" dirty="0" smtClean="0"/>
              <a:t>далее - выводы!!</a:t>
            </a:r>
          </a:p>
          <a:p>
            <a:pPr marL="576000"/>
            <a:r>
              <a:rPr lang="ru-RU" dirty="0" smtClean="0"/>
              <a:t>Особый вопрос – ТЕМА статьи (лаконична, без запятых и оборотов, указывающая на предмет исследования или суть подхода рассмотрения)</a:t>
            </a:r>
            <a:endParaRPr lang="ru-RU" dirty="0"/>
          </a:p>
          <a:p>
            <a:pPr marL="576000"/>
            <a:r>
              <a:rPr lang="ru-RU" dirty="0"/>
              <a:t>Не беритесь за всё! Выделите свой аспект и обоснуйте свои выводы по нему.</a:t>
            </a:r>
          </a:p>
          <a:p>
            <a:pPr marL="180000" indent="-514350">
              <a:buFont typeface="+mj-lt"/>
              <a:buAutoNum type="arabicPeriod" startAt="2"/>
            </a:pPr>
            <a:r>
              <a:rPr lang="ru-RU" dirty="0"/>
              <a:t>Для хорошей статьи требуется </a:t>
            </a:r>
            <a:r>
              <a:rPr lang="ru-RU" b="1" dirty="0"/>
              <a:t>общая теория</a:t>
            </a:r>
            <a:r>
              <a:rPr lang="ru-RU" dirty="0"/>
              <a:t>, модель общего поля, в которое  укладываются  Ваши примеры. </a:t>
            </a:r>
          </a:p>
          <a:p>
            <a:pPr marL="180000" indent="-514350">
              <a:buFont typeface="+mj-lt"/>
              <a:buAutoNum type="arabicPeriod" startAt="2"/>
            </a:pPr>
            <a:r>
              <a:rPr lang="ru-RU" dirty="0"/>
              <a:t>Учитывайте </a:t>
            </a:r>
            <a:r>
              <a:rPr lang="ru-RU" b="1" dirty="0" smtClean="0"/>
              <a:t>требования </a:t>
            </a:r>
            <a:r>
              <a:rPr lang="ru-RU" b="1" dirty="0"/>
              <a:t>Издателя </a:t>
            </a:r>
            <a:r>
              <a:rPr lang="ru-RU" dirty="0"/>
              <a:t>(Конференции) при оформлении статьи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638" y="3494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6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346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Задача: Сформулируйте Проблему.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5904656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ru-RU" dirty="0"/>
              <a:t>Актуальность проведенного исследования обусловлена изменениями в системе </a:t>
            </a:r>
            <a:r>
              <a:rPr lang="ru-RU" dirty="0" smtClean="0"/>
              <a:t>дошкольного  и </a:t>
            </a:r>
            <a:r>
              <a:rPr lang="ru-RU" dirty="0"/>
              <a:t>начального школьного образования и необходимостью обеспечения условий для </a:t>
            </a:r>
            <a:r>
              <a:rPr lang="ru-RU" dirty="0" smtClean="0"/>
              <a:t>индивидуального  развития </a:t>
            </a:r>
            <a:r>
              <a:rPr lang="ru-RU" dirty="0"/>
              <a:t>каждого ребенка в процессе обучения и воспитания в соответствии с требованиями </a:t>
            </a:r>
            <a:r>
              <a:rPr lang="ru-RU" dirty="0" smtClean="0"/>
              <a:t>новых  Федеральных </a:t>
            </a:r>
            <a:r>
              <a:rPr lang="ru-RU" dirty="0"/>
              <a:t>образовательных стандартов.</a:t>
            </a:r>
          </a:p>
          <a:p>
            <a:r>
              <a:rPr lang="ru-RU" dirty="0"/>
              <a:t>Существует множество типологий, связанных со спецификой школьного обучения, </a:t>
            </a:r>
            <a:r>
              <a:rPr lang="ru-RU" dirty="0" smtClean="0"/>
              <a:t>мне интересна </a:t>
            </a:r>
            <a:r>
              <a:rPr lang="ru-RU" dirty="0"/>
              <a:t>типология в зависимости от </a:t>
            </a:r>
            <a:r>
              <a:rPr lang="ru-RU" dirty="0" smtClean="0"/>
              <a:t>типа </a:t>
            </a:r>
            <a:r>
              <a:rPr lang="ru-RU" dirty="0"/>
              <a:t>функциональной асимметрии мозга. </a:t>
            </a:r>
            <a:endParaRPr lang="ru-RU" dirty="0" smtClean="0"/>
          </a:p>
          <a:p>
            <a:r>
              <a:rPr lang="ru-RU" dirty="0" smtClean="0"/>
              <a:t>Данной темой  занимались </a:t>
            </a:r>
            <a:r>
              <a:rPr lang="ru-RU" dirty="0"/>
              <a:t>разные ученые, но они изучали особенности либо взрослых людей, либо детей </a:t>
            </a:r>
            <a:r>
              <a:rPr lang="ru-RU" dirty="0" smtClean="0"/>
              <a:t>с отклонениями</a:t>
            </a:r>
            <a:r>
              <a:rPr lang="ru-RU" dirty="0"/>
              <a:t>. Также известны данные, что тип ФАМ имеет устойчивую структуру у </a:t>
            </a:r>
            <a:r>
              <a:rPr lang="ru-RU" dirty="0" smtClean="0"/>
              <a:t>ребенка  примерно </a:t>
            </a:r>
            <a:r>
              <a:rPr lang="ru-RU" dirty="0"/>
              <a:t>в 10 лет. </a:t>
            </a:r>
            <a:r>
              <a:rPr lang="ru-RU" dirty="0" smtClean="0"/>
              <a:t>   Поэтому </a:t>
            </a:r>
            <a:r>
              <a:rPr lang="ru-RU" dirty="0"/>
              <a:t>мы занимаемся здоровыми детьми младшего школьного возраста.</a:t>
            </a:r>
          </a:p>
          <a:p>
            <a:r>
              <a:rPr lang="ru-RU" dirty="0"/>
              <a:t>Проблема исследования может быть сформулирована в форме вопроса: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каковы </a:t>
            </a:r>
            <a:r>
              <a:rPr lang="ru-RU" dirty="0"/>
              <a:t>индивидуально-психологические особенности младших школьников с разным типом функциональной </a:t>
            </a:r>
            <a:r>
              <a:rPr lang="ru-RU" dirty="0" smtClean="0"/>
              <a:t>асимметрии мозга</a:t>
            </a:r>
            <a:r>
              <a:rPr lang="ru-RU" dirty="0"/>
              <a:t>?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0736" y="5373216"/>
            <a:ext cx="794367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3638" y="3494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7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641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571" y="5373216"/>
            <a:ext cx="8946429" cy="648072"/>
          </a:xfrm>
          <a:prstGeom prst="rect">
            <a:avLst/>
          </a:prstGeom>
          <a:solidFill>
            <a:srgbClr val="FFC000">
              <a:alpha val="35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Задача: Сформулируйте Проблему.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11560" y="836712"/>
            <a:ext cx="8532440" cy="5904656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ru-RU" dirty="0"/>
              <a:t>Актуальность проведенного исследования </a:t>
            </a:r>
            <a:r>
              <a:rPr lang="ru-RU" dirty="0">
                <a:solidFill>
                  <a:srgbClr val="FFC000"/>
                </a:solidFill>
              </a:rPr>
              <a:t>обусловлена изменениями в системе </a:t>
            </a:r>
            <a:r>
              <a:rPr lang="ru-RU" dirty="0" smtClean="0">
                <a:solidFill>
                  <a:srgbClr val="FFC000"/>
                </a:solidFill>
              </a:rPr>
              <a:t>дошкольного  и </a:t>
            </a:r>
            <a:r>
              <a:rPr lang="ru-RU" dirty="0">
                <a:solidFill>
                  <a:srgbClr val="FFC000"/>
                </a:solidFill>
              </a:rPr>
              <a:t>начального школьного образования </a:t>
            </a:r>
            <a:r>
              <a:rPr lang="ru-RU" dirty="0"/>
              <a:t>и </a:t>
            </a:r>
            <a:r>
              <a:rPr lang="ru-RU" b="1" dirty="0"/>
              <a:t>необходимостью обеспечения условий для </a:t>
            </a:r>
            <a:r>
              <a:rPr lang="ru-RU" b="1" dirty="0" smtClean="0"/>
              <a:t>индивидуального  развития </a:t>
            </a:r>
            <a:r>
              <a:rPr lang="ru-RU" b="1" dirty="0"/>
              <a:t>каждого ребенка </a:t>
            </a:r>
            <a:r>
              <a:rPr lang="ru-RU" dirty="0"/>
              <a:t>в процессе обучения и воспитания в соответствии с требованиями </a:t>
            </a:r>
            <a:r>
              <a:rPr lang="ru-RU" dirty="0" smtClean="0"/>
              <a:t>новых  Федеральных </a:t>
            </a:r>
            <a:r>
              <a:rPr lang="ru-RU" dirty="0"/>
              <a:t>образовательных стандартов.</a:t>
            </a:r>
          </a:p>
          <a:p>
            <a:r>
              <a:rPr lang="ru-RU" dirty="0"/>
              <a:t>Существует множество </a:t>
            </a:r>
            <a:r>
              <a:rPr lang="ru-RU" dirty="0" smtClean="0"/>
              <a:t>типологий </a:t>
            </a:r>
            <a:r>
              <a:rPr lang="ru-RU" i="1" dirty="0" smtClean="0">
                <a:solidFill>
                  <a:srgbClr val="FFC000"/>
                </a:solidFill>
              </a:rPr>
              <a:t>(чего?)</a:t>
            </a:r>
            <a:r>
              <a:rPr lang="ru-RU" dirty="0" smtClean="0"/>
              <a:t>, </a:t>
            </a:r>
            <a:r>
              <a:rPr lang="ru-RU" dirty="0"/>
              <a:t>связанных со спецификой школьного обучения, </a:t>
            </a:r>
            <a:r>
              <a:rPr lang="ru-RU" dirty="0" smtClean="0"/>
              <a:t>мне интересна </a:t>
            </a:r>
            <a:r>
              <a:rPr lang="ru-RU" dirty="0">
                <a:solidFill>
                  <a:srgbClr val="FFC000"/>
                </a:solidFill>
              </a:rPr>
              <a:t>типология в зависимости от </a:t>
            </a:r>
            <a:r>
              <a:rPr lang="ru-RU" b="1" dirty="0" smtClean="0">
                <a:solidFill>
                  <a:srgbClr val="FFC000"/>
                </a:solidFill>
              </a:rPr>
              <a:t>типа </a:t>
            </a:r>
            <a:r>
              <a:rPr lang="ru-RU" b="1" dirty="0"/>
              <a:t>функциональной асимметрии мозга. </a:t>
            </a:r>
            <a:endParaRPr lang="ru-RU" b="1" dirty="0" smtClean="0"/>
          </a:p>
          <a:p>
            <a:r>
              <a:rPr lang="ru-RU" dirty="0" smtClean="0"/>
              <a:t>Данной темой  занимались </a:t>
            </a:r>
            <a:r>
              <a:rPr lang="ru-RU" dirty="0"/>
              <a:t>разные ученые, но они изучали особенности либо взрослых людей, либо детей </a:t>
            </a:r>
            <a:r>
              <a:rPr lang="ru-RU" dirty="0" smtClean="0"/>
              <a:t>с отклонениями</a:t>
            </a:r>
            <a:r>
              <a:rPr lang="ru-RU" dirty="0"/>
              <a:t>. </a:t>
            </a:r>
            <a:r>
              <a:rPr lang="ru-RU" dirty="0">
                <a:solidFill>
                  <a:srgbClr val="FFC000"/>
                </a:solidFill>
              </a:rPr>
              <a:t>Также известны данные, что тип ФАМ имеет устойчивую структуру у </a:t>
            </a:r>
            <a:r>
              <a:rPr lang="ru-RU" dirty="0" smtClean="0">
                <a:solidFill>
                  <a:srgbClr val="FFC000"/>
                </a:solidFill>
              </a:rPr>
              <a:t>ребенка  примерно </a:t>
            </a:r>
            <a:r>
              <a:rPr lang="ru-RU" dirty="0">
                <a:solidFill>
                  <a:srgbClr val="FFC000"/>
                </a:solidFill>
              </a:rPr>
              <a:t>в 10 лет</a:t>
            </a:r>
            <a:r>
              <a:rPr lang="ru-RU" dirty="0"/>
              <a:t>. </a:t>
            </a:r>
            <a:r>
              <a:rPr lang="ru-RU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Поэтому</a:t>
            </a:r>
            <a:r>
              <a:rPr lang="ru-RU" dirty="0" smtClean="0"/>
              <a:t> </a:t>
            </a:r>
            <a:r>
              <a:rPr lang="ru-RU" dirty="0"/>
              <a:t>мы занимаемся здоровыми детьми младшего школьного возраста.</a:t>
            </a:r>
          </a:p>
          <a:p>
            <a:r>
              <a:rPr lang="ru-RU" dirty="0"/>
              <a:t>Проблема исследования может быть сформулирована в форме вопроса: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каковы </a:t>
            </a:r>
            <a:r>
              <a:rPr lang="ru-RU" dirty="0"/>
              <a:t>индивидуально-психологические особенности младших </a:t>
            </a:r>
            <a:r>
              <a:rPr lang="ru-RU" dirty="0" smtClean="0"/>
              <a:t>   школьников </a:t>
            </a:r>
            <a:r>
              <a:rPr lang="ru-RU" dirty="0"/>
              <a:t>с разным типом функциональной </a:t>
            </a:r>
            <a:r>
              <a:rPr lang="ru-RU" dirty="0" smtClean="0"/>
              <a:t>асимметрии мозга?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3169" y="5373216"/>
            <a:ext cx="8920831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43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Пример текста (реферат о Теории личности </a:t>
            </a:r>
            <a:r>
              <a:rPr lang="ru-RU" sz="2800" dirty="0" err="1" smtClean="0">
                <a:solidFill>
                  <a:srgbClr val="C00000"/>
                </a:solidFill>
              </a:rPr>
              <a:t>К.Роджерса</a:t>
            </a:r>
            <a:r>
              <a:rPr lang="ru-RU" sz="2800" dirty="0" smtClean="0">
                <a:solidFill>
                  <a:srgbClr val="C00000"/>
                </a:solidFill>
              </a:rPr>
              <a:t>)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475252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теория личности Карла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Роджерса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непосредственно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опирается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гуманистическую психологию. Человек с рождения склонен к самоутверждению,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реализации своих потребностей и желаний. В исследовании теории личности ученый в основном использовал феноменологические и холистические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пирается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субъективный опыт индивида, который интерпретируется как психологическая действительность.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точки зрения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второго подхода, человек состоит из совокупности личностных компонентов,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которым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воспринимается целостно.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теории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«Я-концепция», или «самость», под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подразумевается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</a:t>
            </a:r>
            <a:r>
              <a:rPr lang="ru-RU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себя и своих связей с окружающим миром.</a:t>
            </a:r>
          </a:p>
          <a:p>
            <a:pPr algn="just"/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Единое «я»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индивида также является ключевым понятием в </a:t>
            </a:r>
            <a:r>
              <a:rPr lang="ru-RU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системе идей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/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5877272"/>
            <a:ext cx="5508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Текст – это скреп мировоззрения автора!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33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" y="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К аппарату НИР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39197"/>
            <a:ext cx="9144000" cy="4525963"/>
          </a:xfrm>
        </p:spPr>
        <p:txBody>
          <a:bodyPr>
            <a:normAutofit/>
          </a:bodyPr>
          <a:lstStyle/>
          <a:p>
            <a:r>
              <a:rPr lang="ru-RU" i="1" dirty="0" smtClean="0"/>
              <a:t>«Гораздо труднее увидеть </a:t>
            </a:r>
            <a:r>
              <a:rPr lang="ru-RU" b="1" i="1" dirty="0" smtClean="0"/>
              <a:t>проблему</a:t>
            </a:r>
            <a:r>
              <a:rPr lang="ru-RU" i="1" dirty="0" smtClean="0"/>
              <a:t>, чем её решение. Для первого требуется воображение, а для второго только умение»</a:t>
            </a:r>
          </a:p>
          <a:p>
            <a:pPr marL="0" indent="0" algn="r">
              <a:buNone/>
            </a:pPr>
            <a:r>
              <a:rPr lang="ru-RU" dirty="0"/>
              <a:t>Бернал Джон </a:t>
            </a:r>
            <a:r>
              <a:rPr lang="ru-RU" dirty="0" err="1"/>
              <a:t>Десмонд</a:t>
            </a:r>
            <a:r>
              <a:rPr lang="ru-RU" dirty="0"/>
              <a:t>, английский </a:t>
            </a:r>
            <a:r>
              <a:rPr lang="ru-RU" dirty="0" smtClean="0"/>
              <a:t>физик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0900" y="4149080"/>
            <a:ext cx="8964488" cy="21328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«Сомнение доставляет мне не меньшее наслаждение, чем знание»</a:t>
            </a:r>
          </a:p>
          <a:p>
            <a:pPr algn="r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Данте Алигьери, итальянский поэт</a:t>
            </a:r>
          </a:p>
        </p:txBody>
      </p:sp>
    </p:spTree>
    <p:extLst>
      <p:ext uri="{BB962C8B-B14F-4D97-AF65-F5344CB8AC3E}">
        <p14:creationId xmlns:p14="http://schemas.microsoft.com/office/powerpoint/2010/main" val="16166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98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Гипотеза - 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" y="548680"/>
            <a:ext cx="9046840" cy="504056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«Цель </a:t>
            </a:r>
            <a:r>
              <a:rPr lang="ru-RU" dirty="0"/>
              <a:t>работы: </a:t>
            </a:r>
            <a:r>
              <a:rPr lang="ru-RU" b="1" dirty="0"/>
              <a:t>выявить</a:t>
            </a:r>
            <a:r>
              <a:rPr lang="ru-RU" dirty="0"/>
              <a:t> индивидуально-психологические </a:t>
            </a:r>
            <a:r>
              <a:rPr lang="ru-RU" b="1" dirty="0"/>
              <a:t>особенности</a:t>
            </a:r>
            <a:r>
              <a:rPr lang="ru-RU" dirty="0"/>
              <a:t> учащихся с </a:t>
            </a:r>
            <a:r>
              <a:rPr lang="ru-RU" dirty="0" smtClean="0"/>
              <a:t>различным типом </a:t>
            </a:r>
            <a:r>
              <a:rPr lang="ru-RU" dirty="0"/>
              <a:t>функциональной асимметрии мозга</a:t>
            </a:r>
            <a:r>
              <a:rPr lang="ru-RU" dirty="0" smtClean="0"/>
              <a:t>.»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 качестве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гипотез</a:t>
            </a:r>
            <a:r>
              <a:rPr lang="ru-RU" dirty="0"/>
              <a:t> было выдвинуто такие </a:t>
            </a:r>
            <a:r>
              <a:rPr lang="ru-RU" dirty="0" smtClean="0"/>
              <a:t>предположения:</a:t>
            </a:r>
            <a:endParaRPr lang="ru-RU" dirty="0"/>
          </a:p>
          <a:p>
            <a:r>
              <a:rPr lang="ru-RU" dirty="0"/>
              <a:t>Общая </a:t>
            </a:r>
            <a:r>
              <a:rPr lang="ru-RU" dirty="0" smtClean="0"/>
              <a:t>гипотеза: </a:t>
            </a:r>
            <a:r>
              <a:rPr lang="ru-RU" dirty="0"/>
              <a:t> </a:t>
            </a:r>
            <a:r>
              <a:rPr lang="ru-RU" dirty="0" smtClean="0"/>
              <a:t>«Наличие </a:t>
            </a:r>
            <a:r>
              <a:rPr lang="ru-RU" dirty="0"/>
              <a:t>право - левополушарной </a:t>
            </a:r>
            <a:r>
              <a:rPr lang="ru-RU" dirty="0" err="1"/>
              <a:t>доминантности</a:t>
            </a:r>
            <a:r>
              <a:rPr lang="ru-RU" dirty="0"/>
              <a:t> </a:t>
            </a:r>
            <a:r>
              <a:rPr lang="ru-RU" b="1" dirty="0"/>
              <a:t>связано с</a:t>
            </a:r>
            <a:r>
              <a:rPr lang="ru-RU" dirty="0"/>
              <a:t> </a:t>
            </a:r>
            <a:r>
              <a:rPr lang="ru-RU" dirty="0" smtClean="0"/>
              <a:t>индивидуально-психологическими особенностями </a:t>
            </a:r>
            <a:r>
              <a:rPr lang="ru-RU" dirty="0"/>
              <a:t>младших школьников в период </a:t>
            </a:r>
            <a:r>
              <a:rPr lang="ru-RU" dirty="0" smtClean="0"/>
              <a:t>обучения».</a:t>
            </a:r>
            <a:endParaRPr lang="ru-RU" dirty="0"/>
          </a:p>
          <a:p>
            <a:r>
              <a:rPr lang="ru-RU" dirty="0"/>
              <a:t>Частная </a:t>
            </a:r>
            <a:r>
              <a:rPr lang="ru-RU" dirty="0" smtClean="0"/>
              <a:t>гипотеза: «Количество </a:t>
            </a:r>
            <a:r>
              <a:rPr lang="ru-RU" dirty="0"/>
              <a:t>детей с правополушарным типом ФАМ </a:t>
            </a:r>
            <a:r>
              <a:rPr lang="ru-RU" b="1" dirty="0"/>
              <a:t>увеличивается </a:t>
            </a:r>
            <a:r>
              <a:rPr lang="ru-RU" dirty="0"/>
              <a:t>с </a:t>
            </a:r>
            <a:r>
              <a:rPr lang="ru-RU" dirty="0" smtClean="0">
                <a:solidFill>
                  <a:srgbClr val="FFC000"/>
                </a:solidFill>
              </a:rPr>
              <a:t>возрастом».</a:t>
            </a:r>
            <a:endParaRPr lang="ru-RU" dirty="0">
              <a:solidFill>
                <a:srgbClr val="FFC000"/>
              </a:solidFill>
            </a:endParaRPr>
          </a:p>
          <a:p>
            <a:endParaRPr lang="ru-RU" dirty="0"/>
          </a:p>
        </p:txBody>
      </p:sp>
      <p:sp>
        <p:nvSpPr>
          <p:cNvPr id="4" name="Стрелка вверх 3"/>
          <p:cNvSpPr/>
          <p:nvPr/>
        </p:nvSpPr>
        <p:spPr>
          <a:xfrm rot="20468861">
            <a:off x="1708218" y="1212806"/>
            <a:ext cx="653725" cy="110952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3068960"/>
            <a:ext cx="1237995" cy="288032"/>
          </a:xfrm>
          <a:prstGeom prst="rect">
            <a:avLst/>
          </a:prstGeom>
          <a:solidFill>
            <a:schemeClr val="lt1">
              <a:alpha val="2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30638" y="5373216"/>
            <a:ext cx="87133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Типичные ошибки про формулировке Г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Гипотеза  не указывает на  «предположение о том, как достигается цель НИР (обеспечивается качество)»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Есть лишние слова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2825" y="-99392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8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877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К Гипотезе НИР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361459"/>
          </a:xfrm>
        </p:spPr>
        <p:txBody>
          <a:bodyPr>
            <a:normAutofit/>
          </a:bodyPr>
          <a:lstStyle/>
          <a:p>
            <a:r>
              <a:rPr lang="ru-RU" sz="2400" i="1" dirty="0" smtClean="0"/>
              <a:t>«Всякая плодотворная </a:t>
            </a:r>
            <a:r>
              <a:rPr lang="ru-RU" sz="2400" b="1" i="1" dirty="0" smtClean="0"/>
              <a:t>гипотеза</a:t>
            </a:r>
            <a:r>
              <a:rPr lang="ru-RU" sz="2400" i="1" dirty="0" smtClean="0"/>
              <a:t> кладёт начало удивительному извержению потока непредвиденных открытий»</a:t>
            </a:r>
          </a:p>
          <a:p>
            <a:pPr marL="0" indent="0" algn="r">
              <a:buNone/>
            </a:pPr>
            <a:r>
              <a:rPr lang="ru-RU" sz="2400" dirty="0" err="1" smtClean="0"/>
              <a:t>Бриллюэн</a:t>
            </a:r>
            <a:r>
              <a:rPr lang="ru-RU" sz="2400" dirty="0" smtClean="0"/>
              <a:t> Леон, французский физик</a:t>
            </a:r>
          </a:p>
          <a:p>
            <a:r>
              <a:rPr lang="ru-RU" sz="2400" i="1" dirty="0" smtClean="0"/>
              <a:t>«</a:t>
            </a:r>
            <a:r>
              <a:rPr lang="ru-RU" sz="2400" b="1" i="1" dirty="0" smtClean="0"/>
              <a:t>Гипотезы</a:t>
            </a:r>
            <a:r>
              <a:rPr lang="ru-RU" sz="2400" i="1" dirty="0" smtClean="0"/>
              <a:t> – это леса, которые возводят перед зданием и сносят, когда здание готово; они необходимы для работника; он не должен только принимать леса за здание»</a:t>
            </a:r>
          </a:p>
          <a:p>
            <a:pPr marL="0" indent="0" algn="r">
              <a:buNone/>
            </a:pPr>
            <a:r>
              <a:rPr lang="ru-RU" sz="2400" dirty="0" smtClean="0"/>
              <a:t>Гёте </a:t>
            </a:r>
            <a:r>
              <a:rPr lang="ru-RU" sz="2400" dirty="0" err="1" smtClean="0"/>
              <a:t>Иоган</a:t>
            </a:r>
            <a:r>
              <a:rPr lang="ru-RU" sz="2400" dirty="0" smtClean="0"/>
              <a:t> Вольфганг, немецкий поэт, мыслитель  </a:t>
            </a:r>
          </a:p>
          <a:p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4725144"/>
            <a:ext cx="8964488" cy="21328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Должна ли гипотеза быть «красивой», «интересной». Безусловно должна!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&lt;…&gt;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даже в точных науках первоначальный импульс к рождению гипотезы – эстетический»</a:t>
            </a:r>
          </a:p>
          <a:p>
            <a:pPr algn="r"/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Д.С.Лихачёв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советский историк культуры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47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Типичные ошибки аппарата НИР:</a:t>
            </a:r>
            <a:endParaRPr lang="ru-RU" dirty="0"/>
          </a:p>
        </p:txBody>
      </p:sp>
      <p:sp>
        <p:nvSpPr>
          <p:cNvPr id="4" name="Объект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344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Процедурные задачи («Изучить теорию …»),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Организационные, а не научные проблемы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Задачи не охватывают Предмета НИР или не нацелены на него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Есть лишние слова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752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0466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Текст «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Основные характеристики личностно -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деятельностного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подхода»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784976" cy="6381328"/>
          </a:xfrm>
        </p:spPr>
        <p:txBody>
          <a:bodyPr>
            <a:normAutofit fontScale="25000" lnSpcReduction="20000"/>
          </a:bodyPr>
          <a:lstStyle/>
          <a:p>
            <a:pPr marL="0" indent="360000" algn="just">
              <a:buNone/>
            </a:pPr>
            <a:r>
              <a:rPr lang="ru-RU" sz="6400" dirty="0" smtClean="0"/>
              <a:t>Первая </a:t>
            </a:r>
            <a:r>
              <a:rPr lang="ru-RU" sz="6400" dirty="0"/>
              <a:t>характеристика заключается в приоритетности личностно-смысловой сферы в образовательном процессе. Ее основной смысл существования, состоит из создании условий для возникновения у обучающегося особой позиции по отношению к осваиваемому его компетенциям, механизмы образования личностного опыта (рефлексия, переживание). А это означает, что приоритетным в разработке содержания на всех его уровнях должен стать такой компонент, как ценностные отношения учащихся, мотивы их деятельности.</a:t>
            </a:r>
          </a:p>
          <a:p>
            <a:pPr marL="0" indent="360000" algn="just">
              <a:buNone/>
            </a:pPr>
            <a:r>
              <a:rPr lang="ru-RU" sz="6400" dirty="0"/>
              <a:t>Ориентация на личностно-смысловую сферу реальна в практике, если в образовательном процессе обеспечивается:</a:t>
            </a:r>
          </a:p>
          <a:p>
            <a:pPr marL="0" indent="360000" algn="just">
              <a:buNone/>
            </a:pPr>
            <a:r>
              <a:rPr lang="ru-RU" sz="6400" dirty="0"/>
              <a:t>- поддержка индивидуальности обучающегося;</a:t>
            </a:r>
          </a:p>
          <a:p>
            <a:pPr marL="0" indent="360000" algn="just">
              <a:buNone/>
            </a:pPr>
            <a:r>
              <a:rPr lang="ru-RU" sz="6400" dirty="0"/>
              <a:t>- создание условий для удовлетворения образовательных услуг;</a:t>
            </a:r>
          </a:p>
          <a:p>
            <a:pPr marL="0" indent="360000" algn="just">
              <a:buNone/>
            </a:pPr>
            <a:r>
              <a:rPr lang="ru-RU" sz="6400" dirty="0"/>
              <a:t>- поощряющий, стимулирующий характер взаимодействия учителя и учащихся;</a:t>
            </a:r>
          </a:p>
          <a:p>
            <a:pPr marL="0" indent="360000" algn="just">
              <a:buNone/>
            </a:pPr>
            <a:r>
              <a:rPr lang="ru-RU" sz="6400" dirty="0"/>
              <a:t>- содействие в развитии способов самореализации личности.</a:t>
            </a:r>
          </a:p>
          <a:p>
            <a:pPr marL="0" indent="360000" algn="just">
              <a:buNone/>
            </a:pPr>
            <a:r>
              <a:rPr lang="ru-RU" sz="6400" dirty="0"/>
              <a:t> </a:t>
            </a:r>
            <a:r>
              <a:rPr lang="ru-RU" sz="6400" dirty="0" smtClean="0"/>
              <a:t>Вторая </a:t>
            </a:r>
            <a:r>
              <a:rPr lang="ru-RU" sz="6400" dirty="0"/>
              <a:t>характеристика - включение личностного опыта ребенка в образовательный </a:t>
            </a:r>
            <a:r>
              <a:rPr lang="ru-RU" sz="6400" dirty="0" smtClean="0"/>
              <a:t>процесс. Обучающемуся </a:t>
            </a:r>
            <a:r>
              <a:rPr lang="ru-RU" sz="6400" dirty="0"/>
              <a:t>навязывают </a:t>
            </a:r>
            <a:r>
              <a:rPr lang="ru-RU" sz="6400" dirty="0" smtClean="0"/>
              <a:t>компетенции, </a:t>
            </a:r>
            <a:r>
              <a:rPr lang="ru-RU" sz="6400" dirty="0"/>
              <a:t>никак не вытекающие из его предшествующего развития, но привносимые извне. Значительное количество информации учащиеся приобретают за пределами образовательного процесса. У них складывается неупорядоченное множество впечатлений, формируется личный опыт. Учебный процесс, к сожалению, в большинстве случаев к этому опыту индифферентен.</a:t>
            </a:r>
          </a:p>
          <a:p>
            <a:pPr marL="0" indent="360000" algn="just">
              <a:buNone/>
            </a:pPr>
            <a:r>
              <a:rPr lang="ru-RU" sz="6400" dirty="0"/>
              <a:t>Развитие личности в образовательном процессе идет через постоянное обогащение, преобразование, рост и качественное изменение субъектного опыта и связанных с ним личностных </a:t>
            </a:r>
            <a:r>
              <a:rPr lang="ru-RU" sz="6400" dirty="0" smtClean="0"/>
              <a:t>смыслах. Задача </a:t>
            </a:r>
            <a:r>
              <a:rPr lang="ru-RU" sz="6400" dirty="0"/>
              <a:t>мастера производственного обучения заключается в том, чтобы личный опыт учащихся включить в общую структуру </a:t>
            </a:r>
            <a:r>
              <a:rPr lang="ru-RU" sz="6400" dirty="0" smtClean="0"/>
              <a:t>производства. Преподавателю </a:t>
            </a:r>
            <a:r>
              <a:rPr lang="ru-RU" sz="6400" dirty="0"/>
              <a:t>необходимо стимулировать учащихся к актуализации их субъектного опыта, создавать условия для согласования его с общественным опытом</a:t>
            </a:r>
            <a:r>
              <a:rPr lang="ru-RU" sz="6400" dirty="0" smtClean="0"/>
              <a:t>. Необходимо переводить изучаемое </a:t>
            </a:r>
            <a:r>
              <a:rPr lang="ru-RU" sz="6400" dirty="0"/>
              <a:t>в социально значимое содержание, и тем самым добиться личностного усвоения этого </a:t>
            </a:r>
            <a:r>
              <a:rPr lang="ru-RU" sz="6400" dirty="0" smtClean="0"/>
              <a:t>содержания.</a:t>
            </a:r>
            <a:endParaRPr lang="ru-RU" sz="6400" dirty="0"/>
          </a:p>
          <a:p>
            <a:pPr marL="0" indent="360000" algn="just">
              <a:buNone/>
            </a:pPr>
            <a:r>
              <a:rPr lang="ru-RU" sz="6400" dirty="0" smtClean="0"/>
              <a:t>Третья </a:t>
            </a:r>
            <a:r>
              <a:rPr lang="ru-RU" sz="6400" dirty="0"/>
              <a:t>характеристика - культивирование уникального опыта ребенка. Индивидуальное видение, языки постижений, чувствования, эмоциональные отклики - все подлинно субъективное должно быть оставлено в образовательном процессе</a:t>
            </a:r>
            <a:r>
              <a:rPr lang="ru-RU" sz="6400" dirty="0" smtClean="0"/>
              <a:t>.</a:t>
            </a:r>
            <a:endParaRPr lang="ru-RU" sz="6400" dirty="0"/>
          </a:p>
        </p:txBody>
      </p:sp>
    </p:spTree>
    <p:extLst>
      <p:ext uri="{BB962C8B-B14F-4D97-AF65-F5344CB8AC3E}">
        <p14:creationId xmlns:p14="http://schemas.microsoft.com/office/powerpoint/2010/main" val="179834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0466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Текст «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Основные характеристики личностно -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деятельностного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подхода»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6093296"/>
          </a:xfrm>
        </p:spPr>
        <p:txBody>
          <a:bodyPr>
            <a:normAutofit/>
          </a:bodyPr>
          <a:lstStyle/>
          <a:p>
            <a:pPr marL="0" indent="360000" algn="just">
              <a:buNone/>
            </a:pPr>
            <a:r>
              <a:rPr lang="ru-RU" sz="2000" dirty="0" smtClean="0"/>
              <a:t>Первая </a:t>
            </a:r>
            <a:r>
              <a:rPr lang="ru-RU" sz="2000" dirty="0"/>
              <a:t>характеристика заключается в приоритетности личностно-смысловой сферы в образовательном процессе. </a:t>
            </a:r>
            <a:r>
              <a:rPr lang="ru-RU" sz="2000" dirty="0" smtClean="0"/>
              <a:t>Основной </a:t>
            </a:r>
            <a:r>
              <a:rPr lang="ru-RU" sz="2000" dirty="0"/>
              <a:t>смысл </a:t>
            </a:r>
            <a:r>
              <a:rPr lang="ru-RU" sz="2000" dirty="0" smtClean="0"/>
              <a:t>её </a:t>
            </a:r>
            <a:r>
              <a:rPr lang="ru-RU" sz="2000" dirty="0"/>
              <a:t>состоит из создании условий для возникновения у обучающегося особой позиции по отношению к осваиваемому </a:t>
            </a:r>
            <a:r>
              <a:rPr lang="ru-RU" sz="2000" dirty="0" smtClean="0"/>
              <a:t>материалу, его </a:t>
            </a:r>
            <a:r>
              <a:rPr lang="ru-RU" sz="2000" dirty="0"/>
              <a:t>компетенциям, механизмы образования личностного опыта (рефлексия, переживание). А это означает, что приоритетным в разработке содержания на всех его уровнях должен стать такой компонент, как ценностные отношения учащихся, мотивы их деятельности.</a:t>
            </a:r>
          </a:p>
          <a:p>
            <a:pPr marL="0" indent="360000" algn="just">
              <a:buNone/>
            </a:pPr>
            <a:r>
              <a:rPr lang="ru-RU" sz="2000" dirty="0"/>
              <a:t>Ориентация на личностно-смысловую сферу реальна в практике, если в образовательном процессе обеспечивается:</a:t>
            </a:r>
          </a:p>
          <a:p>
            <a:pPr marL="0" indent="360000" algn="just">
              <a:buNone/>
            </a:pPr>
            <a:r>
              <a:rPr lang="ru-RU" sz="2000" dirty="0"/>
              <a:t>- поддержка индивидуальности обучающегося;</a:t>
            </a:r>
          </a:p>
          <a:p>
            <a:pPr marL="0" indent="360000" algn="just">
              <a:buNone/>
            </a:pPr>
            <a:r>
              <a:rPr lang="ru-RU" sz="2000" dirty="0"/>
              <a:t>- создание условий для удовлетворения образовательных услуг;</a:t>
            </a:r>
          </a:p>
          <a:p>
            <a:pPr marL="0" indent="360000" algn="just">
              <a:buNone/>
            </a:pPr>
            <a:r>
              <a:rPr lang="ru-RU" sz="2000" dirty="0"/>
              <a:t>- поощряющий, стимулирующий характер взаимодействия учителя и учащихся;</a:t>
            </a:r>
          </a:p>
          <a:p>
            <a:pPr marL="0" indent="360000" algn="just">
              <a:buNone/>
            </a:pPr>
            <a:r>
              <a:rPr lang="ru-RU" sz="2000" dirty="0"/>
              <a:t>- содействие в развитии способов самореализации личности.</a:t>
            </a:r>
          </a:p>
          <a:p>
            <a:pPr marL="0" indent="360000" algn="just">
              <a:buNone/>
            </a:pPr>
            <a:r>
              <a:rPr lang="ru-RU" sz="2000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883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0466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Текст «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Основные характеристики личностно -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деятельностного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подхода»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6093296"/>
          </a:xfrm>
        </p:spPr>
        <p:txBody>
          <a:bodyPr>
            <a:normAutofit/>
          </a:bodyPr>
          <a:lstStyle/>
          <a:p>
            <a:pPr marL="0" indent="360000" algn="just">
              <a:buNone/>
            </a:pPr>
            <a:r>
              <a:rPr lang="ru-RU" sz="2000" dirty="0" smtClean="0"/>
              <a:t>Первая </a:t>
            </a:r>
            <a:r>
              <a:rPr lang="ru-RU" sz="2000" dirty="0"/>
              <a:t>характеристика заключается в приоритетности личностно-смысловой сферы в образовательном процессе. </a:t>
            </a:r>
            <a:r>
              <a:rPr lang="ru-RU" sz="2000" dirty="0" smtClean="0"/>
              <a:t>Основной </a:t>
            </a:r>
            <a:r>
              <a:rPr lang="ru-RU" sz="2000" dirty="0">
                <a:solidFill>
                  <a:srgbClr val="FF0000"/>
                </a:solidFill>
              </a:rPr>
              <a:t>смысл </a:t>
            </a:r>
            <a:r>
              <a:rPr lang="ru-RU" sz="2000" dirty="0" smtClean="0">
                <a:solidFill>
                  <a:srgbClr val="FF0000"/>
                </a:solidFill>
              </a:rPr>
              <a:t>её </a:t>
            </a:r>
            <a:r>
              <a:rPr lang="ru-RU" sz="2000" dirty="0"/>
              <a:t>состоит из </a:t>
            </a:r>
            <a:r>
              <a:rPr lang="ru-RU" sz="2000" b="1" dirty="0"/>
              <a:t>создании условий </a:t>
            </a:r>
            <a:r>
              <a:rPr lang="ru-RU" sz="2000" dirty="0"/>
              <a:t>для возникновения у обучающегося </a:t>
            </a:r>
            <a:r>
              <a:rPr lang="ru-RU" sz="2000" b="1" dirty="0"/>
              <a:t>особой позиции </a:t>
            </a:r>
            <a:r>
              <a:rPr lang="ru-RU" sz="2000" dirty="0">
                <a:solidFill>
                  <a:srgbClr val="FFC000"/>
                </a:solidFill>
              </a:rPr>
              <a:t>по отношению</a:t>
            </a:r>
            <a:r>
              <a:rPr lang="ru-RU" sz="2000" dirty="0"/>
              <a:t> </a:t>
            </a:r>
            <a:r>
              <a:rPr lang="ru-RU" sz="2000" b="1" dirty="0"/>
              <a:t>к осваиваемому </a:t>
            </a:r>
            <a:r>
              <a:rPr lang="ru-RU" sz="2000" b="1" dirty="0" smtClean="0"/>
              <a:t>материалу</a:t>
            </a:r>
            <a:r>
              <a:rPr lang="ru-RU" sz="2000" dirty="0" smtClean="0"/>
              <a:t>, его </a:t>
            </a:r>
            <a:r>
              <a:rPr lang="ru-RU" sz="2000" dirty="0"/>
              <a:t>компетенциям, механизмы образования личностного опыта (рефлексия, переживание). </a:t>
            </a:r>
            <a:r>
              <a:rPr lang="ru-RU" sz="2000" dirty="0">
                <a:solidFill>
                  <a:srgbClr val="FF0000"/>
                </a:solidFill>
              </a:rPr>
              <a:t>А это означает,</a:t>
            </a:r>
            <a:r>
              <a:rPr lang="ru-RU" sz="2000" dirty="0"/>
              <a:t> что приоритетным в разработке содержания на всех его уровнях должен стать такой </a:t>
            </a:r>
            <a:r>
              <a:rPr lang="ru-RU" sz="2000" dirty="0">
                <a:solidFill>
                  <a:srgbClr val="FF0000"/>
                </a:solidFill>
              </a:rPr>
              <a:t>компонент</a:t>
            </a:r>
            <a:r>
              <a:rPr lang="ru-RU" sz="2000" dirty="0"/>
              <a:t>, как ценностные отношения учащихся, мотивы их деятельности.</a:t>
            </a:r>
          </a:p>
          <a:p>
            <a:pPr marL="0" indent="360000" algn="just">
              <a:buNone/>
            </a:pPr>
            <a:r>
              <a:rPr lang="ru-RU" sz="2000" dirty="0">
                <a:solidFill>
                  <a:srgbClr val="7030A0"/>
                </a:solidFill>
              </a:rPr>
              <a:t>Ориентация на личностно-смысловую сферу реальна в практике, </a:t>
            </a:r>
            <a:r>
              <a:rPr lang="ru-RU" sz="2000" b="1" dirty="0">
                <a:solidFill>
                  <a:srgbClr val="7030A0"/>
                </a:solidFill>
              </a:rPr>
              <a:t>если</a:t>
            </a:r>
            <a:r>
              <a:rPr lang="ru-RU" sz="2000" dirty="0">
                <a:solidFill>
                  <a:srgbClr val="7030A0"/>
                </a:solidFill>
              </a:rPr>
              <a:t> в образовательном процессе обеспечивается:</a:t>
            </a:r>
          </a:p>
          <a:p>
            <a:pPr marL="0" indent="360000" algn="just">
              <a:buNone/>
            </a:pPr>
            <a:r>
              <a:rPr lang="ru-RU" sz="2000" dirty="0">
                <a:solidFill>
                  <a:srgbClr val="FFC000"/>
                </a:solidFill>
              </a:rPr>
              <a:t>- поддержка индивидуальности обучающегося;</a:t>
            </a:r>
          </a:p>
          <a:p>
            <a:pPr marL="0" indent="360000" algn="just">
              <a:buNone/>
            </a:pPr>
            <a:r>
              <a:rPr lang="ru-RU" sz="2000" dirty="0">
                <a:solidFill>
                  <a:srgbClr val="FFC000"/>
                </a:solidFill>
              </a:rPr>
              <a:t>- создание условий для удовлетворения образовательных услуг;</a:t>
            </a:r>
          </a:p>
          <a:p>
            <a:pPr marL="0" indent="360000" algn="just">
              <a:buNone/>
            </a:pPr>
            <a:r>
              <a:rPr lang="ru-RU" sz="2000" dirty="0"/>
              <a:t>- </a:t>
            </a:r>
            <a:r>
              <a:rPr lang="ru-RU" sz="2000" dirty="0" smtClean="0">
                <a:solidFill>
                  <a:srgbClr val="FF0000"/>
                </a:solidFill>
              </a:rPr>
              <a:t>стимулирующий </a:t>
            </a:r>
            <a:r>
              <a:rPr lang="ru-RU" sz="2000" dirty="0">
                <a:solidFill>
                  <a:srgbClr val="FF0000"/>
                </a:solidFill>
              </a:rPr>
              <a:t>характер </a:t>
            </a:r>
            <a:r>
              <a:rPr lang="ru-RU" sz="2000" dirty="0"/>
              <a:t>взаимодействия учителя и учащихся;</a:t>
            </a:r>
          </a:p>
          <a:p>
            <a:pPr marL="0" indent="360000" algn="just">
              <a:buNone/>
            </a:pPr>
            <a:r>
              <a:rPr lang="ru-RU" sz="2000" dirty="0"/>
              <a:t>- </a:t>
            </a:r>
            <a:r>
              <a:rPr lang="ru-RU" sz="2000" dirty="0">
                <a:solidFill>
                  <a:srgbClr val="FF0000"/>
                </a:solidFill>
              </a:rPr>
              <a:t>содействие</a:t>
            </a:r>
            <a:r>
              <a:rPr lang="ru-RU" sz="2000" dirty="0"/>
              <a:t> в развитии способов самореализации личности.</a:t>
            </a:r>
          </a:p>
          <a:p>
            <a:pPr marL="0" indent="360000" algn="just">
              <a:buNone/>
            </a:pPr>
            <a:r>
              <a:rPr lang="ru-RU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0698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41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«Ориентация </a:t>
            </a:r>
            <a:r>
              <a:rPr lang="ru-RU" sz="2400" dirty="0"/>
              <a:t>на личностно-смысловую сферу реальна в практике, </a:t>
            </a:r>
            <a:r>
              <a:rPr lang="ru-RU" sz="2400" b="1" dirty="0" smtClean="0"/>
              <a:t>если …»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9"/>
            <a:ext cx="8229600" cy="266429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«Ориентация </a:t>
            </a:r>
            <a:r>
              <a:rPr lang="ru-RU" dirty="0"/>
              <a:t>на </a:t>
            </a:r>
            <a:r>
              <a:rPr lang="ru-RU" dirty="0" smtClean="0"/>
              <a:t>личностно-смысловую … » – </a:t>
            </a:r>
            <a:r>
              <a:rPr lang="ru-RU" i="1" dirty="0" smtClean="0"/>
              <a:t>это самоцель? </a:t>
            </a:r>
            <a:r>
              <a:rPr lang="ru-RU" dirty="0"/>
              <a:t>– </a:t>
            </a:r>
            <a:r>
              <a:rPr lang="ru-RU" b="1" dirty="0" smtClean="0"/>
              <a:t>Ориентация </a:t>
            </a:r>
            <a:r>
              <a:rPr lang="ru-RU" b="1" dirty="0"/>
              <a:t>на личностно-смысловую </a:t>
            </a:r>
            <a:r>
              <a:rPr lang="ru-RU" b="1" dirty="0" smtClean="0"/>
              <a:t>сферу будет успешным средством  </a:t>
            </a:r>
            <a:r>
              <a:rPr lang="ru-RU" dirty="0" smtClean="0"/>
              <a:t>(</a:t>
            </a:r>
            <a:r>
              <a:rPr lang="ru-RU" i="1" dirty="0" smtClean="0"/>
              <a:t>чего-то!?), </a:t>
            </a:r>
            <a:r>
              <a:rPr lang="ru-RU" b="1" dirty="0"/>
              <a:t>если </a:t>
            </a:r>
            <a:r>
              <a:rPr lang="ru-RU" b="1" dirty="0" smtClean="0"/>
              <a:t> …</a:t>
            </a:r>
          </a:p>
          <a:p>
            <a:r>
              <a:rPr lang="ru-RU" dirty="0"/>
              <a:t>Ориентация </a:t>
            </a:r>
            <a:r>
              <a:rPr lang="ru-RU" i="1" dirty="0" smtClean="0"/>
              <a:t>(чего? кого?) </a:t>
            </a:r>
            <a:r>
              <a:rPr lang="ru-RU" dirty="0" smtClean="0"/>
              <a:t>на </a:t>
            </a:r>
            <a:r>
              <a:rPr lang="ru-RU" dirty="0"/>
              <a:t>личностно-смысловую сферу </a:t>
            </a:r>
            <a:r>
              <a:rPr lang="ru-RU" i="1" dirty="0" smtClean="0"/>
              <a:t>(чего?) </a:t>
            </a:r>
            <a:r>
              <a:rPr lang="ru-RU" dirty="0" smtClean="0"/>
              <a:t>– требуется прояснение </a:t>
            </a:r>
            <a:r>
              <a:rPr lang="ru-RU" b="1" dirty="0" smtClean="0">
                <a:solidFill>
                  <a:srgbClr val="C00000"/>
                </a:solidFill>
              </a:rPr>
              <a:t>онтологической картинки поля</a:t>
            </a:r>
            <a:r>
              <a:rPr lang="ru-RU" dirty="0" smtClean="0"/>
              <a:t>, в котором мы работаем.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504" y="3429000"/>
            <a:ext cx="90364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Возникают </a:t>
            </a:r>
            <a:r>
              <a:rPr lang="ru-RU" sz="2400" dirty="0" smtClean="0"/>
              <a:t>дополнительные вопросы</a:t>
            </a:r>
            <a:r>
              <a:rPr lang="ru-RU" sz="2400" dirty="0"/>
              <a:t>: </a:t>
            </a:r>
            <a:endParaRPr lang="ru-R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i="1" dirty="0" smtClean="0"/>
              <a:t>что </a:t>
            </a:r>
            <a:r>
              <a:rPr lang="ru-RU" sz="2400" i="1" dirty="0"/>
              <a:t>является Целью (?); </a:t>
            </a:r>
            <a:endParaRPr lang="ru-RU" sz="24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i="1" dirty="0" smtClean="0"/>
              <a:t>на </a:t>
            </a:r>
            <a:r>
              <a:rPr lang="ru-RU" sz="2400" i="1" dirty="0"/>
              <a:t>какие ещё сферы можно ориентировать (кого-то?); </a:t>
            </a:r>
            <a:endParaRPr lang="ru-RU" sz="24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i="1" dirty="0" smtClean="0"/>
              <a:t>место </a:t>
            </a:r>
            <a:r>
              <a:rPr lang="ru-RU" sz="2400" i="1" dirty="0"/>
              <a:t>и значимость «личностно-смысловой сферы» среди других (?); </a:t>
            </a:r>
            <a:endParaRPr lang="ru-RU" sz="24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i="1" dirty="0" smtClean="0"/>
              <a:t>то</a:t>
            </a:r>
            <a:r>
              <a:rPr lang="ru-RU" sz="2400" i="1" dirty="0"/>
              <a:t>, что ориентация  </a:t>
            </a:r>
            <a:r>
              <a:rPr lang="ru-RU" sz="2400" i="1" dirty="0" smtClean="0"/>
              <a:t>даст эффект, это - исходная установка (кто это сказал, доказал? Т.е. каковы теоретические основы Вашего видения?) , или это - гипотетическое предположение, или уже доказанное положение???  </a:t>
            </a:r>
            <a:endParaRPr lang="ru-RU" sz="2400" i="1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73084" y="2823319"/>
            <a:ext cx="28376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Рисуем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932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0466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Текст «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Основные характеристики личностно -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деятельностного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подхода»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784976" cy="6381328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000" dirty="0"/>
              <a:t> </a:t>
            </a:r>
            <a:r>
              <a:rPr lang="ru-RU" sz="2000" dirty="0" smtClean="0"/>
              <a:t>Вторая </a:t>
            </a:r>
            <a:r>
              <a:rPr lang="ru-RU" sz="2000" dirty="0"/>
              <a:t>характеристика - включение личностного опыта ребенка в образовательный </a:t>
            </a:r>
            <a:r>
              <a:rPr lang="ru-RU" sz="2000" dirty="0" smtClean="0"/>
              <a:t>процесс. </a:t>
            </a:r>
          </a:p>
          <a:p>
            <a:pPr marL="0" indent="360000" algn="just">
              <a:buNone/>
            </a:pPr>
            <a:r>
              <a:rPr lang="ru-RU" sz="2000" dirty="0" smtClean="0"/>
              <a:t>Обучающемуся </a:t>
            </a:r>
            <a:r>
              <a:rPr lang="ru-RU" sz="2000" dirty="0">
                <a:solidFill>
                  <a:srgbClr val="FF0000"/>
                </a:solidFill>
              </a:rPr>
              <a:t>навязывают</a:t>
            </a:r>
            <a:r>
              <a:rPr lang="ru-RU" sz="2000" dirty="0"/>
              <a:t> </a:t>
            </a:r>
            <a:r>
              <a:rPr lang="ru-RU" sz="2000" dirty="0" smtClean="0"/>
              <a:t>компетенции, </a:t>
            </a:r>
            <a:r>
              <a:rPr lang="ru-RU" sz="2000" dirty="0"/>
              <a:t>никак не вытекающие из его предшествующего развития, но </a:t>
            </a:r>
            <a:r>
              <a:rPr lang="ru-RU" sz="2000" b="1" dirty="0"/>
              <a:t>привносимые извне</a:t>
            </a:r>
            <a:r>
              <a:rPr lang="ru-RU" sz="2000" dirty="0"/>
              <a:t>. Значительное количество информации учащиеся приобретают за пределами образовательного процесса. У них складывается неупорядоченное множество впечатлений, </a:t>
            </a:r>
            <a:r>
              <a:rPr lang="ru-RU" sz="2000" b="1" dirty="0"/>
              <a:t>формируется личный опыт</a:t>
            </a:r>
            <a:r>
              <a:rPr lang="ru-RU" sz="2000" dirty="0"/>
              <a:t>. Учебный процесс, к сожалению, в большинстве случаев к этому опыту индифферентен.</a:t>
            </a:r>
          </a:p>
          <a:p>
            <a:pPr marL="0" indent="360000" algn="just">
              <a:buNone/>
            </a:pPr>
            <a:r>
              <a:rPr lang="ru-RU" sz="2000" dirty="0"/>
              <a:t>Развитие личности в образовательном процессе идет через постоянное обогащение, преобразование, рост и качественное изменение субъектного опыта и связанных с ним личностных </a:t>
            </a:r>
            <a:r>
              <a:rPr lang="ru-RU" sz="2000" dirty="0" smtClean="0"/>
              <a:t>смыслов. Задача </a:t>
            </a:r>
            <a:r>
              <a:rPr lang="ru-RU" sz="2000" dirty="0"/>
              <a:t>мастера производственного обучения заключается в том, чтобы </a:t>
            </a:r>
            <a:r>
              <a:rPr lang="ru-RU" sz="2000" dirty="0">
                <a:solidFill>
                  <a:srgbClr val="FF0000"/>
                </a:solidFill>
              </a:rPr>
              <a:t>личный опыт учащихся включить в общую структуру </a:t>
            </a:r>
            <a:r>
              <a:rPr lang="ru-RU" sz="2000" dirty="0" smtClean="0">
                <a:solidFill>
                  <a:srgbClr val="FF0000"/>
                </a:solidFill>
              </a:rPr>
              <a:t>производства.</a:t>
            </a:r>
            <a:r>
              <a:rPr lang="ru-RU" sz="2000" dirty="0" smtClean="0"/>
              <a:t> Преподавателю </a:t>
            </a:r>
            <a:r>
              <a:rPr lang="ru-RU" sz="2000" dirty="0"/>
              <a:t>необходимо стимулировать учащихся к актуализации их субъектного опыта, создавать условия </a:t>
            </a:r>
            <a:r>
              <a:rPr lang="ru-RU" sz="2000" dirty="0">
                <a:solidFill>
                  <a:srgbClr val="FF0000"/>
                </a:solidFill>
              </a:rPr>
              <a:t>для согласования его с общественным опытом</a:t>
            </a:r>
            <a:r>
              <a:rPr lang="ru-RU" sz="2000" dirty="0" smtClean="0"/>
              <a:t>. Необходимо </a:t>
            </a:r>
            <a:r>
              <a:rPr lang="ru-RU" sz="2000" dirty="0" smtClean="0">
                <a:solidFill>
                  <a:srgbClr val="FF0000"/>
                </a:solidFill>
              </a:rPr>
              <a:t>переводить изучаемое </a:t>
            </a:r>
            <a:r>
              <a:rPr lang="ru-RU" sz="2000" dirty="0">
                <a:solidFill>
                  <a:srgbClr val="FF0000"/>
                </a:solidFill>
              </a:rPr>
              <a:t>в социально значимое содержание</a:t>
            </a:r>
            <a:r>
              <a:rPr lang="ru-RU" sz="2000" dirty="0"/>
              <a:t>, и </a:t>
            </a:r>
            <a:r>
              <a:rPr lang="ru-RU" sz="2000" dirty="0">
                <a:solidFill>
                  <a:srgbClr val="FF0000"/>
                </a:solidFill>
              </a:rPr>
              <a:t>тем самым </a:t>
            </a:r>
            <a:r>
              <a:rPr lang="ru-RU" sz="2000" dirty="0"/>
              <a:t>добиться </a:t>
            </a:r>
            <a:r>
              <a:rPr lang="ru-RU" sz="2000" dirty="0">
                <a:solidFill>
                  <a:srgbClr val="FF0000"/>
                </a:solidFill>
              </a:rPr>
              <a:t>личностного усвоения </a:t>
            </a:r>
            <a:r>
              <a:rPr lang="ru-RU" sz="2000" dirty="0"/>
              <a:t>этого </a:t>
            </a:r>
            <a:r>
              <a:rPr lang="ru-RU" sz="2000" dirty="0" smtClean="0"/>
              <a:t>содержания.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592" y="116632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556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0466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Текст «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Основные характеристики личностно -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деятельностного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подхода»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784976" cy="5229200"/>
          </a:xfrm>
        </p:spPr>
        <p:txBody>
          <a:bodyPr>
            <a:normAutofit/>
          </a:bodyPr>
          <a:lstStyle/>
          <a:p>
            <a:pPr marL="0" indent="360000" algn="just">
              <a:buNone/>
            </a:pPr>
            <a:r>
              <a:rPr lang="ru-RU" sz="3600" dirty="0"/>
              <a:t> </a:t>
            </a:r>
            <a:r>
              <a:rPr lang="ru-RU" sz="3600" dirty="0" smtClean="0"/>
              <a:t>Третья </a:t>
            </a:r>
            <a:r>
              <a:rPr lang="ru-RU" sz="3600" dirty="0"/>
              <a:t>характеристика - культивирование уникального опыта ребенка. Индивидуальное видение, языки постижений, чувствования, эмоциональные отклики - </a:t>
            </a:r>
            <a:r>
              <a:rPr lang="ru-RU" sz="3600" dirty="0">
                <a:solidFill>
                  <a:srgbClr val="FF0000"/>
                </a:solidFill>
              </a:rPr>
              <a:t>все подлинно субъективное </a:t>
            </a:r>
            <a:r>
              <a:rPr lang="ru-RU" sz="3600" dirty="0"/>
              <a:t>должно быть оставлено в образовательном процессе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620688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782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dirty="0" smtClean="0"/>
              <a:t>«Третья </a:t>
            </a:r>
            <a:r>
              <a:rPr lang="ru-RU" sz="2000" dirty="0"/>
              <a:t>характеристика - культивирование уникального опыта ребенка. Индивидуальное видение, языки постижений, чувствования, эмоциональные отклики - </a:t>
            </a:r>
            <a:r>
              <a:rPr lang="ru-RU" sz="2000" dirty="0">
                <a:solidFill>
                  <a:srgbClr val="FF0000"/>
                </a:solidFill>
              </a:rPr>
              <a:t>все подлинно субъективное </a:t>
            </a:r>
            <a:r>
              <a:rPr lang="ru-RU" sz="2000" dirty="0"/>
              <a:t>должно быть оставлено в образовательном </a:t>
            </a:r>
            <a:r>
              <a:rPr lang="ru-RU" sz="2000" dirty="0" smtClean="0"/>
              <a:t>процессе»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4"/>
          </a:xfrm>
        </p:spPr>
        <p:txBody>
          <a:bodyPr>
            <a:normAutofit lnSpcReduction="10000"/>
          </a:bodyPr>
          <a:lstStyle/>
          <a:p>
            <a:r>
              <a:rPr lang="ru-RU" i="1" dirty="0" smtClean="0"/>
              <a:t>Опыт всегда уникален, что значит «культивировать уникальный опыт»?</a:t>
            </a:r>
          </a:p>
          <a:p>
            <a:r>
              <a:rPr lang="ru-RU" i="1" dirty="0" smtClean="0"/>
              <a:t>Индивидуальное видение, это – субъективное или субъектное?</a:t>
            </a:r>
          </a:p>
          <a:p>
            <a:r>
              <a:rPr lang="ru-RU" i="1" dirty="0" smtClean="0"/>
              <a:t>Если это остаётся, то что должно быть убрано?  </a:t>
            </a:r>
            <a:endParaRPr lang="ru-RU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099133" y="4077072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Опять возникает потребность в онтологической картине  происходящего.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3852" y="5082829"/>
            <a:ext cx="9040147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Язык – интегральное средство </a:t>
            </a:r>
          </a:p>
          <a:p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позиционирования НИР в теоретическом поле, </a:t>
            </a:r>
          </a:p>
          <a:p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поле научных проблем, социальных запросов </a:t>
            </a:r>
          </a:p>
          <a:p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 акцентированием личностного отношения и смыслов 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286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2049</Words>
  <Application>Microsoft Office PowerPoint</Application>
  <PresentationFormat>Экран (4:3)</PresentationFormat>
  <Paragraphs>174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МТДЛ - Работа с текстом</vt:lpstr>
      <vt:lpstr>Пример текста (реферат о Теории личности К.Роджерса)</vt:lpstr>
      <vt:lpstr>Текст «Основные характеристики личностно - деятельностного подхода»</vt:lpstr>
      <vt:lpstr>Текст «Основные характеристики личностно - деятельностного подхода»</vt:lpstr>
      <vt:lpstr>Текст «Основные характеристики личностно - деятельностного подхода»</vt:lpstr>
      <vt:lpstr>«Ориентация на личностно-смысловую сферу реальна в практике, если …» </vt:lpstr>
      <vt:lpstr>Текст «Основные характеристики личностно - деятельностного подхода»</vt:lpstr>
      <vt:lpstr>Текст «Основные характеристики личностно - деятельностного подхода»</vt:lpstr>
      <vt:lpstr>«Третья характеристика - культивирование уникального опыта ребенка. Индивидуальное видение, языки постижений, чувствования, эмоциональные отклики - все подлинно субъективное должно быть оставлено в образовательном процессе»</vt:lpstr>
      <vt:lpstr>Презентация PowerPoint</vt:lpstr>
      <vt:lpstr>МТДЛ анализ текста (задание)</vt:lpstr>
      <vt:lpstr>Средства МТДЛ анализа текста</vt:lpstr>
      <vt:lpstr>Требования МТДЛ подхода (к анализу текста)</vt:lpstr>
      <vt:lpstr>Правила МТДЛ подхода</vt:lpstr>
      <vt:lpstr>Приёмы мтдл подхода </vt:lpstr>
      <vt:lpstr>Схема мтдл анализа текста</vt:lpstr>
      <vt:lpstr>Рекомендации по оформлению текста в статью</vt:lpstr>
      <vt:lpstr>Задача: Сформулируйте Проблему.</vt:lpstr>
      <vt:lpstr>Задача: Сформулируйте Проблему.</vt:lpstr>
      <vt:lpstr>К аппарату НИР</vt:lpstr>
      <vt:lpstr>Гипотеза - ?</vt:lpstr>
      <vt:lpstr>К Гипотезе НИР</vt:lpstr>
      <vt:lpstr>Типичные ошибки аппарата НИР: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МТДЛ</dc:title>
  <dc:creator>Family</dc:creator>
  <cp:lastModifiedBy>Family</cp:lastModifiedBy>
  <cp:revision>16</cp:revision>
  <dcterms:created xsi:type="dcterms:W3CDTF">2019-03-19T17:43:23Z</dcterms:created>
  <dcterms:modified xsi:type="dcterms:W3CDTF">2020-02-28T20:40:22Z</dcterms:modified>
</cp:coreProperties>
</file>