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32"/>
  </p:handoutMasterIdLst>
  <p:sldIdLst>
    <p:sldId id="256" r:id="rId3"/>
    <p:sldId id="257" r:id="rId4"/>
    <p:sldId id="258" r:id="rId5"/>
    <p:sldId id="259" r:id="rId6"/>
    <p:sldId id="260" r:id="rId7"/>
    <p:sldId id="283" r:id="rId8"/>
    <p:sldId id="261" r:id="rId9"/>
    <p:sldId id="262" r:id="rId10"/>
    <p:sldId id="263" r:id="rId11"/>
    <p:sldId id="285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6BA92-8886-4014-969C-73118762B59D}" type="datetimeFigureOut">
              <a:rPr lang="ru-RU" smtClean="0"/>
              <a:t>01.10.2016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0F4B2-2950-40F6-8337-A853C56E34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3364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3E7E-28D9-4169-B489-450DCE8EE7D7}" type="datetimeFigureOut">
              <a:rPr lang="ru-RU" smtClean="0"/>
              <a:t>01.10.2016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C7A9-D4D4-4043-9F38-633DFEC6B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652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3E7E-28D9-4169-B489-450DCE8EE7D7}" type="datetimeFigureOut">
              <a:rPr lang="ru-RU" smtClean="0"/>
              <a:t>01.10.2016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C7A9-D4D4-4043-9F38-633DFEC6B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318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3E7E-28D9-4169-B489-450DCE8EE7D7}" type="datetimeFigureOut">
              <a:rPr lang="ru-RU" smtClean="0"/>
              <a:t>01.10.2016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C7A9-D4D4-4043-9F38-633DFEC6B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829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43673-DFCA-4C88-899C-EF95A0D82EF0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3226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DD18E-5334-4CCA-AA95-087C8DF7A385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858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39FEA-334C-439E-8300-C9A48D039D83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0760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B4000-EF0D-43BD-8833-AE9E60C101C4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359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58118-D324-452B-8A0D-8BF47F7CAF05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3592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01B41-01F3-490E-A4AF-0B1366EBE4B1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4599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1A81B-F641-4464-8EC8-95D990DF408D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0444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B9239-F76B-4A68-A402-4BD48E651615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375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3E7E-28D9-4169-B489-450DCE8EE7D7}" type="datetimeFigureOut">
              <a:rPr lang="ru-RU" smtClean="0"/>
              <a:t>01.10.2016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C7A9-D4D4-4043-9F38-633DFEC6B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9692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84EA1-FD51-4E69-8553-81469D0A79F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4932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A6653-F408-44FD-85C2-B941BA4B378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737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3A9CC-70DA-49F4-883C-D117CE1FBCD1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401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3E7E-28D9-4169-B489-450DCE8EE7D7}" type="datetimeFigureOut">
              <a:rPr lang="ru-RU" smtClean="0"/>
              <a:t>01.10.2016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C7A9-D4D4-4043-9F38-633DFEC6B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929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3E7E-28D9-4169-B489-450DCE8EE7D7}" type="datetimeFigureOut">
              <a:rPr lang="ru-RU" smtClean="0"/>
              <a:t>01.10.2016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C7A9-D4D4-4043-9F38-633DFEC6B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227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3E7E-28D9-4169-B489-450DCE8EE7D7}" type="datetimeFigureOut">
              <a:rPr lang="ru-RU" smtClean="0"/>
              <a:t>01.10.2016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C7A9-D4D4-4043-9F38-633DFEC6B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5616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3E7E-28D9-4169-B489-450DCE8EE7D7}" type="datetimeFigureOut">
              <a:rPr lang="ru-RU" smtClean="0"/>
              <a:t>01.10.2016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C7A9-D4D4-4043-9F38-633DFEC6B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378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3E7E-28D9-4169-B489-450DCE8EE7D7}" type="datetimeFigureOut">
              <a:rPr lang="ru-RU" smtClean="0"/>
              <a:t>01.10.2016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C7A9-D4D4-4043-9F38-633DFEC6B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422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3E7E-28D9-4169-B489-450DCE8EE7D7}" type="datetimeFigureOut">
              <a:rPr lang="ru-RU" smtClean="0"/>
              <a:t>01.10.2016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C7A9-D4D4-4043-9F38-633DFEC6B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242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3E7E-28D9-4169-B489-450DCE8EE7D7}" type="datetimeFigureOut">
              <a:rPr lang="ru-RU" smtClean="0"/>
              <a:t>01.10.2016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8C7A9-D4D4-4043-9F38-633DFEC6B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3646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53E7E-28D9-4169-B489-450DCE8EE7D7}" type="datetimeFigureOut">
              <a:rPr lang="ru-RU" smtClean="0"/>
              <a:t>01.10.2016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8C7A9-D4D4-4043-9F38-633DFEC6B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699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BE6890-3EAE-4BA4-AED4-4CE9FA16C326}" type="slidenum">
              <a:rPr lang="ru-RU" alt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55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130425"/>
            <a:ext cx="7774632" cy="216267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Методика прогнозирования социального заказа к профессиональному образованию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40760" cy="1273696"/>
          </a:xfrm>
        </p:spPr>
        <p:txBody>
          <a:bodyPr>
            <a:normAutofit fontScale="77500" lnSpcReduction="20000"/>
          </a:bodyPr>
          <a:lstStyle/>
          <a:p>
            <a:endParaRPr lang="ru-RU" sz="2000" dirty="0" smtClean="0"/>
          </a:p>
          <a:p>
            <a:endParaRPr lang="ru-RU" sz="2000" dirty="0"/>
          </a:p>
          <a:p>
            <a:r>
              <a:rPr lang="ru-RU" sz="2000" dirty="0" smtClean="0"/>
              <a:t>Брагина З.В., проф. </a:t>
            </a:r>
            <a:r>
              <a:rPr lang="ru-RU" sz="2000" dirty="0" err="1" smtClean="0"/>
              <a:t>засл</a:t>
            </a:r>
            <a:r>
              <a:rPr lang="ru-RU" sz="2000" dirty="0" smtClean="0"/>
              <a:t>. деятель науки РФ. Проректор по научной работе ООВО «</a:t>
            </a:r>
            <a:r>
              <a:rPr lang="ru-RU" sz="2000" dirty="0" err="1" smtClean="0"/>
              <a:t>МУБиНТ</a:t>
            </a:r>
            <a:r>
              <a:rPr lang="ru-RU" sz="2000" dirty="0" smtClean="0"/>
              <a:t>»</a:t>
            </a:r>
          </a:p>
          <a:p>
            <a:r>
              <a:rPr lang="ru-RU" sz="2000" dirty="0" smtClean="0"/>
              <a:t>3.03.2016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923644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0863"/>
            <a:ext cx="9144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28650" y="963613"/>
            <a:ext cx="7886700" cy="6953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.3  Профессиональный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 к основным должностям работников  туристической индустрии (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фрагмент)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436" name="Объект 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00175" y="1746250"/>
            <a:ext cx="6230938" cy="3884613"/>
          </a:xfrm>
        </p:spPr>
      </p:pic>
    </p:spTree>
    <p:extLst>
      <p:ext uri="{BB962C8B-B14F-4D97-AF65-F5344CB8AC3E}">
        <p14:creationId xmlns:p14="http://schemas.microsoft.com/office/powerpoint/2010/main" val="1732441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78298"/>
          </a:xfrm>
        </p:spPr>
        <p:txBody>
          <a:bodyPr>
            <a:noAutofit/>
          </a:bodyPr>
          <a:lstStyle/>
          <a:p>
            <a:r>
              <a:rPr lang="ru-RU" sz="2400" dirty="0" smtClean="0">
                <a:effectLst/>
                <a:latin typeface="Times New Roman"/>
                <a:ea typeface="Calibri"/>
              </a:rPr>
              <a:t>2.Несоответствие между качеством подготовки и требованиями рынка труда </a:t>
            </a:r>
            <a:r>
              <a:rPr lang="ru-RU" sz="2400" b="1" dirty="0" smtClean="0">
                <a:effectLst/>
                <a:latin typeface="Times New Roman"/>
                <a:ea typeface="Calibri"/>
              </a:rPr>
              <a:t>привело к существованию длительного структурного дисбаланса </a:t>
            </a:r>
            <a:r>
              <a:rPr lang="ru-RU" sz="2400" dirty="0" smtClean="0">
                <a:effectLst/>
                <a:latin typeface="Times New Roman"/>
                <a:ea typeface="Calibri"/>
              </a:rPr>
              <a:t>на рынке труда в РФ при вполне удовлетворительных показателях уровня безработицы (во втором полугодии 2013 г. показатель безработицы сохранялся на уровне 5,5%). </a:t>
            </a:r>
            <a:r>
              <a:rPr lang="ru-RU" sz="2400" dirty="0" err="1" smtClean="0">
                <a:effectLst/>
                <a:latin typeface="Times New Roman"/>
                <a:ea typeface="Calibri"/>
              </a:rPr>
              <a:t>Т.е</a:t>
            </a:r>
            <a:r>
              <a:rPr lang="ru-RU" sz="2400" dirty="0" smtClean="0">
                <a:effectLst/>
                <a:latin typeface="Times New Roman"/>
                <a:ea typeface="Calibri"/>
              </a:rPr>
              <a:t> почему трудно прогнозировать потребность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057203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>
                <a:effectLst/>
                <a:latin typeface="Times New Roman"/>
                <a:ea typeface="Calibri"/>
              </a:rPr>
              <a:t>2.1.Дисбаланс предопределен:</a:t>
            </a:r>
          </a:p>
          <a:p>
            <a:r>
              <a:rPr lang="ru-RU" sz="2800" dirty="0" smtClean="0">
                <a:effectLst/>
                <a:latin typeface="Times New Roman"/>
                <a:ea typeface="Calibri"/>
              </a:rPr>
              <a:t>несоответствием требований к подготовке специалистов, бакалавров и магистров со стороны системы профессионального образования,</a:t>
            </a:r>
          </a:p>
          <a:p>
            <a:r>
              <a:rPr lang="ru-RU" sz="2800" dirty="0" smtClean="0">
                <a:effectLst/>
                <a:latin typeface="Times New Roman"/>
                <a:ea typeface="Calibri"/>
              </a:rPr>
              <a:t>появлением новых профессий, обусловленных развитием приоритетных сфер технологических инноваций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14207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2074242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Times New Roman"/>
                <a:ea typeface="Calibri"/>
              </a:rPr>
              <a:t>2.2.Предполагается</a:t>
            </a:r>
            <a:r>
              <a:rPr lang="ru-RU" sz="2000" dirty="0" smtClean="0">
                <a:effectLst/>
                <a:latin typeface="Times New Roman"/>
                <a:ea typeface="Calibri"/>
              </a:rPr>
              <a:t> создание отдельных очагов высококонкурентоспособных разработок (не менее 8–10 направлений мирового уровня), а также развитие прорывных поисковых фундаментальных исследований. Внутренние затраты на исследования и разработки воз-растут к 2030 г. до 2,0% ВВП, доля частных расходов увеличится до 28%, при общем существенном повышении эффективности разработок и исследований </a:t>
            </a:r>
            <a:br>
              <a:rPr lang="ru-RU" sz="2000" dirty="0" smtClean="0">
                <a:effectLst/>
                <a:latin typeface="Times New Roman"/>
                <a:ea typeface="Calibri"/>
              </a:rPr>
            </a:br>
            <a:r>
              <a:rPr lang="ru-RU" sz="2000" dirty="0" smtClean="0">
                <a:effectLst/>
                <a:latin typeface="Times New Roman"/>
                <a:ea typeface="Calibri"/>
              </a:rPr>
              <a:t>(ГАРАНТ.РУ, не датировано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996952"/>
            <a:ext cx="8219256" cy="3129211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effectLst/>
                <a:latin typeface="Times New Roman"/>
                <a:ea typeface="Calibri"/>
              </a:rPr>
              <a:t>информационно-телекоммуникационные системы; биотехнологии; медицина и здравоохранение; новые материалы и </a:t>
            </a:r>
            <a:r>
              <a:rPr lang="ru-RU" dirty="0" err="1" smtClean="0">
                <a:effectLst/>
                <a:latin typeface="Times New Roman"/>
                <a:ea typeface="Calibri"/>
              </a:rPr>
              <a:t>нанотехнологии</a:t>
            </a:r>
            <a:r>
              <a:rPr lang="ru-RU" dirty="0" smtClean="0">
                <a:effectLst/>
                <a:latin typeface="Times New Roman"/>
                <a:ea typeface="Calibri"/>
              </a:rPr>
              <a:t>; транспортные и космические системы; рациональное природопользование; энергетика и </a:t>
            </a:r>
            <a:r>
              <a:rPr lang="ru-RU" dirty="0" err="1" smtClean="0">
                <a:effectLst/>
                <a:latin typeface="Times New Roman"/>
                <a:ea typeface="Calibri"/>
              </a:rPr>
              <a:t>энергоэффективность</a:t>
            </a:r>
            <a:r>
              <a:rPr lang="ru-RU" dirty="0" smtClean="0">
                <a:effectLst/>
                <a:latin typeface="Times New Roman"/>
                <a:ea typeface="Calibri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6406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>
                <a:effectLst/>
                <a:latin typeface="Times New Roman"/>
                <a:ea typeface="Calibri"/>
              </a:rPr>
              <a:t>2.3.развитие новых форм занятости и организации труда вследствие влияния экономических, демографических и геополитических факторов. 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>
                <a:effectLst/>
                <a:latin typeface="Times New Roman"/>
                <a:ea typeface="Calibri"/>
              </a:rPr>
              <a:t>В настоящее время усиливаются тренды в области расширения сферы неформальной занятости при одновременной активизации гибких форм занятости населения.</a:t>
            </a:r>
          </a:p>
          <a:p>
            <a:r>
              <a:rPr lang="ru-RU" dirty="0" smtClean="0">
                <a:effectLst/>
                <a:latin typeface="Times New Roman"/>
                <a:ea typeface="Calibri"/>
              </a:rPr>
              <a:t> Развиваются нестандартные условия занятости, например, работа по выходным дням, посменная работа, сверхурочная работа</a:t>
            </a:r>
          </a:p>
          <a:p>
            <a:r>
              <a:rPr lang="ru-RU" dirty="0" smtClean="0">
                <a:effectLst/>
                <a:latin typeface="Times New Roman"/>
                <a:ea typeface="Calibri"/>
              </a:rPr>
              <a:t> особые контрактные отношения (работники заняты на временной основе в определенные часы, дни или месяцы). </a:t>
            </a:r>
          </a:p>
          <a:p>
            <a:r>
              <a:rPr lang="ru-RU" dirty="0" smtClean="0">
                <a:effectLst/>
                <a:latin typeface="Times New Roman"/>
                <a:ea typeface="Calibri"/>
              </a:rPr>
              <a:t>получает развитие такой принцип занятости как «доместикация» рабочих мест (надомная работа, удаленное рабочее место). </a:t>
            </a:r>
          </a:p>
          <a:p>
            <a:r>
              <a:rPr lang="ru-RU" dirty="0" smtClean="0">
                <a:effectLst/>
                <a:latin typeface="Times New Roman"/>
                <a:ea typeface="Calibri"/>
              </a:rPr>
              <a:t>дистанционная занятости. По состоянию на осень 2013 г. рынок дистанционной занятости в России составил менее 2% от общего объёма рынка труда и находится, по большей части, в «серой зоне» с точки зрения на-</a:t>
            </a:r>
            <a:r>
              <a:rPr lang="ru-RU" dirty="0" err="1" smtClean="0">
                <a:effectLst/>
                <a:latin typeface="Times New Roman"/>
                <a:ea typeface="Calibri"/>
              </a:rPr>
              <a:t>логообложения</a:t>
            </a:r>
            <a:r>
              <a:rPr lang="ru-RU" dirty="0" smtClean="0">
                <a:effectLst/>
                <a:latin typeface="Times New Roman"/>
                <a:ea typeface="Calibri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9185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930226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effectLst/>
                <a:latin typeface="Times New Roman"/>
                <a:ea typeface="Calibri"/>
              </a:rPr>
              <a:t>2.4.При оптимистичном сценарии прогноза долгосрочного социально-экономического развития Российской Федерации </a:t>
            </a:r>
            <a:r>
              <a:rPr lang="ru-RU" sz="1800" dirty="0" smtClean="0">
                <a:effectLst/>
                <a:latin typeface="Times New Roman"/>
                <a:ea typeface="Calibri"/>
              </a:rPr>
              <a:t>на период до 2030 г. (Минэкономразвития России, 2013) уже к 2020 г. ежегодный объём рынка информационных технологий составит 2 083 млрд руб., из которых более 1 200 млрд будет приходиться на рынок программных средств и услуг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060848"/>
            <a:ext cx="8003232" cy="4065315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effectLst/>
                <a:latin typeface="Times New Roman"/>
                <a:ea typeface="Calibri"/>
              </a:rPr>
              <a:t>. При выходе российского рынка легальной дистанционной занятости на средний показатель европейских стран и США по дистанционной занятости на уровне около 7–9% от всего трудоспособного населения, размер рынка дистанционной занятости только в области разработки в IT-кластере приблизится к 100 млрд руб. </a:t>
            </a:r>
          </a:p>
          <a:p>
            <a:r>
              <a:rPr lang="ru-RU" dirty="0" smtClean="0">
                <a:effectLst/>
                <a:latin typeface="Times New Roman"/>
                <a:ea typeface="Calibri"/>
              </a:rPr>
              <a:t>Ещё большие объёмы и темпы роста, чем IT-сфера, могут области торговли, консалтинга и услуг.</a:t>
            </a:r>
          </a:p>
          <a:p>
            <a:r>
              <a:rPr lang="ru-RU" dirty="0" smtClean="0">
                <a:effectLst/>
                <a:latin typeface="Times New Roman"/>
                <a:ea typeface="Calibri"/>
              </a:rPr>
              <a:t> По разным оценкам сейчас из 1–2% дистанционно занятых граждан лишь каждый пятый осуществляет налоговые отчисления по результатам своей деятельности. Соответственно, потенциал роста в указанных секторах может составлять от 10 до 22 раз (ГАРАНТ.РУ, не датировано).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03784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4096"/>
          </a:xfrm>
        </p:spPr>
        <p:txBody>
          <a:bodyPr/>
          <a:lstStyle/>
          <a:p>
            <a:r>
              <a:rPr lang="ru-RU" sz="3200" dirty="0" smtClean="0">
                <a:effectLst/>
                <a:latin typeface="Times New Roman"/>
                <a:ea typeface="Calibri"/>
              </a:rPr>
              <a:t>2.5.геополитические риски</a:t>
            </a:r>
            <a:r>
              <a:rPr lang="ru-RU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>
                <a:effectLst/>
                <a:latin typeface="Times New Roman"/>
                <a:ea typeface="Calibri"/>
              </a:rPr>
              <a:t>Пример: российско-украинский конфликт.</a:t>
            </a:r>
          </a:p>
          <a:p>
            <a:pPr algn="just"/>
            <a:r>
              <a:rPr lang="ru-RU" dirty="0" err="1" smtClean="0">
                <a:latin typeface="Times New Roman"/>
                <a:ea typeface="Calibri"/>
              </a:rPr>
              <a:t>Положитнльный</a:t>
            </a:r>
            <a:r>
              <a:rPr lang="ru-RU" dirty="0" smtClean="0">
                <a:latin typeface="Times New Roman"/>
                <a:ea typeface="Calibri"/>
              </a:rPr>
              <a:t> эффект:</a:t>
            </a:r>
            <a:r>
              <a:rPr lang="ru-RU" dirty="0" smtClean="0">
                <a:effectLst/>
                <a:latin typeface="Times New Roman"/>
                <a:ea typeface="Calibri"/>
              </a:rPr>
              <a:t> приток  и использованием новых трудовых ресурсов в России за счет миграции из Украины. Отрицательный эффект: обострение проблемы занятости среди коренного населения, возможны проблемы социальных конфликтов.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6531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>
                <a:latin typeface="Times New Roman"/>
                <a:ea typeface="Calibri"/>
              </a:rPr>
              <a:t>3.К</a:t>
            </a:r>
            <a:r>
              <a:rPr lang="ru-RU" sz="3200" b="1" dirty="0" smtClean="0">
                <a:effectLst/>
                <a:latin typeface="Times New Roman"/>
                <a:ea typeface="Calibri"/>
              </a:rPr>
              <a:t>лючевые подходы </a:t>
            </a:r>
            <a:r>
              <a:rPr lang="ru-RU" sz="2200" b="1" dirty="0" smtClean="0">
                <a:effectLst/>
                <a:latin typeface="Times New Roman"/>
                <a:ea typeface="Calibri"/>
              </a:rPr>
              <a:t>к прогнозированию социального заказа профессиональному образованию в современных условиях России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все </a:t>
            </a:r>
            <a:r>
              <a:rPr lang="ru-RU" dirty="0"/>
              <a:t>разработки в области прогнозирования </a:t>
            </a:r>
            <a:r>
              <a:rPr lang="ru-RU" dirty="0" smtClean="0"/>
              <a:t>рынка </a:t>
            </a:r>
            <a:r>
              <a:rPr lang="ru-RU" dirty="0"/>
              <a:t>труда </a:t>
            </a:r>
            <a:r>
              <a:rPr lang="ru-RU" dirty="0" smtClean="0"/>
              <a:t>(за последние 5 лет) можно </a:t>
            </a:r>
            <a:r>
              <a:rPr lang="ru-RU" dirty="0"/>
              <a:t>классифицировать </a:t>
            </a:r>
            <a:r>
              <a:rPr lang="ru-RU" dirty="0" smtClean="0"/>
              <a:t>на:</a:t>
            </a:r>
          </a:p>
          <a:p>
            <a:r>
              <a:rPr lang="ru-RU" dirty="0" smtClean="0"/>
              <a:t> </a:t>
            </a:r>
            <a:r>
              <a:rPr lang="ru-RU" b="1" dirty="0"/>
              <a:t>количественные</a:t>
            </a:r>
            <a:r>
              <a:rPr lang="ru-RU" b="1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/>
              <a:t>качественные </a:t>
            </a:r>
            <a:endParaRPr lang="ru-RU" dirty="0" smtClean="0"/>
          </a:p>
          <a:p>
            <a:r>
              <a:rPr lang="ru-RU" dirty="0" smtClean="0"/>
              <a:t> поведенческие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36578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2506290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latin typeface="Times New Roman"/>
                <a:ea typeface="Calibri"/>
                <a:cs typeface="Times New Roman"/>
              </a:rPr>
              <a:t>3.1. </a:t>
            </a:r>
            <a:r>
              <a:rPr lang="ru-RU" sz="2800" b="1" i="1" dirty="0">
                <a:latin typeface="Times New Roman"/>
                <a:ea typeface="Calibri"/>
                <a:cs typeface="Times New Roman"/>
              </a:rPr>
              <a:t>Методика макроэкономического прогноза баланса трудовых ресурсов РФ. </a:t>
            </a:r>
            <a:r>
              <a:rPr lang="ru-RU" sz="2800" b="1" dirty="0">
                <a:latin typeface="Times New Roman"/>
                <a:ea typeface="Calibri"/>
                <a:cs typeface="Times New Roman"/>
              </a:rPr>
              <a:t>применяется Министерством труда и социального развития РФ ежегодно для составления прогнозов на очередной и плановый 2-летний период (</a:t>
            </a:r>
            <a:r>
              <a:rPr lang="ru-RU" sz="2800" b="1" dirty="0" err="1">
                <a:latin typeface="Times New Roman"/>
                <a:ea typeface="Calibri"/>
                <a:cs typeface="Times New Roman"/>
              </a:rPr>
              <a:t>КонсультантПлюс</a:t>
            </a:r>
            <a:r>
              <a:rPr lang="ru-RU" sz="2800" b="1" dirty="0">
                <a:latin typeface="Times New Roman"/>
                <a:ea typeface="Calibri"/>
                <a:cs typeface="Times New Roman"/>
              </a:rPr>
              <a:t>, 2012). 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852936"/>
            <a:ext cx="8219256" cy="3273227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Применяются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статистические методы, методы экстраполяции и экспертных оценок.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 Алгоритм включает: прогноз численности трудовых ресурсов; распределение трудовых ресурсов, оценку сбалансированность трудовых ресурсов в прогнозном периоде.  (расчетная численность занятых в экономике, определяется на основе прогнозных показателей социально-экономического развития РФ) </a:t>
            </a:r>
            <a:endParaRPr lang="ru-RU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50979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135416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/>
                <a:ea typeface="Calibri"/>
                <a:cs typeface="Times New Roman"/>
              </a:rPr>
              <a:t>3.2.Методика </a:t>
            </a:r>
            <a:r>
              <a:rPr lang="ru-RU" sz="2400" b="1" dirty="0">
                <a:latin typeface="Times New Roman"/>
                <a:ea typeface="Calibri"/>
                <a:cs typeface="Times New Roman"/>
              </a:rPr>
              <a:t>прогнозирования спроса и предложения трудовых ресурсов РФ Института народнохозяйственного прогнозирования РАН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200" dirty="0">
                <a:latin typeface="Times New Roman"/>
                <a:ea typeface="Calibri"/>
                <a:cs typeface="Times New Roman"/>
              </a:rPr>
              <a:t>(</a:t>
            </a:r>
            <a:r>
              <a:rPr lang="ru-RU" sz="1200" dirty="0" err="1">
                <a:latin typeface="Times New Roman"/>
                <a:ea typeface="Calibri"/>
                <a:cs typeface="Times New Roman"/>
              </a:rPr>
              <a:t>Коровкин</a:t>
            </a:r>
            <a:r>
              <a:rPr lang="ru-RU" sz="1200" dirty="0">
                <a:latin typeface="Times New Roman"/>
                <a:ea typeface="Calibri"/>
                <a:cs typeface="Times New Roman"/>
              </a:rPr>
              <a:t>, Долгова, Королев, 2011; </a:t>
            </a:r>
            <a:r>
              <a:rPr lang="ru-RU" sz="1200" dirty="0" err="1">
                <a:latin typeface="Times New Roman"/>
                <a:ea typeface="Calibri"/>
                <a:cs typeface="Times New Roman"/>
              </a:rPr>
              <a:t>Коровкин</a:t>
            </a:r>
            <a:r>
              <a:rPr lang="ru-RU" sz="1200" dirty="0">
                <a:latin typeface="Times New Roman"/>
                <a:ea typeface="Calibri"/>
                <a:cs typeface="Times New Roman"/>
              </a:rPr>
              <a:t>, 2011; </a:t>
            </a:r>
            <a:r>
              <a:rPr lang="ru-RU" sz="1200" dirty="0" err="1">
                <a:latin typeface="Times New Roman"/>
                <a:ea typeface="Calibri"/>
                <a:cs typeface="Times New Roman"/>
              </a:rPr>
              <a:t>Ляшок</a:t>
            </a:r>
            <a:r>
              <a:rPr lang="ru-RU" sz="1200" dirty="0">
                <a:latin typeface="Times New Roman"/>
                <a:ea typeface="Calibri"/>
                <a:cs typeface="Times New Roman"/>
              </a:rPr>
              <a:t>, Рощин, 2012).</a:t>
            </a:r>
            <a:endParaRPr lang="ru-RU" sz="1200" dirty="0">
              <a:ea typeface="Calibri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700808"/>
            <a:ext cx="8075240" cy="4425355"/>
          </a:xfrm>
        </p:spPr>
        <p:txBody>
          <a:bodyPr>
            <a:noAutofit/>
          </a:bodyPr>
          <a:lstStyle/>
          <a:p>
            <a:pPr marL="36000" indent="0">
              <a:lnSpc>
                <a:spcPct val="120000"/>
              </a:lnSpc>
              <a:spcBef>
                <a:spcPts val="0"/>
              </a:spcBef>
            </a:pPr>
            <a:r>
              <a:rPr lang="ru-RU" sz="1800" b="1" dirty="0">
                <a:latin typeface="Times New Roman"/>
                <a:ea typeface="Calibri"/>
                <a:cs typeface="Times New Roman"/>
              </a:rPr>
              <a:t>Прогноз осуществляется в соответствии со </a:t>
            </a:r>
            <a:r>
              <a:rPr lang="ru-RU" sz="2400" b="1" dirty="0">
                <a:latin typeface="Times New Roman"/>
                <a:ea typeface="Calibri"/>
                <a:cs typeface="Times New Roman"/>
              </a:rPr>
              <a:t>структурой</a:t>
            </a:r>
            <a:r>
              <a:rPr lang="ru-RU" sz="1800" b="1" dirty="0">
                <a:latin typeface="Times New Roman"/>
                <a:ea typeface="Calibri"/>
                <a:cs typeface="Times New Roman"/>
              </a:rPr>
              <a:t> баланса трудовых ресурсов РФ: </a:t>
            </a:r>
            <a:endParaRPr lang="ru-RU" sz="1800" b="1" dirty="0" smtClean="0">
              <a:latin typeface="Times New Roman"/>
              <a:ea typeface="Calibri"/>
              <a:cs typeface="Times New Roman"/>
            </a:endParaRPr>
          </a:p>
          <a:p>
            <a:pPr marL="36000" indent="0"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>
                <a:latin typeface="Times New Roman"/>
                <a:ea typeface="Calibri"/>
                <a:cs typeface="Times New Roman"/>
              </a:rPr>
              <a:t>занятое </a:t>
            </a:r>
            <a:r>
              <a:rPr lang="ru-RU" sz="1800" b="1" dirty="0">
                <a:latin typeface="Times New Roman"/>
                <a:ea typeface="Calibri"/>
                <a:cs typeface="Times New Roman"/>
              </a:rPr>
              <a:t>российское население в трудоспособном возрасте; </a:t>
            </a:r>
            <a:endParaRPr lang="ru-RU" sz="1800" b="1" dirty="0" smtClean="0">
              <a:latin typeface="Times New Roman"/>
              <a:ea typeface="Calibri"/>
              <a:cs typeface="Times New Roman"/>
            </a:endParaRPr>
          </a:p>
          <a:p>
            <a:pPr marL="36000" indent="0"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>
                <a:latin typeface="Times New Roman"/>
                <a:ea typeface="Calibri"/>
                <a:cs typeface="Times New Roman"/>
              </a:rPr>
              <a:t>занятое </a:t>
            </a:r>
            <a:r>
              <a:rPr lang="ru-RU" sz="1800" b="1" dirty="0">
                <a:latin typeface="Times New Roman"/>
                <a:ea typeface="Calibri"/>
                <a:cs typeface="Times New Roman"/>
              </a:rPr>
              <a:t>население в возрасте старше трудоспособного (</a:t>
            </a:r>
            <a:r>
              <a:rPr lang="ru-RU" sz="1800" b="1" dirty="0" smtClean="0">
                <a:latin typeface="Times New Roman"/>
                <a:ea typeface="Calibri"/>
                <a:cs typeface="Times New Roman"/>
              </a:rPr>
              <a:t>работающие </a:t>
            </a:r>
            <a:r>
              <a:rPr lang="ru-RU" sz="1800" b="1" dirty="0">
                <a:latin typeface="Times New Roman"/>
                <a:ea typeface="Calibri"/>
                <a:cs typeface="Times New Roman"/>
              </a:rPr>
              <a:t>пенсионеры по старости</a:t>
            </a:r>
            <a:r>
              <a:rPr lang="ru-RU" sz="1800" b="1" dirty="0" smtClean="0">
                <a:latin typeface="Times New Roman"/>
                <a:ea typeface="Calibri"/>
                <a:cs typeface="Times New Roman"/>
              </a:rPr>
              <a:t>);</a:t>
            </a:r>
          </a:p>
          <a:p>
            <a:pPr marL="36000" indent="0"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>
                <a:latin typeface="Times New Roman"/>
                <a:ea typeface="Calibri"/>
                <a:cs typeface="Times New Roman"/>
              </a:rPr>
              <a:t>занятые </a:t>
            </a:r>
            <a:r>
              <a:rPr lang="ru-RU" sz="1800" b="1" dirty="0">
                <a:latin typeface="Times New Roman"/>
                <a:ea typeface="Calibri"/>
                <a:cs typeface="Times New Roman"/>
              </a:rPr>
              <a:t>в возрасте моложе трудоспособного (работающие дети и подростки</a:t>
            </a:r>
            <a:r>
              <a:rPr lang="ru-RU" sz="1800" b="1" dirty="0" smtClean="0">
                <a:latin typeface="Times New Roman"/>
                <a:ea typeface="Calibri"/>
                <a:cs typeface="Times New Roman"/>
              </a:rPr>
              <a:t>);</a:t>
            </a:r>
          </a:p>
          <a:p>
            <a:pPr marL="36000" indent="0"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sz="1800" b="1" dirty="0">
                <a:latin typeface="Times New Roman"/>
                <a:ea typeface="Calibri"/>
                <a:cs typeface="Times New Roman"/>
              </a:rPr>
              <a:t>учащиеся в трудоспособном возрасте, обучающиеся с отрывом от работы; </a:t>
            </a:r>
            <a:endParaRPr lang="ru-RU" sz="1800" b="1" dirty="0" smtClean="0">
              <a:latin typeface="Times New Roman"/>
              <a:ea typeface="Calibri"/>
              <a:cs typeface="Times New Roman"/>
            </a:endParaRPr>
          </a:p>
          <a:p>
            <a:pPr marL="36000" indent="0"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>
                <a:latin typeface="Times New Roman"/>
                <a:ea typeface="Calibri"/>
                <a:cs typeface="Times New Roman"/>
              </a:rPr>
              <a:t>трудоспособное </a:t>
            </a:r>
            <a:r>
              <a:rPr lang="ru-RU" sz="1800" b="1" dirty="0">
                <a:latin typeface="Times New Roman"/>
                <a:ea typeface="Calibri"/>
                <a:cs typeface="Times New Roman"/>
              </a:rPr>
              <a:t>население в трудоспособном возрасте, незанятое в экономике; безработные; </a:t>
            </a:r>
            <a:endParaRPr lang="ru-RU" sz="1800" b="1" dirty="0" smtClean="0">
              <a:latin typeface="Times New Roman"/>
              <a:ea typeface="Calibri"/>
              <a:cs typeface="Times New Roman"/>
            </a:endParaRPr>
          </a:p>
          <a:p>
            <a:pPr marL="36000" indent="0">
              <a:lnSpc>
                <a:spcPct val="120000"/>
              </a:lnSpc>
              <a:spcBef>
                <a:spcPts val="0"/>
              </a:spcBef>
            </a:pPr>
            <a:r>
              <a:rPr lang="ru-RU" sz="1800" b="1" dirty="0" smtClean="0">
                <a:latin typeface="Times New Roman"/>
                <a:ea typeface="Calibri"/>
                <a:cs typeface="Times New Roman"/>
              </a:rPr>
              <a:t>прогноз </a:t>
            </a:r>
            <a:r>
              <a:rPr lang="ru-RU" sz="1800" b="1" dirty="0">
                <a:latin typeface="Times New Roman"/>
                <a:ea typeface="Calibri"/>
                <a:cs typeface="Times New Roman"/>
              </a:rPr>
              <a:t>занятости по видам экономической деятельности</a:t>
            </a:r>
            <a:r>
              <a:rPr lang="ru-RU" sz="1800" b="1" dirty="0" smtClean="0">
                <a:latin typeface="Times New Roman"/>
                <a:ea typeface="Calibri"/>
                <a:cs typeface="Times New Roman"/>
              </a:rPr>
              <a:t>.</a:t>
            </a:r>
          </a:p>
          <a:p>
            <a:pPr marL="36000" indent="0">
              <a:lnSpc>
                <a:spcPct val="120000"/>
              </a:lnSpc>
              <a:spcBef>
                <a:spcPts val="0"/>
              </a:spcBef>
            </a:pPr>
            <a:r>
              <a:rPr lang="ru-RU" sz="1800" dirty="0" smtClean="0">
                <a:latin typeface="Times New Roman"/>
                <a:ea typeface="Calibri"/>
              </a:rPr>
              <a:t>Используют </a:t>
            </a:r>
            <a:r>
              <a:rPr lang="ru-RU" sz="1800" dirty="0">
                <a:latin typeface="Times New Roman"/>
                <a:ea typeface="Calibri"/>
              </a:rPr>
              <a:t>данные и структуру отчетных балансов трудовых ресурсов РФ, а также данные демографических прогнозов, осуществляются прогнозные оценки в результате пролонгации сложившихся в ретроспективном периоде тенденций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7453131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570186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latin typeface="Times New Roman"/>
                <a:ea typeface="Calibri"/>
                <a:cs typeface="Times New Roman"/>
              </a:rPr>
              <a:t>3.3</a:t>
            </a:r>
            <a:r>
              <a:rPr lang="ru-RU" sz="2400" b="1" dirty="0">
                <a:latin typeface="Times New Roman"/>
                <a:ea typeface="Calibri"/>
                <a:cs typeface="Times New Roman"/>
              </a:rPr>
              <a:t>. Методика мониторинга трудоустройства выпускников учебных заведений в РФ. </a:t>
            </a:r>
            <a:r>
              <a:rPr lang="ru-RU" sz="2400" b="1" dirty="0" smtClean="0">
                <a:latin typeface="Times New Roman"/>
                <a:ea typeface="Calibri"/>
                <a:cs typeface="Times New Roman"/>
              </a:rPr>
              <a:t>Разработка Центра </a:t>
            </a:r>
            <a:r>
              <a:rPr lang="ru-RU" sz="2400" b="1" dirty="0">
                <a:latin typeface="Times New Roman"/>
                <a:ea typeface="Calibri"/>
                <a:cs typeface="Times New Roman"/>
              </a:rPr>
              <a:t>бюджетного мониторинга Петрозаводского государственного университета. Данная мето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дика </a:t>
            </a:r>
            <a:r>
              <a:rPr lang="ru-RU" sz="2400" b="1" dirty="0">
                <a:latin typeface="Times New Roman"/>
                <a:ea typeface="Calibri"/>
                <a:cs typeface="Times New Roman"/>
              </a:rPr>
              <a:t>начала применяться в российских учебных заведениях с 2012 г. </a:t>
            </a:r>
            <a:endParaRPr lang="ru-RU" sz="2400" dirty="0">
              <a:ea typeface="Calibri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04864"/>
            <a:ext cx="8219256" cy="392129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Источник информации: службы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и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центры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карьеры учебных заведений по следующим показателям занятости выпускников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имеющие место работы, </a:t>
            </a: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ожидающие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предложение о работе, </a:t>
            </a: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призванные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в ряды ВС РФ, </a:t>
            </a: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продолжившие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обучение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,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находящиеся в отпуске по уходу за ребенком, </a:t>
            </a:r>
            <a:endParaRPr lang="ru-RU" dirty="0" smtClean="0"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безработные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</a:t>
            </a:r>
            <a:endParaRPr lang="ru-RU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58646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/>
              <a:t>«О мерах по коренному улучшению качества подготовки и использования специалистов с высшим образованием в народном хозяйстве» ЦЕНТРАЛЬНЫЙ КОМИТЕТ КПСС, СОВЕТ МИНИСТРОВ СССР, ПОСТАНОВЛЕНИЕ от 13 марта 1987 года N 325</a:t>
            </a:r>
            <a:br>
              <a:rPr lang="ru-RU" sz="2000" b="1" dirty="0" smtClean="0"/>
            </a:b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 </a:t>
            </a:r>
          </a:p>
          <a:p>
            <a:r>
              <a:rPr lang="ru-RU" dirty="0"/>
              <a:t>. -Министерству высшего и среднего специального образования </a:t>
            </a:r>
            <a:r>
              <a:rPr lang="ru-RU" dirty="0" smtClean="0"/>
              <a:t>СССР:</a:t>
            </a:r>
          </a:p>
          <a:p>
            <a:r>
              <a:rPr lang="ru-RU" dirty="0" smtClean="0"/>
              <a:t> </a:t>
            </a:r>
            <a:r>
              <a:rPr lang="ru-RU" dirty="0"/>
              <a:t>осуществить коренную перестройку учебного процесса и структуры подготовки кадров. </a:t>
            </a:r>
            <a:endParaRPr lang="ru-RU" dirty="0" smtClean="0"/>
          </a:p>
          <a:p>
            <a:r>
              <a:rPr lang="ru-RU" dirty="0" smtClean="0"/>
              <a:t>Обеспечить </a:t>
            </a:r>
            <a:r>
              <a:rPr lang="ru-RU" dirty="0"/>
              <a:t>переход к подготовке специалистов широкого профиля на основе сочетания фундаментальных общенаучных, общепрофессиональных знаний и направленной практической подготовки. </a:t>
            </a:r>
            <a:endParaRPr lang="ru-RU" dirty="0" smtClean="0"/>
          </a:p>
          <a:p>
            <a:r>
              <a:rPr lang="ru-RU" dirty="0" smtClean="0"/>
              <a:t>Для </a:t>
            </a:r>
            <a:r>
              <a:rPr lang="ru-RU" dirty="0"/>
              <a:t>более полного учета интересов отраслей народного хозяйства в процессе обучения студентов проводить специализацию их подготовки с участием предприятий и организаций.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4118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3658418"/>
          </a:xfrm>
        </p:spPr>
        <p:txBody>
          <a:bodyPr>
            <a:noAutofit/>
          </a:bodyPr>
          <a:lstStyle/>
          <a:p>
            <a:pPr>
              <a:spcAft>
                <a:spcPts val="1000"/>
              </a:spcAft>
            </a:pPr>
            <a:r>
              <a:rPr lang="ru-RU" sz="2400" dirty="0" smtClean="0">
                <a:latin typeface="Times New Roman"/>
                <a:ea typeface="Calibri"/>
                <a:cs typeface="Times New Roman"/>
              </a:rPr>
              <a:t>22 ноября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2012 г. Правительством РФ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 гос.  программа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«Развитие образования» на 2013–2020 </a:t>
            </a: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гг..</a:t>
            </a:r>
            <a:br>
              <a:rPr lang="ru-RU" sz="2400" dirty="0" smtClean="0">
                <a:latin typeface="Times New Roman"/>
                <a:ea typeface="Calibri"/>
                <a:cs typeface="Times New Roman"/>
              </a:rPr>
            </a:br>
            <a:r>
              <a:rPr lang="ru-RU" sz="2400" dirty="0" smtClean="0">
                <a:latin typeface="Times New Roman"/>
                <a:ea typeface="Calibri"/>
                <a:cs typeface="Times New Roman"/>
              </a:rPr>
              <a:t>Предусмотрено:: удельный </a:t>
            </a:r>
            <a:r>
              <a:rPr lang="ru-RU" sz="2400" dirty="0">
                <a:latin typeface="Times New Roman"/>
                <a:ea typeface="Calibri"/>
                <a:cs typeface="Times New Roman"/>
              </a:rPr>
              <a:t>вес численности выпускников образовательных организаций профессионального образования очной формы обучения, трудоустроившихся в течение одного года после окончания обучения по полученной специальности (в % от общего числа выпускников), должен составлять не менее 44% в 2013 г. и достигнуть уровня 60% к 2020 г.</a:t>
            </a:r>
            <a:endParaRPr lang="ru-RU" sz="2400" dirty="0">
              <a:ea typeface="Calibri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221088"/>
            <a:ext cx="8507288" cy="1905075"/>
          </a:xfrm>
        </p:spPr>
        <p:txBody>
          <a:bodyPr>
            <a:normAutofit lnSpcReduction="10000"/>
          </a:bodyPr>
          <a:lstStyle/>
          <a:p>
            <a:r>
              <a:rPr lang="ru-RU" dirty="0">
                <a:latin typeface="Times New Roman"/>
                <a:ea typeface="Calibri"/>
              </a:rPr>
              <a:t>с 2013 по 2014 гг. данный показатель был включен в перечень индикаторов, определяющих эффективность российских учебных заведений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53863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i="1" dirty="0"/>
              <a:t>Сомнения по поводу достоверности данных, предоставляемых вузом</a:t>
            </a:r>
            <a:r>
              <a:rPr lang="ru-RU" sz="3200" b="1" dirty="0"/>
              <a:t>:</a:t>
            </a:r>
            <a:br>
              <a:rPr lang="ru-RU" sz="3200" b="1" dirty="0"/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 </a:t>
            </a:r>
            <a:r>
              <a:rPr lang="ru-RU" dirty="0"/>
              <a:t>данные собирались НПР, что занимало достаточно большую часть их рабочего времени и не входило в их прямые обязанности</a:t>
            </a:r>
          </a:p>
          <a:p>
            <a:r>
              <a:rPr lang="ru-RU" dirty="0"/>
              <a:t>2. отсутствие легитимных оснований для предоставления самими выпускниками информации о своем трудоустройстве; </a:t>
            </a:r>
          </a:p>
          <a:p>
            <a:r>
              <a:rPr lang="ru-RU" dirty="0"/>
              <a:t>3. предоставлением завышенных показателей трудоустройства учебными заведениями вследствие их прямой заинтересованности в демонстрации эффективности.</a:t>
            </a:r>
          </a:p>
        </p:txBody>
      </p:sp>
    </p:spTree>
    <p:extLst>
      <p:ext uri="{BB962C8B-B14F-4D97-AF65-F5344CB8AC3E}">
        <p14:creationId xmlns:p14="http://schemas.microsoft.com/office/powerpoint/2010/main" val="36302099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250629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Министерство </a:t>
            </a:r>
            <a:r>
              <a:rPr lang="ru-RU" sz="2800" b="1" dirty="0"/>
              <a:t>образования и науки РФ в 2014 г. подготовило </a:t>
            </a:r>
            <a:r>
              <a:rPr lang="ru-RU" sz="2800" b="1" dirty="0" smtClean="0"/>
              <a:t> постановление </a:t>
            </a:r>
            <a:r>
              <a:rPr lang="ru-RU" sz="2800" b="1" dirty="0"/>
              <a:t>«О проведении в 2014–2016 годах эксперимента по мониторингу трудоустройства выпускников образовательных организаций высшего образования»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564904"/>
            <a:ext cx="8075240" cy="3561259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Данные из Федерального реестра выданных документов об образовании сравниваются со сведениями Налоговой службы и Пенсионного фонда. </a:t>
            </a:r>
          </a:p>
          <a:p>
            <a:r>
              <a:rPr lang="ru-RU" dirty="0"/>
              <a:t>Итоги мониторинга предполагается учитывать при распределении контрольных цифр приема вузам и оценке работы высших учебных заведений.</a:t>
            </a:r>
          </a:p>
          <a:p>
            <a:r>
              <a:rPr lang="ru-RU" dirty="0"/>
              <a:t> К 1 декабря 2016 г. доклад о мониторинге заслушает Правительство РФ. </a:t>
            </a:r>
            <a:endParaRPr lang="ru-RU" dirty="0" smtClean="0"/>
          </a:p>
          <a:p>
            <a:r>
              <a:rPr lang="ru-RU" dirty="0" smtClean="0"/>
              <a:t>Таким </a:t>
            </a:r>
            <a:r>
              <a:rPr lang="ru-RU" dirty="0"/>
              <a:t>образом, в результате эксперимента методика мониторинга</a:t>
            </a:r>
            <a:r>
              <a:rPr lang="ru-RU" b="1" dirty="0"/>
              <a:t> </a:t>
            </a:r>
            <a:r>
              <a:rPr lang="ru-RU" dirty="0"/>
              <a:t>трудоустройства выпускников будет</a:t>
            </a:r>
            <a:r>
              <a:rPr lang="ru-RU" b="1" dirty="0"/>
              <a:t> </a:t>
            </a:r>
            <a:r>
              <a:rPr lang="ru-RU" dirty="0"/>
              <a:t>трансформирована в сторону получения более объективных данных.</a:t>
            </a:r>
          </a:p>
        </p:txBody>
      </p:sp>
    </p:spTree>
    <p:extLst>
      <p:ext uri="{BB962C8B-B14F-4D97-AF65-F5344CB8AC3E}">
        <p14:creationId xmlns:p14="http://schemas.microsoft.com/office/powerpoint/2010/main" val="2517698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250629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ru-RU" sz="1800" b="1" dirty="0" smtClean="0"/>
              <a:t>3. </a:t>
            </a:r>
            <a:r>
              <a:rPr lang="ru-RU" sz="1800" b="1" dirty="0"/>
              <a:t>4. </a:t>
            </a:r>
            <a:r>
              <a:rPr lang="ru-RU" sz="2400" b="1" dirty="0"/>
              <a:t>Макроэкономическая </a:t>
            </a:r>
            <a:r>
              <a:rPr lang="ru-RU" sz="3600" b="1" dirty="0"/>
              <a:t>модель прогнозирования</a:t>
            </a:r>
            <a:r>
              <a:rPr lang="ru-RU" sz="3600" dirty="0"/>
              <a:t> </a:t>
            </a:r>
            <a:r>
              <a:rPr lang="ru-RU" sz="3600" b="1" dirty="0"/>
              <a:t>потребности экономики в специалистах с высшим</a:t>
            </a:r>
            <a:r>
              <a:rPr lang="ru-RU" sz="2400" b="1" dirty="0"/>
              <a:t>, </a:t>
            </a:r>
            <a:r>
              <a:rPr lang="ru-RU" sz="2200" b="1" dirty="0"/>
              <a:t>средним и начальным профессиональным образованием с учетом территориальных и демографических особенностей каждого субъекта РФ, разработанная Центром бюджетного мониторинга Петрозаводского государственного </a:t>
            </a:r>
            <a:r>
              <a:rPr lang="ru-RU" sz="2400" b="1" dirty="0"/>
              <a:t>университета </a:t>
            </a:r>
            <a:r>
              <a:rPr lang="ru-RU" sz="1600" dirty="0"/>
              <a:t>(Казакова, 2012; </a:t>
            </a:r>
            <a:r>
              <a:rPr lang="ru-RU" sz="1600" dirty="0" err="1"/>
              <a:t>Сигова</a:t>
            </a:r>
            <a:r>
              <a:rPr lang="ru-RU" sz="1600" dirty="0"/>
              <a:t>, </a:t>
            </a:r>
            <a:r>
              <a:rPr lang="ru-RU" sz="1600" dirty="0" smtClean="0"/>
              <a:t>)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636912"/>
            <a:ext cx="8147248" cy="3489251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позволяет </a:t>
            </a:r>
            <a:r>
              <a:rPr lang="ru-RU" dirty="0"/>
              <a:t>определять прогнозы потребностей экономики в квалифицированных кадрах </a:t>
            </a:r>
            <a:r>
              <a:rPr lang="ru-RU" dirty="0" smtClean="0"/>
              <a:t>по: </a:t>
            </a:r>
          </a:p>
          <a:p>
            <a:r>
              <a:rPr lang="ru-RU" dirty="0" smtClean="0"/>
              <a:t>уровням образования, </a:t>
            </a:r>
          </a:p>
          <a:p>
            <a:r>
              <a:rPr lang="ru-RU" dirty="0" smtClean="0"/>
              <a:t>направлениям и  </a:t>
            </a:r>
            <a:r>
              <a:rPr lang="ru-RU" dirty="0"/>
              <a:t>объемам подготовки </a:t>
            </a:r>
            <a:endParaRPr lang="ru-RU" dirty="0" smtClean="0"/>
          </a:p>
          <a:p>
            <a:r>
              <a:rPr lang="ru-RU" dirty="0" smtClean="0"/>
              <a:t>на </a:t>
            </a:r>
            <a:r>
              <a:rPr lang="ru-RU" dirty="0"/>
              <a:t>этой </a:t>
            </a:r>
            <a:r>
              <a:rPr lang="ru-RU" dirty="0" smtClean="0"/>
              <a:t>основе формировать </a:t>
            </a:r>
            <a:r>
              <a:rPr lang="ru-RU" dirty="0"/>
              <a:t>государственное задание (контрольные цифры приема) на подготовку специалистов для системы профессионального образования Российской Федерации, что способствует созданию сбалансированного рынка труда по </a:t>
            </a:r>
            <a:r>
              <a:rPr lang="ru-RU" dirty="0" smtClean="0"/>
              <a:t>профессионально-квалификационному </a:t>
            </a:r>
            <a:r>
              <a:rPr lang="ru-RU" dirty="0"/>
              <a:t>составу</a:t>
            </a:r>
          </a:p>
        </p:txBody>
      </p:sp>
    </p:spTree>
    <p:extLst>
      <p:ext uri="{BB962C8B-B14F-4D97-AF65-F5344CB8AC3E}">
        <p14:creationId xmlns:p14="http://schemas.microsoft.com/office/powerpoint/2010/main" val="37634952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2362274"/>
          </a:xfrm>
        </p:spPr>
        <p:txBody>
          <a:bodyPr>
            <a:normAutofit/>
          </a:bodyPr>
          <a:lstStyle/>
          <a:p>
            <a:r>
              <a:rPr lang="ru-RU" sz="2200" b="1" dirty="0"/>
              <a:t>Основу макроэкономической методики прогнозирования потребности составляет унифицированный для всех регионов Российской Федерации </a:t>
            </a:r>
            <a:r>
              <a:rPr lang="ru-RU" sz="2800" b="1" i="1" dirty="0"/>
              <a:t>нормативный подход</a:t>
            </a:r>
            <a:r>
              <a:rPr lang="ru-RU" sz="2200" b="1" dirty="0"/>
              <a:t>, базирующийся на прогнозах макроэкономических показателей, заложенных в программы и стратегии социально- экономического развития субъектов </a:t>
            </a:r>
            <a:r>
              <a:rPr lang="ru-RU" sz="2200" b="1" dirty="0" smtClean="0"/>
              <a:t>Федерации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780928"/>
            <a:ext cx="8219256" cy="3345235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формализована </a:t>
            </a:r>
            <a:r>
              <a:rPr lang="ru-RU" dirty="0"/>
              <a:t>в виде комплексной математической динамической модели, которая учитывает более 100 параметров и различные факторы. </a:t>
            </a:r>
            <a:endParaRPr lang="ru-RU" dirty="0" smtClean="0"/>
          </a:p>
          <a:p>
            <a:r>
              <a:rPr lang="ru-RU" dirty="0" smtClean="0"/>
              <a:t>Модель </a:t>
            </a:r>
            <a:r>
              <a:rPr lang="ru-RU" dirty="0"/>
              <a:t>описывает движение трудовых ресурсов во времени в социально-экономической системе «образование – рынок труда – экономика». </a:t>
            </a:r>
          </a:p>
        </p:txBody>
      </p:sp>
    </p:spTree>
    <p:extLst>
      <p:ext uri="{BB962C8B-B14F-4D97-AF65-F5344CB8AC3E}">
        <p14:creationId xmlns:p14="http://schemas.microsoft.com/office/powerpoint/2010/main" val="11909402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Основной недостаток макроэкономической методики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она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ориентирована преимущественно на количественные параметры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качественные параметры: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исследование, оценка и прогнозирование уровня компетенций,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соответствующих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укрупненным группам специальностей (профессиональным стандартам), не присутствуют в методике.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83632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243428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3.5. </a:t>
            </a:r>
            <a:r>
              <a:rPr lang="ru-RU" sz="2400" b="1" dirty="0" err="1" smtClean="0"/>
              <a:t>Компетентностный</a:t>
            </a:r>
            <a:r>
              <a:rPr lang="ru-RU" sz="2400" b="1" dirty="0" smtClean="0"/>
              <a:t> подход </a:t>
            </a:r>
            <a:r>
              <a:rPr lang="ru-RU" sz="2400" b="1" dirty="0"/>
              <a:t>в методике формирования перечня востребованных компетенций для сферы техно- логических </a:t>
            </a:r>
            <a:r>
              <a:rPr lang="ru-RU" sz="2400" b="1" dirty="0" smtClean="0"/>
              <a:t>инноваций</a:t>
            </a:r>
            <a:br>
              <a:rPr lang="ru-RU" sz="2400" b="1" dirty="0" smtClean="0"/>
            </a:br>
            <a:r>
              <a:rPr lang="ru-RU" sz="2400" b="1" dirty="0" smtClean="0"/>
              <a:t> </a:t>
            </a:r>
            <a:r>
              <a:rPr lang="ru-RU" sz="1800" dirty="0" smtClean="0"/>
              <a:t>(</a:t>
            </a:r>
            <a:r>
              <a:rPr lang="ru-RU" sz="1800" dirty="0"/>
              <a:t>информационно-телекоммуникационные системы; биотехнологии; медиц</a:t>
            </a:r>
            <a:r>
              <a:rPr lang="ru-RU" sz="1800" b="1" dirty="0"/>
              <a:t>ина и здравоохранение; новые материалы и </a:t>
            </a:r>
            <a:r>
              <a:rPr lang="ru-RU" sz="1800" b="1" dirty="0" err="1"/>
              <a:t>нанотехнологии</a:t>
            </a:r>
            <a:r>
              <a:rPr lang="ru-RU" sz="1800" b="1" dirty="0"/>
              <a:t>; транспортные и космические системы; рациональное природопользование; энергетика и </a:t>
            </a:r>
            <a:r>
              <a:rPr lang="ru-RU" sz="1800" b="1" dirty="0" err="1"/>
              <a:t>энергоэффективность</a:t>
            </a:r>
            <a:r>
              <a:rPr lang="ru-RU" sz="2400" b="1" dirty="0"/>
              <a:t>). 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924944"/>
            <a:ext cx="8147248" cy="3201219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Разработчик: </a:t>
            </a:r>
            <a:r>
              <a:rPr lang="ru-RU" b="1" dirty="0"/>
              <a:t>Центр бюджетного мониторинга Петрозаводского </a:t>
            </a:r>
            <a:r>
              <a:rPr lang="ru-RU" b="1" dirty="0" smtClean="0"/>
              <a:t>государственного </a:t>
            </a:r>
            <a:r>
              <a:rPr lang="ru-RU" b="1" dirty="0"/>
              <a:t>университета</a:t>
            </a:r>
            <a:r>
              <a:rPr lang="ru-RU" b="1" dirty="0" smtClean="0"/>
              <a:t>,</a:t>
            </a:r>
          </a:p>
          <a:p>
            <a:r>
              <a:rPr lang="ru-RU" b="1" dirty="0" smtClean="0"/>
              <a:t> </a:t>
            </a:r>
            <a:r>
              <a:rPr lang="ru-RU" b="1" dirty="0"/>
              <a:t>Центр тестирования и развития «Гуманитарные технологии» при МГУ им. М.В. Ломоносова, </a:t>
            </a:r>
            <a:endParaRPr lang="ru-RU" b="1" dirty="0" smtClean="0"/>
          </a:p>
          <a:p>
            <a:r>
              <a:rPr lang="ru-RU" b="1" dirty="0" smtClean="0"/>
              <a:t>Московская </a:t>
            </a:r>
            <a:r>
              <a:rPr lang="ru-RU" b="1" dirty="0"/>
              <a:t>школа управления «</a:t>
            </a:r>
            <a:r>
              <a:rPr lang="ru-RU" b="1" dirty="0" err="1"/>
              <a:t>Сколково</a:t>
            </a:r>
            <a:r>
              <a:rPr lang="ru-RU" b="1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42316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При разработке модели использованы методы </a:t>
            </a:r>
            <a:r>
              <a:rPr lang="ru-RU" sz="2000" dirty="0" err="1"/>
              <a:t>форсайт</a:t>
            </a:r>
            <a:r>
              <a:rPr lang="ru-RU" sz="2000" dirty="0"/>
              <a:t>-исследования и опросов работодателей по новой технологии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err="1" smtClean="0"/>
              <a:t>Job&amp;Competence</a:t>
            </a:r>
            <a:r>
              <a:rPr lang="ru-RU" sz="2000" dirty="0" smtClean="0"/>
              <a:t> </a:t>
            </a:r>
            <a:r>
              <a:rPr lang="ru-RU" sz="2000" dirty="0" err="1"/>
              <a:t>Description</a:t>
            </a:r>
            <a:r>
              <a:rPr lang="ru-RU" sz="2000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1.описаны 36 перспективных профессий в трех горизонтах планирования (до 2015, до 2020, до 2030 гг.). </a:t>
            </a:r>
          </a:p>
          <a:p>
            <a:r>
              <a:rPr lang="ru-RU" dirty="0"/>
              <a:t>2.По каждой профессии построен структурированный перечень компетенций (профессиональный и универсальный уровень) – около 15 по каждой профессии.</a:t>
            </a:r>
          </a:p>
          <a:p>
            <a:r>
              <a:rPr lang="ru-RU" dirty="0"/>
              <a:t>3. Описания профессиональной деятельности в терминах ее задач (или обязанностей), знаний, навыков, индивидуальных особенностей, которые требуются для их решения  в комплексе с подготовленными моделями универсальных и профессиональных компетенций.</a:t>
            </a:r>
          </a:p>
          <a:p>
            <a:r>
              <a:rPr lang="ru-RU" dirty="0"/>
              <a:t>4.обеспечивает подробное и объективное видение актуальной и/или перспективной профессии со стороны работодателя и рынка труда.</a:t>
            </a:r>
          </a:p>
          <a:p>
            <a:r>
              <a:rPr lang="ru-RU" dirty="0"/>
              <a:t>5. Выявленные и обозначенные горизонты прогноза являются руководством к формированию разных типов образовательных программ: переквалификации и дополнительного профессионального образования на ближнем горизонте (3 года), программ магистратуры на среднем горизонте (3–8 лет) и изменений в программах </a:t>
            </a:r>
            <a:r>
              <a:rPr lang="ru-RU" dirty="0" err="1"/>
              <a:t>бакалавриата</a:t>
            </a:r>
            <a:r>
              <a:rPr lang="ru-RU" dirty="0"/>
              <a:t> высшего образования (8–18 лет).</a:t>
            </a:r>
          </a:p>
        </p:txBody>
      </p:sp>
    </p:spTree>
    <p:extLst>
      <p:ext uri="{BB962C8B-B14F-4D97-AF65-F5344CB8AC3E}">
        <p14:creationId xmlns:p14="http://schemas.microsoft.com/office/powerpoint/2010/main" val="17630056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Вывод: современный вектор развития методик про­гнозирования социального заказа к профессиональному образованию в Российской Федерации направлен: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>
              <a:lnSpc>
                <a:spcPct val="107000"/>
              </a:lnSpc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область поиска и разработок инструментов, технологий и моделей прогнозирования количественных и качественных пропорций рынка труда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это обусловлено приоритетными стратегиями развития российского государства в области развития человеческих ресурсов и человеческого капитала: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85775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2.1.рост производительности труда,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85775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2.2. обеспечение трудовыми ресурсами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85775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2.3.рост отдачи от инвестиций в человеческий капитал в приоритетных сферах науки и технологии: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85775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информационно-телекоммуникационные </a:t>
            </a:r>
            <a:r>
              <a:rPr lang="ru-RU" sz="10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системы;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85775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биотехнологии; медицина и здравоохранение;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85775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новые материалы и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нанотехнологии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85775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транспортные и космические системы;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85775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рациональное природопользование;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85775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энергетика и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энергоэффективность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79891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Спасибо за внимание 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704018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564949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pc="10" dirty="0" smtClean="0">
                <a:solidFill>
                  <a:srgbClr val="2D2D2D"/>
                </a:solidFill>
                <a:effectLst/>
                <a:latin typeface="Arial"/>
                <a:ea typeface="Calibri"/>
                <a:cs typeface="Times New Roman"/>
              </a:rPr>
              <a:t>-Пересмотреть по согласованию с Госпланом СССР, заинтересованными министерствами и ведомствами </a:t>
            </a:r>
            <a:r>
              <a:rPr lang="ru-RU" b="1" spc="10" dirty="0" smtClean="0">
                <a:solidFill>
                  <a:srgbClr val="2D2D2D"/>
                </a:solidFill>
                <a:effectLst/>
                <a:latin typeface="Arial"/>
                <a:ea typeface="Calibri"/>
                <a:cs typeface="Times New Roman"/>
              </a:rPr>
              <a:t>структуру подготовки кадров и к 1987/88 учебному году утвердить новый перечень специальностей, по которым ведется подготовка специалистов в высших учебных заведениях, значительно сократив число специальностей</a:t>
            </a:r>
            <a:r>
              <a:rPr lang="ru-RU" spc="10" dirty="0" smtClean="0">
                <a:solidFill>
                  <a:srgbClr val="2D2D2D"/>
                </a:solidFill>
                <a:effectLst/>
                <a:latin typeface="Arial"/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pc="10" dirty="0" smtClean="0">
                <a:solidFill>
                  <a:srgbClr val="2D2D2D"/>
                </a:solidFill>
                <a:effectLst/>
                <a:latin typeface="Arial"/>
                <a:ea typeface="Calibri"/>
                <a:cs typeface="Times New Roman"/>
              </a:rPr>
              <a:t> В соответствии с потребностями отраслей народного хозяйства и основными тенденциями развития науки и техники обеспечить постоянное обновление номенклатуры специальностей. Разработать и ввести не позднее 1988/89 учебного года новые учебные планы и программы.</a:t>
            </a:r>
            <a:endParaRPr lang="ru-RU" sz="3600" dirty="0"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680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76672"/>
            <a:ext cx="8147248" cy="5649491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200" dirty="0">
                <a:latin typeface="Times New Roman" pitchFamily="18" charset="0"/>
                <a:ea typeface="Calibri"/>
                <a:cs typeface="Times New Roman" pitchFamily="18" charset="0"/>
              </a:rPr>
              <a:t>-</a:t>
            </a:r>
            <a:r>
              <a:rPr lang="ru-RU" sz="4200" b="1" spc="10" dirty="0" smtClean="0">
                <a:solidFill>
                  <a:srgbClr val="2D2D2D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Дифференцировать содержание и сроки подготовки специалистов в зависимости от характера их будущей профессиональной </a:t>
            </a:r>
            <a:r>
              <a:rPr lang="ru-RU" sz="4200" spc="10" dirty="0" smtClean="0">
                <a:solidFill>
                  <a:srgbClr val="2D2D2D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деятельности - технологической, эксплуатационной, управленческой, конструкторской, исследовательской и другой.</a:t>
            </a:r>
            <a:br>
              <a:rPr lang="ru-RU" sz="4200" spc="10" dirty="0" smtClean="0">
                <a:solidFill>
                  <a:srgbClr val="2D2D2D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4200" spc="10" dirty="0" smtClean="0">
                <a:solidFill>
                  <a:srgbClr val="2D2D2D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-Организовать подготовку кадров для научных учреждений, конструкторских и проектных организаций, наукоемкого производства и научных подразделений предприятий по их заявкам, в том числе путем перевода студентов, проявивших склонности к научному и техническому творчеству</a:t>
            </a:r>
            <a:r>
              <a:rPr lang="ru-RU" sz="4200" b="1" spc="10" dirty="0" smtClean="0">
                <a:solidFill>
                  <a:srgbClr val="2D2D2D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, на индивидуальные учебные планы</a:t>
            </a:r>
            <a:r>
              <a:rPr lang="ru-RU" sz="4200" spc="10" dirty="0" smtClean="0">
                <a:solidFill>
                  <a:srgbClr val="2D2D2D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с продлением общего срока обучения до 6 лет, а также в форме научной стажировки. Определять перечень высших учебных заведений, в которых может осуществляться подготовка указанных специалистов, </a:t>
            </a:r>
            <a:r>
              <a:rPr lang="ru-RU" sz="4200" spc="10" dirty="0" err="1" smtClean="0">
                <a:solidFill>
                  <a:srgbClr val="2D2D2D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согласуя</a:t>
            </a:r>
            <a:r>
              <a:rPr lang="ru-RU" sz="4200" spc="10" dirty="0" smtClean="0">
                <a:solidFill>
                  <a:srgbClr val="2D2D2D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 ее объемы с Госпланом СССР.</a:t>
            </a:r>
            <a:br>
              <a:rPr lang="ru-RU" sz="4200" spc="10" dirty="0" smtClean="0">
                <a:solidFill>
                  <a:srgbClr val="2D2D2D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4200" spc="10" dirty="0" smtClean="0">
                <a:solidFill>
                  <a:srgbClr val="2D2D2D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-Предоставить учебным заведениям право использовать</a:t>
            </a:r>
            <a:r>
              <a:rPr lang="ru-RU" sz="4200" b="1" spc="10" dirty="0" smtClean="0">
                <a:solidFill>
                  <a:srgbClr val="2D2D2D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, по их усмотрению, до 15 процентов учебного времени для оперативного отражения в учебных планах и программах новейших достижений в соответствующих областях науки и техники, а также характера будущей работы специалиста.</a:t>
            </a:r>
            <a:br>
              <a:rPr lang="ru-RU" sz="4200" b="1" spc="10" dirty="0" smtClean="0">
                <a:solidFill>
                  <a:srgbClr val="2D2D2D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4200" spc="10" dirty="0" smtClean="0">
                <a:solidFill>
                  <a:srgbClr val="2D2D2D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-В целях развития творческих способностей будущих специалистов, усиления </a:t>
            </a:r>
            <a:r>
              <a:rPr lang="ru-RU" sz="4200" b="1" spc="10" dirty="0" smtClean="0">
                <a:solidFill>
                  <a:srgbClr val="2D2D2D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индивидуальной подготовки</a:t>
            </a:r>
            <a:r>
              <a:rPr lang="ru-RU" sz="4200" spc="10" dirty="0" smtClean="0">
                <a:solidFill>
                  <a:srgbClr val="2D2D2D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:</a:t>
            </a:r>
            <a:br>
              <a:rPr lang="ru-RU" sz="4200" spc="10" dirty="0" smtClean="0">
                <a:solidFill>
                  <a:srgbClr val="2D2D2D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4200" spc="10" dirty="0" smtClean="0">
                <a:solidFill>
                  <a:srgbClr val="2D2D2D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-предусмотреть при проведении практических, семинарских и лабораторных занятий деление учебной группы на две подгруппы</a:t>
            </a:r>
            <a:r>
              <a:rPr lang="ru-RU" spc="10" dirty="0" smtClean="0">
                <a:solidFill>
                  <a:srgbClr val="2D2D2D"/>
                </a:solidFill>
                <a:effectLst/>
                <a:latin typeface="Arial"/>
                <a:ea typeface="Calibri"/>
                <a:cs typeface="Times New Roman"/>
              </a:rPr>
              <a:t>;</a:t>
            </a:r>
            <a:endParaRPr lang="ru-RU" sz="3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1654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557748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spc="10" dirty="0" smtClean="0">
                <a:solidFill>
                  <a:srgbClr val="FF0000"/>
                </a:solidFill>
                <a:effectLst/>
                <a:latin typeface="Arial"/>
                <a:ea typeface="Calibri"/>
                <a:cs typeface="Times New Roman"/>
              </a:rPr>
              <a:t>-В </a:t>
            </a:r>
            <a:r>
              <a:rPr lang="ru-RU" sz="2000" b="1" spc="10" dirty="0" smtClean="0">
                <a:solidFill>
                  <a:srgbClr val="FF0000"/>
                </a:solidFill>
                <a:effectLst/>
                <a:latin typeface="Arial"/>
                <a:ea typeface="Calibri"/>
                <a:cs typeface="Times New Roman"/>
              </a:rPr>
              <a:t>целях развития творческих способностей </a:t>
            </a:r>
            <a:r>
              <a:rPr lang="ru-RU" sz="2000" spc="10" dirty="0" smtClean="0">
                <a:solidFill>
                  <a:srgbClr val="FF0000"/>
                </a:solidFill>
                <a:effectLst/>
                <a:latin typeface="Arial"/>
                <a:ea typeface="Calibri"/>
                <a:cs typeface="Times New Roman"/>
              </a:rPr>
              <a:t>будущих специалистов, усиления индивидуальной подготовки:</a:t>
            </a:r>
            <a:br>
              <a:rPr lang="ru-RU" sz="2000" spc="10" dirty="0" smtClean="0">
                <a:solidFill>
                  <a:srgbClr val="FF0000"/>
                </a:solidFill>
                <a:effectLst/>
                <a:latin typeface="Arial"/>
                <a:ea typeface="Calibri"/>
                <a:cs typeface="Times New Roman"/>
              </a:rPr>
            </a:br>
            <a:r>
              <a:rPr lang="ru-RU" sz="2000" spc="10" dirty="0" smtClean="0">
                <a:solidFill>
                  <a:srgbClr val="FF0000"/>
                </a:solidFill>
                <a:effectLst/>
                <a:latin typeface="Arial"/>
                <a:ea typeface="Calibri"/>
                <a:cs typeface="Times New Roman"/>
              </a:rPr>
              <a:t>-</a:t>
            </a:r>
            <a:r>
              <a:rPr lang="ru-RU" sz="2000" b="1" spc="10" dirty="0" smtClean="0">
                <a:solidFill>
                  <a:srgbClr val="FF0000"/>
                </a:solidFill>
                <a:effectLst/>
                <a:latin typeface="Arial"/>
                <a:ea typeface="Calibri"/>
                <a:cs typeface="Times New Roman"/>
              </a:rPr>
              <a:t>сократить количество обязательных аудиторных занятий </a:t>
            </a:r>
            <a:r>
              <a:rPr lang="ru-RU" sz="2000" spc="10" dirty="0" smtClean="0">
                <a:solidFill>
                  <a:srgbClr val="FF0000"/>
                </a:solidFill>
                <a:effectLst/>
                <a:latin typeface="Arial"/>
                <a:ea typeface="Calibri"/>
                <a:cs typeface="Times New Roman"/>
              </a:rPr>
              <a:t>на дневных отделениях.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spc="10" dirty="0" smtClean="0">
                <a:solidFill>
                  <a:srgbClr val="FF0000"/>
                </a:solidFill>
                <a:effectLst/>
                <a:latin typeface="Arial"/>
                <a:ea typeface="Calibri"/>
                <a:cs typeface="Times New Roman"/>
              </a:rPr>
              <a:t> Значительно </a:t>
            </a:r>
            <a:r>
              <a:rPr lang="ru-RU" sz="2000" b="1" spc="10" dirty="0" smtClean="0">
                <a:solidFill>
                  <a:srgbClr val="FF0000"/>
                </a:solidFill>
                <a:effectLst/>
                <a:latin typeface="Arial"/>
                <a:ea typeface="Calibri"/>
                <a:cs typeface="Times New Roman"/>
              </a:rPr>
              <a:t>повысить роль самостоятельной работы студентов</a:t>
            </a:r>
            <a:r>
              <a:rPr lang="ru-RU" sz="2000" spc="10" dirty="0" smtClean="0">
                <a:solidFill>
                  <a:srgbClr val="FF0000"/>
                </a:solidFill>
                <a:effectLst/>
                <a:latin typeface="Arial"/>
                <a:ea typeface="Calibri"/>
                <a:cs typeface="Times New Roman"/>
              </a:rPr>
              <a:t>, улучшить ее планирование и организацию, усилить контроль и помощь со стороны преподавателей.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spc="10" dirty="0" smtClean="0">
                <a:solidFill>
                  <a:srgbClr val="00B050"/>
                </a:solidFill>
                <a:effectLst/>
                <a:latin typeface="Arial"/>
                <a:ea typeface="Calibri"/>
                <a:cs typeface="Times New Roman"/>
              </a:rPr>
              <a:t>--Установить, что учебно-методическое руководство самостоятельными занятиями студентов является видом учебной работы преподавателя, на которую отводится до 12 часов в неделю на I - III курсах и до 16 часов - на старших курсах;</a:t>
            </a:r>
            <a:br>
              <a:rPr lang="ru-RU" sz="2000" spc="10" dirty="0" smtClean="0">
                <a:solidFill>
                  <a:srgbClr val="00B050"/>
                </a:solidFill>
                <a:effectLst/>
                <a:latin typeface="Arial"/>
                <a:ea typeface="Calibri"/>
                <a:cs typeface="Times New Roman"/>
              </a:rPr>
            </a:br>
            <a:r>
              <a:rPr lang="ru-RU" sz="2000" spc="10" dirty="0" smtClean="0">
                <a:solidFill>
                  <a:srgbClr val="00B050"/>
                </a:solidFill>
                <a:effectLst/>
                <a:latin typeface="Arial"/>
                <a:ea typeface="Calibri"/>
                <a:cs typeface="Times New Roman"/>
              </a:rPr>
              <a:t>-</a:t>
            </a:r>
            <a:r>
              <a:rPr lang="ru-RU" sz="2000" b="1" spc="10" dirty="0" smtClean="0">
                <a:solidFill>
                  <a:srgbClr val="00B050"/>
                </a:solidFill>
                <a:effectLst/>
                <a:latin typeface="Arial"/>
                <a:ea typeface="Calibri"/>
                <a:cs typeface="Times New Roman"/>
              </a:rPr>
              <a:t>широко применять дискуссии, деловые игры, моделирование производственных ситуаций и другие активные методы обучения</a:t>
            </a:r>
            <a:r>
              <a:rPr lang="ru-RU" sz="2000" spc="10" dirty="0" smtClean="0">
                <a:solidFill>
                  <a:srgbClr val="00B050"/>
                </a:solidFill>
                <a:effectLst/>
                <a:latin typeface="Arial"/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spc="10" dirty="0" smtClean="0">
                <a:solidFill>
                  <a:srgbClr val="2D2D2D"/>
                </a:solidFill>
                <a:effectLst/>
                <a:latin typeface="Arial"/>
                <a:ea typeface="Calibri"/>
                <a:cs typeface="Times New Roman"/>
              </a:rPr>
              <a:t> </a:t>
            </a:r>
            <a:r>
              <a:rPr lang="ru-RU" sz="2000" spc="10" dirty="0" smtClean="0">
                <a:solidFill>
                  <a:srgbClr val="00B050"/>
                </a:solidFill>
                <a:effectLst/>
                <a:latin typeface="Arial"/>
                <a:ea typeface="Calibri"/>
                <a:cs typeface="Times New Roman"/>
              </a:rPr>
              <a:t>Развивать научно-исследовательскую работу студентов как обязательный элемент подготовки специалистов.</a:t>
            </a:r>
            <a:endParaRPr lang="ru-RU" sz="2000" dirty="0">
              <a:solidFill>
                <a:srgbClr val="00B05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32242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чем пойдет речь?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1</a:t>
            </a:r>
            <a:r>
              <a:rPr lang="ru-RU" sz="2400" dirty="0" smtClean="0"/>
              <a:t>. Состояние рынка труда</a:t>
            </a:r>
          </a:p>
          <a:p>
            <a:r>
              <a:rPr lang="ru-RU" sz="2400" dirty="0" smtClean="0"/>
              <a:t>2. </a:t>
            </a:r>
            <a:r>
              <a:rPr lang="ru-RU" sz="2400" dirty="0"/>
              <a:t>П</a:t>
            </a:r>
            <a:r>
              <a:rPr lang="ru-RU" sz="2400" dirty="0" smtClean="0"/>
              <a:t>ричины дисбаланса</a:t>
            </a:r>
          </a:p>
          <a:p>
            <a:r>
              <a:rPr lang="ru-RU" sz="2400" dirty="0" smtClean="0"/>
              <a:t>3.Ключевые подходы к прогнозированию социального заказа к профессиональному образованию:</a:t>
            </a:r>
          </a:p>
          <a:p>
            <a:r>
              <a:rPr lang="ru-RU" sz="2400" dirty="0" smtClean="0"/>
              <a:t>3.1.методика </a:t>
            </a:r>
            <a:r>
              <a:rPr lang="ru-RU" sz="2400" dirty="0" err="1" smtClean="0"/>
              <a:t>минтруда</a:t>
            </a:r>
            <a:endParaRPr lang="ru-RU" sz="2400" dirty="0" smtClean="0"/>
          </a:p>
          <a:p>
            <a:r>
              <a:rPr lang="ru-RU" sz="2400" dirty="0" smtClean="0"/>
              <a:t>3.2.методика на основе структуры баланса трудовых ресурсов</a:t>
            </a:r>
          </a:p>
          <a:p>
            <a:r>
              <a:rPr lang="ru-RU" sz="2400" dirty="0" smtClean="0"/>
              <a:t>3.3.методика оценки трудоустройства выпускников</a:t>
            </a:r>
          </a:p>
          <a:p>
            <a:r>
              <a:rPr lang="ru-RU" sz="2400" dirty="0" smtClean="0"/>
              <a:t>3.4.методика потребности специалистов с учетом региональных особенностей </a:t>
            </a:r>
          </a:p>
          <a:p>
            <a:r>
              <a:rPr lang="ru-RU" sz="2400" dirty="0" smtClean="0"/>
              <a:t>3.5. </a:t>
            </a:r>
            <a:r>
              <a:rPr lang="ru-RU" sz="2400" dirty="0" err="1" smtClean="0"/>
              <a:t>форсайт</a:t>
            </a:r>
            <a:r>
              <a:rPr lang="ru-RU" sz="2400" dirty="0" smtClean="0"/>
              <a:t>-подход к определению потребности в специалистах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3336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effectLst/>
                <a:latin typeface="Times New Roman"/>
                <a:ea typeface="Calibri"/>
              </a:rPr>
              <a:t>1.Департамент трудовых отношений и государственной гражданской службы </a:t>
            </a:r>
            <a:r>
              <a:rPr lang="ru-RU" sz="2800" dirty="0" err="1" smtClean="0">
                <a:effectLst/>
                <a:latin typeface="Times New Roman"/>
                <a:ea typeface="Calibri"/>
              </a:rPr>
              <a:t>Минздравсоцразвития</a:t>
            </a:r>
            <a:r>
              <a:rPr lang="ru-RU" sz="2800" dirty="0" smtClean="0">
                <a:effectLst/>
                <a:latin typeface="Times New Roman"/>
                <a:ea typeface="Calibri"/>
              </a:rPr>
              <a:t> России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/>
                <a:ea typeface="Calibri"/>
              </a:rPr>
              <a:t>-</a:t>
            </a:r>
            <a:r>
              <a:rPr lang="ru-RU" dirty="0" smtClean="0">
                <a:effectLst/>
                <a:latin typeface="Times New Roman"/>
                <a:ea typeface="Calibri"/>
              </a:rPr>
              <a:t>численность трудоспособного населения вк2016 г. уменьшится на 9,8 млн и будет составлять 58% в общей численности населения.  Это вызовет еще больший дефицит трудовых ресурсов. </a:t>
            </a:r>
          </a:p>
          <a:p>
            <a:pPr>
              <a:buFontTx/>
              <a:buChar char="-"/>
            </a:pPr>
            <a:r>
              <a:rPr lang="ru-RU" dirty="0" smtClean="0">
                <a:effectLst/>
                <a:latin typeface="Times New Roman"/>
                <a:ea typeface="Calibri"/>
              </a:rPr>
              <a:t>численность населения трудоспособного возраста неравномерно распределена по территории страны. </a:t>
            </a:r>
          </a:p>
          <a:p>
            <a:pPr>
              <a:buFontTx/>
              <a:buChar char="-"/>
            </a:pPr>
            <a:r>
              <a:rPr lang="ru-RU" dirty="0" smtClean="0">
                <a:effectLst/>
                <a:latin typeface="Times New Roman"/>
                <a:ea typeface="Calibri"/>
              </a:rPr>
              <a:t>Гендерный дисбаланс приобретает устойчивое содержание. </a:t>
            </a:r>
          </a:p>
          <a:p>
            <a:pPr>
              <a:buFontTx/>
              <a:buChar char="-"/>
            </a:pPr>
            <a:r>
              <a:rPr lang="ru-RU" dirty="0" smtClean="0">
                <a:effectLst/>
                <a:latin typeface="Times New Roman"/>
                <a:ea typeface="Calibri"/>
              </a:rPr>
              <a:t>Средний возраст занятых в экономике России составляет среди мужчин – 39,8 лет, среди женщин – 40,8.</a:t>
            </a:r>
          </a:p>
          <a:p>
            <a:pPr>
              <a:buFontTx/>
              <a:buChar char="-"/>
            </a:pPr>
            <a:r>
              <a:rPr lang="ru-RU" dirty="0" smtClean="0">
                <a:effectLst/>
                <a:latin typeface="Times New Roman"/>
                <a:ea typeface="Calibri"/>
              </a:rPr>
              <a:t> Женщины, занятые в экономике, в основном имеют более высокий уровень образования – 34,2%, в то время как среди мужчин этот процент составляет 26,7 (</a:t>
            </a:r>
            <a:r>
              <a:rPr lang="ru-RU" dirty="0" err="1" smtClean="0">
                <a:effectLst/>
                <a:latin typeface="Times New Roman"/>
                <a:ea typeface="Calibri"/>
              </a:rPr>
              <a:t>КонсультантПлюс</a:t>
            </a:r>
            <a:r>
              <a:rPr lang="ru-RU" dirty="0" smtClean="0">
                <a:effectLst/>
                <a:latin typeface="Times New Roman"/>
                <a:ea typeface="Calibri"/>
              </a:rPr>
              <a:t>, 2014).</a:t>
            </a:r>
          </a:p>
          <a:p>
            <a:pPr>
              <a:buFontTx/>
              <a:buChar char="-"/>
            </a:pPr>
            <a:r>
              <a:rPr lang="ru-RU" b="1" dirty="0" smtClean="0">
                <a:effectLst/>
                <a:latin typeface="Times New Roman"/>
                <a:ea typeface="Calibri"/>
              </a:rPr>
              <a:t>Существуют противоречия в области подготовки кадров между системой образования и требованиями работодателей</a:t>
            </a:r>
            <a:r>
              <a:rPr lang="ru-RU" dirty="0" smtClean="0">
                <a:effectLst/>
                <a:latin typeface="Times New Roman"/>
                <a:ea typeface="Calibri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4422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Times New Roman"/>
                <a:ea typeface="Calibri"/>
              </a:rPr>
              <a:t>1.1К</a:t>
            </a:r>
            <a:r>
              <a:rPr lang="ru-RU" sz="2000" dirty="0" smtClean="0">
                <a:effectLst/>
                <a:latin typeface="Times New Roman"/>
                <a:ea typeface="Calibri"/>
              </a:rPr>
              <a:t>рупномасштабные меры по реформированию системы профессионального образования в России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effectLst/>
                <a:latin typeface="Times New Roman"/>
                <a:ea typeface="Calibri"/>
              </a:rPr>
              <a:t>Главными целевыми установками в реализации ФГОС ВПО последних поколений являются программы </a:t>
            </a:r>
            <a:r>
              <a:rPr lang="ru-RU" dirty="0" err="1" smtClean="0">
                <a:effectLst/>
                <a:latin typeface="Times New Roman"/>
                <a:ea typeface="Calibri"/>
              </a:rPr>
              <a:t>практикоориентированного</a:t>
            </a:r>
            <a:r>
              <a:rPr lang="ru-RU" dirty="0" smtClean="0">
                <a:effectLst/>
                <a:latin typeface="Times New Roman"/>
                <a:ea typeface="Calibri"/>
              </a:rPr>
              <a:t> обучения, программы, обеспечивающие получение компетенций.</a:t>
            </a:r>
          </a:p>
          <a:p>
            <a:r>
              <a:rPr lang="ru-RU" dirty="0" smtClean="0">
                <a:effectLst/>
                <a:latin typeface="Times New Roman"/>
                <a:ea typeface="Calibri"/>
              </a:rPr>
              <a:t>В соответствии с Указом Президента РФ от 16 апреля 2014 г. № 249 в РФ (</a:t>
            </a:r>
            <a:r>
              <a:rPr lang="ru-RU" dirty="0" err="1" smtClean="0">
                <a:effectLst/>
                <a:latin typeface="Times New Roman"/>
                <a:ea typeface="Calibri"/>
              </a:rPr>
              <a:t>Минобрнауки</a:t>
            </a:r>
            <a:r>
              <a:rPr lang="ru-RU" dirty="0" smtClean="0">
                <a:effectLst/>
                <a:latin typeface="Times New Roman"/>
                <a:ea typeface="Calibri"/>
              </a:rPr>
              <a:t> РФ, 2013) создается система национальных компетенций и квалификаций, где ключевым элементом являются </a:t>
            </a:r>
            <a:r>
              <a:rPr lang="ru-RU" b="1" dirty="0" err="1" smtClean="0">
                <a:effectLst/>
                <a:latin typeface="Times New Roman"/>
                <a:ea typeface="Calibri"/>
              </a:rPr>
              <a:t>профстандарты</a:t>
            </a:r>
            <a:r>
              <a:rPr lang="ru-RU" b="1" dirty="0" smtClean="0">
                <a:effectLst/>
                <a:latin typeface="Times New Roman"/>
                <a:ea typeface="Calibri"/>
              </a:rPr>
              <a:t>, </a:t>
            </a:r>
            <a:r>
              <a:rPr lang="ru-RU" dirty="0" smtClean="0">
                <a:effectLst/>
                <a:latin typeface="Times New Roman"/>
                <a:ea typeface="Calibri"/>
              </a:rPr>
              <a:t>которые должны заменить Единый тарифно-квалификационный справочник работ и профессий рабочих,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8368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76672"/>
            <a:ext cx="8147248" cy="5649491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effectLst/>
                <a:latin typeface="Times New Roman"/>
                <a:ea typeface="Calibri"/>
              </a:rPr>
              <a:t>1.1.Компетентностный подход в системе </a:t>
            </a:r>
            <a:r>
              <a:rPr lang="ru-RU" dirty="0" err="1" smtClean="0">
                <a:effectLst/>
                <a:latin typeface="Times New Roman"/>
                <a:ea typeface="Calibri"/>
              </a:rPr>
              <a:t>профстандартов</a:t>
            </a:r>
            <a:r>
              <a:rPr lang="ru-RU" dirty="0" smtClean="0">
                <a:effectLst/>
                <a:latin typeface="Times New Roman"/>
                <a:ea typeface="Calibri"/>
              </a:rPr>
              <a:t> реализован не в полной мере:</a:t>
            </a:r>
          </a:p>
          <a:p>
            <a:r>
              <a:rPr lang="ru-RU" dirty="0" smtClean="0">
                <a:effectLst/>
                <a:latin typeface="Times New Roman"/>
                <a:ea typeface="Calibri"/>
              </a:rPr>
              <a:t>в методике разработки </a:t>
            </a:r>
            <a:r>
              <a:rPr lang="ru-RU" dirty="0" err="1" smtClean="0">
                <a:effectLst/>
                <a:latin typeface="Times New Roman"/>
                <a:ea typeface="Calibri"/>
              </a:rPr>
              <a:t>профстандартов</a:t>
            </a:r>
            <a:r>
              <a:rPr lang="ru-RU" dirty="0" smtClean="0">
                <a:effectLst/>
                <a:latin typeface="Times New Roman"/>
                <a:ea typeface="Calibri"/>
              </a:rPr>
              <a:t> используется преимущественно </a:t>
            </a:r>
            <a:r>
              <a:rPr lang="ru-RU" b="1" dirty="0" smtClean="0">
                <a:effectLst/>
                <a:latin typeface="Times New Roman"/>
                <a:ea typeface="Calibri"/>
              </a:rPr>
              <a:t>функциональный, </a:t>
            </a:r>
            <a:r>
              <a:rPr lang="ru-RU" dirty="0" smtClean="0">
                <a:effectLst/>
                <a:latin typeface="Times New Roman"/>
                <a:ea typeface="Calibri"/>
              </a:rPr>
              <a:t>а не поведенческий подход </a:t>
            </a:r>
            <a:r>
              <a:rPr lang="ru-RU" sz="1700" dirty="0" smtClean="0">
                <a:effectLst/>
                <a:latin typeface="Times New Roman"/>
                <a:ea typeface="Calibri"/>
              </a:rPr>
              <a:t>(инструкция , а не роль).</a:t>
            </a:r>
          </a:p>
          <a:p>
            <a:r>
              <a:rPr lang="ru-RU" dirty="0" smtClean="0">
                <a:effectLst/>
                <a:latin typeface="Times New Roman"/>
                <a:ea typeface="Calibri"/>
              </a:rPr>
              <a:t>разработчики профессиональных стандартов включили в его структуру: функции, знания, умения и навыки, а не модели профессионального поведения, профессиональные компетенции и производственные задачи.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20302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1976</Words>
  <Application>Microsoft Office PowerPoint</Application>
  <PresentationFormat>Экран (4:3)</PresentationFormat>
  <Paragraphs>130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29</vt:i4>
      </vt:variant>
    </vt:vector>
  </HeadingPairs>
  <TitlesOfParts>
    <vt:vector size="31" baseType="lpstr">
      <vt:lpstr>Тема Office</vt:lpstr>
      <vt:lpstr>Оформление по умолчанию</vt:lpstr>
      <vt:lpstr>Методика прогнозирования социального заказа к профессиональному образованию</vt:lpstr>
      <vt:lpstr>«О мерах по коренному улучшению качества подготовки и использования специалистов с высшим образованием в народном хозяйстве» ЦЕНТРАЛЬНЫЙ КОМИТЕТ КПСС, СОВЕТ МИНИСТРОВ СССР, ПОСТАНОВЛЕНИЕ от 13 марта 1987 года N 325 </vt:lpstr>
      <vt:lpstr>Презентация PowerPoint</vt:lpstr>
      <vt:lpstr>Презентация PowerPoint</vt:lpstr>
      <vt:lpstr>Презентация PowerPoint</vt:lpstr>
      <vt:lpstr>О чем пойдет речь?</vt:lpstr>
      <vt:lpstr>1.Департамент трудовых отношений и государственной гражданской службы Минздравсоцразвития России</vt:lpstr>
      <vt:lpstr>1.1Крупномасштабные меры по реформированию системы профессионального образования в России</vt:lpstr>
      <vt:lpstr>Презентация PowerPoint</vt:lpstr>
      <vt:lpstr>1.3  Профессиональный стандарт к основным должностям работников  туристической индустрии (фрагмент)</vt:lpstr>
      <vt:lpstr>2.Несоответствие между качеством подготовки и требованиями рынка труда привело к существованию длительного структурного дисбаланса на рынке труда в РФ при вполне удовлетворительных показателях уровня безработицы (во втором полугодии 2013 г. показатель безработицы сохранялся на уровне 5,5%). Т.е почему трудно прогнозировать потребность </vt:lpstr>
      <vt:lpstr>2.2.Предполагается создание отдельных очагов высококонкурентоспособных разработок (не менее 8–10 направлений мирового уровня), а также развитие прорывных поисковых фундаментальных исследований. Внутренние затраты на исследования и разработки воз-растут к 2030 г. до 2,0% ВВП, доля частных расходов увеличится до 28%, при общем существенном повышении эффективности разработок и исследований  (ГАРАНТ.РУ, не датировано </vt:lpstr>
      <vt:lpstr>2.3.развитие новых форм занятости и организации труда вследствие влияния экономических, демографических и геополитических факторов. </vt:lpstr>
      <vt:lpstr>2.4.При оптимистичном сценарии прогноза долгосрочного социально-экономического развития Российской Федерации на период до 2030 г. (Минэкономразвития России, 2013) уже к 2020 г. ежегодный объём рынка информационных технологий составит 2 083 млрд руб., из которых более 1 200 млрд будет приходиться на рынок программных средств и услуг</vt:lpstr>
      <vt:lpstr>2.5.геополитические риски. </vt:lpstr>
      <vt:lpstr>3.Ключевые подходы к прогнозированию социального заказа профессиональному образованию в современных условиях России</vt:lpstr>
      <vt:lpstr>3.1. Методика макроэкономического прогноза баланса трудовых ресурсов РФ. применяется Министерством труда и социального развития РФ ежегодно для составления прогнозов на очередной и плановый 2-летний период (КонсультантПлюс, 2012). </vt:lpstr>
      <vt:lpstr>3.2.Методика прогнозирования спроса и предложения трудовых ресурсов РФ Института народнохозяйственного прогнозирования РАН (Коровкин, Долгова, Королев, 2011; Коровкин, 2011; Ляшок, Рощин, 2012).</vt:lpstr>
      <vt:lpstr>3.3. Методика мониторинга трудоустройства выпускников учебных заведений в РФ. Разработка Центра бюджетного мониторинга Петрозаводского государственного университета. Данная методика начала применяться в российских учебных заведениях с 2012 г. </vt:lpstr>
      <vt:lpstr>22 ноября 2012 г. Правительством РФ  гос.  программа «Развитие образования» на 2013–2020 гг.. Предусмотрено:: удельный вес численности выпускников образовательных организаций профессионального образования очной формы обучения, трудоустроившихся в течение одного года после окончания обучения по полученной специальности (в % от общего числа выпускников), должен составлять не менее 44% в 2013 г. и достигнуть уровня 60% к 2020 г.</vt:lpstr>
      <vt:lpstr>Сомнения по поводу достоверности данных, предоставляемых вузом: </vt:lpstr>
      <vt:lpstr>Министерство образования и науки РФ в 2014 г. подготовило  постановление «О проведении в 2014–2016 годах эксперимента по мониторингу трудоустройства выпускников образовательных организаций высшего образования»  </vt:lpstr>
      <vt:lpstr>3. 4. Макроэкономическая модель прогнозирования потребности экономики в специалистах с высшим, средним и начальным профессиональным образованием с учетом территориальных и демографических особенностей каждого субъекта РФ, разработанная Центром бюджетного мониторинга Петрозаводского государственного университета (Казакова, 2012; Сигова, )</vt:lpstr>
      <vt:lpstr>Основу макроэкономической методики прогнозирования потребности составляет унифицированный для всех регионов Российской Федерации нормативный подход, базирующийся на прогнозах макроэкономических показателей, заложенных в программы и стратегии социально- экономического развития субъектов Федерации</vt:lpstr>
      <vt:lpstr>Основной недостаток макроэкономической методики </vt:lpstr>
      <vt:lpstr>3.5. Компетентностный подход в методике формирования перечня востребованных компетенций для сферы техно- логических инноваций  (информационно-телекоммуникационные системы; биотехнологии; медицина и здравоохранение; новые материалы и нанотехнологии; транспортные и космические системы; рациональное природопользование; энергетика и энергоэффективность).  </vt:lpstr>
      <vt:lpstr>При разработке модели использованы методы форсайт-исследования и опросов работодателей по новой технологии  Job&amp;Competence Description. </vt:lpstr>
      <vt:lpstr>Вывод: современный вектор развития методик про­гнозирования социального заказа к профессиональному образованию в Российской Федерации направлен: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прогнгозирования социального заказа к профессиональному образованию</dc:title>
  <dc:creator>Брагина</dc:creator>
  <cp:lastModifiedBy>Alina</cp:lastModifiedBy>
  <cp:revision>31</cp:revision>
  <cp:lastPrinted>2016-03-02T14:02:13Z</cp:lastPrinted>
  <dcterms:created xsi:type="dcterms:W3CDTF">2016-02-28T14:40:57Z</dcterms:created>
  <dcterms:modified xsi:type="dcterms:W3CDTF">2016-10-01T04:55:29Z</dcterms:modified>
</cp:coreProperties>
</file>