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ms-office.legacyDiagramTex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notesMasterIdLst>
    <p:notesMasterId r:id="rId30"/>
  </p:notesMasterIdLst>
  <p:sldIdLst>
    <p:sldId id="363" r:id="rId2"/>
    <p:sldId id="337" r:id="rId3"/>
    <p:sldId id="362" r:id="rId4"/>
    <p:sldId id="338" r:id="rId5"/>
    <p:sldId id="354" r:id="rId6"/>
    <p:sldId id="324" r:id="rId7"/>
    <p:sldId id="355" r:id="rId8"/>
    <p:sldId id="358" r:id="rId9"/>
    <p:sldId id="308" r:id="rId10"/>
    <p:sldId id="307" r:id="rId11"/>
    <p:sldId id="314" r:id="rId12"/>
    <p:sldId id="323" r:id="rId13"/>
    <p:sldId id="327" r:id="rId14"/>
    <p:sldId id="331" r:id="rId15"/>
    <p:sldId id="325" r:id="rId16"/>
    <p:sldId id="328" r:id="rId17"/>
    <p:sldId id="332" r:id="rId18"/>
    <p:sldId id="316" r:id="rId19"/>
    <p:sldId id="356" r:id="rId20"/>
    <p:sldId id="311" r:id="rId21"/>
    <p:sldId id="330" r:id="rId22"/>
    <p:sldId id="329" r:id="rId23"/>
    <p:sldId id="333" r:id="rId24"/>
    <p:sldId id="309" r:id="rId25"/>
    <p:sldId id="335" r:id="rId26"/>
    <p:sldId id="339" r:id="rId27"/>
    <p:sldId id="340" r:id="rId28"/>
    <p:sldId id="349" r:id="rId2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27" autoAdjust="0"/>
  </p:normalViewPr>
  <p:slideViewPr>
    <p:cSldViewPr>
      <p:cViewPr varScale="1">
        <p:scale>
          <a:sx n="64" d="100"/>
          <a:sy n="64" d="100"/>
        </p:scale>
        <p:origin x="-133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06/relationships/legacyDocTextInfo" Target="legacyDocTextInfo.bin"/></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5" Type="http://schemas.microsoft.com/office/2006/relationships/legacyDiagramText" Target="legacyDiagramText5.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ru-RU"/>
          </a:p>
        </p:txBody>
      </p:sp>
      <p:sp>
        <p:nvSpPr>
          <p:cNvPr id="162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ru-RU"/>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2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62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162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6AB6599-972A-445C-93B1-1F4B9DB3EAEE}"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Образ слайда 1"/>
          <p:cNvSpPr>
            <a:spLocks noGrp="1" noRot="1" noChangeAspect="1"/>
          </p:cNvSpPr>
          <p:nvPr>
            <p:ph type="sldImg"/>
          </p:nvPr>
        </p:nvSpPr>
        <p:spPr>
          <a:ln/>
        </p:spPr>
      </p:sp>
      <p:sp>
        <p:nvSpPr>
          <p:cNvPr id="35842" name="Заметки 2"/>
          <p:cNvSpPr>
            <a:spLocks noGrp="1"/>
          </p:cNvSpPr>
          <p:nvPr>
            <p:ph type="body" idx="1"/>
          </p:nvPr>
        </p:nvSpPr>
        <p:spPr>
          <a:noFill/>
          <a:ln/>
        </p:spPr>
        <p:txBody>
          <a:bodyPr/>
          <a:lstStyle/>
          <a:p>
            <a:pPr eaLnBrk="1" hangingPunct="1"/>
            <a:endParaRPr lang="ru-RU" smtClean="0"/>
          </a:p>
        </p:txBody>
      </p:sp>
      <p:sp>
        <p:nvSpPr>
          <p:cNvPr id="35843" name="Номер слайда 3"/>
          <p:cNvSpPr>
            <a:spLocks noGrp="1"/>
          </p:cNvSpPr>
          <p:nvPr>
            <p:ph type="sldNum" sz="quarter" idx="5"/>
          </p:nvPr>
        </p:nvSpPr>
        <p:spPr>
          <a:noFill/>
        </p:spPr>
        <p:txBody>
          <a:bodyPr/>
          <a:lstStyle/>
          <a:p>
            <a:fld id="{94DC6B9E-B114-4E42-845F-B104911E02A3}" type="slidenum">
              <a:rPr lang="ru-RU" smtClean="0"/>
              <a:pPr/>
              <a:t>13</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defRPr/>
              </a:pPr>
              <a:endParaRPr lang="ru-RU" sz="2400">
                <a:latin typeface="Times New Roman"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defRPr/>
                </a:pPr>
                <a:endParaRPr lang="ru-RU" sz="2400">
                  <a:latin typeface="Times New Roman"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defRPr/>
                </a:pPr>
                <a:endParaRPr lang="ru-RU" sz="2400">
                  <a:latin typeface="Times New Roman"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pPr>
                  <a:defRPr/>
                </a:pPr>
                <a:endParaRPr lang="ru-RU"/>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defRPr/>
                </a:pPr>
                <a:endParaRPr lang="ru-RU" sz="2400">
                  <a:latin typeface="Times New Roman"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pPr>
                  <a:defRPr/>
                </a:pPr>
                <a:endParaRPr lang="ru-RU"/>
              </a:p>
            </p:txBody>
          </p:sp>
        </p:grpSp>
      </p:grpSp>
      <p:sp>
        <p:nvSpPr>
          <p:cNvPr id="333835" name="Rectangle 11"/>
          <p:cNvSpPr>
            <a:spLocks noGrp="1" noChangeArrowheads="1"/>
          </p:cNvSpPr>
          <p:nvPr>
            <p:ph type="ctrTitle"/>
          </p:nvPr>
        </p:nvSpPr>
        <p:spPr>
          <a:xfrm>
            <a:off x="2057400" y="1143000"/>
            <a:ext cx="6629400" cy="2209800"/>
          </a:xfrm>
        </p:spPr>
        <p:txBody>
          <a:bodyPr/>
          <a:lstStyle>
            <a:lvl1pPr>
              <a:defRPr sz="4800"/>
            </a:lvl1pPr>
          </a:lstStyle>
          <a:p>
            <a:r>
              <a:rPr lang="ru-RU"/>
              <a:t>Образец заголовка</a:t>
            </a:r>
          </a:p>
        </p:txBody>
      </p:sp>
      <p:sp>
        <p:nvSpPr>
          <p:cNvPr id="333836"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ru-RU"/>
              <a:t>Образец подзаголовка</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fld id="{8E3DA64D-31A0-4C15-90A0-4CB7A9F8506D}" type="datetimeFigureOut">
              <a:rPr lang="ru-RU"/>
              <a:pPr>
                <a:defRPr/>
              </a:pPr>
              <a:t>26.02.2014</a:t>
            </a:fld>
            <a:endParaRPr lang="ru-RU"/>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ru-RU"/>
          </a:p>
        </p:txBody>
      </p:sp>
      <p:sp>
        <p:nvSpPr>
          <p:cNvPr id="15" name="Rectangle 15"/>
          <p:cNvSpPr>
            <a:spLocks noGrp="1" noChangeArrowheads="1"/>
          </p:cNvSpPr>
          <p:nvPr>
            <p:ph type="sldNum" sz="quarter" idx="12"/>
          </p:nvPr>
        </p:nvSpPr>
        <p:spPr/>
        <p:txBody>
          <a:bodyPr/>
          <a:lstStyle>
            <a:lvl1pPr>
              <a:defRPr/>
            </a:lvl1pPr>
          </a:lstStyle>
          <a:p>
            <a:pPr>
              <a:defRPr/>
            </a:pPr>
            <a:fld id="{4E26EA50-B04E-45F0-8AD0-B3398FD54A4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half" idx="10"/>
          </p:nvPr>
        </p:nvSpPr>
        <p:spPr>
          <a:ln/>
        </p:spPr>
        <p:txBody>
          <a:bodyPr/>
          <a:lstStyle>
            <a:lvl1pPr>
              <a:defRPr/>
            </a:lvl1pPr>
          </a:lstStyle>
          <a:p>
            <a:pPr>
              <a:defRPr/>
            </a:pPr>
            <a:fld id="{02D9C3BA-7D10-4221-9B16-69B3DD5B00FD}" type="datetimeFigureOut">
              <a:rPr lang="ru-RU"/>
              <a:pPr>
                <a:defRPr/>
              </a:pPr>
              <a:t>26.02.2014</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pPr>
              <a:defRPr/>
            </a:pPr>
            <a:fld id="{B54E7BDD-3039-49DC-B491-DC6A444D88A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43700" y="277813"/>
            <a:ext cx="19431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914400" y="277813"/>
            <a:ext cx="56769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half" idx="10"/>
          </p:nvPr>
        </p:nvSpPr>
        <p:spPr>
          <a:ln/>
        </p:spPr>
        <p:txBody>
          <a:bodyPr/>
          <a:lstStyle>
            <a:lvl1pPr>
              <a:defRPr/>
            </a:lvl1pPr>
          </a:lstStyle>
          <a:p>
            <a:pPr>
              <a:defRPr/>
            </a:pPr>
            <a:fld id="{FF2CF0F3-89FC-4D0C-A129-B823F159EBC5}" type="datetimeFigureOut">
              <a:rPr lang="ru-RU"/>
              <a:pPr>
                <a:defRPr/>
              </a:pPr>
              <a:t>26.02.2014</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pPr>
              <a:defRPr/>
            </a:pPr>
            <a:fld id="{8105737B-CC16-484B-8C8F-6AECB64ACCA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7813"/>
            <a:ext cx="7772400" cy="11430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914400" y="1600200"/>
            <a:ext cx="7772400" cy="4530725"/>
          </a:xfrm>
        </p:spPr>
        <p:txBody>
          <a:bodyPr/>
          <a:lstStyle/>
          <a:p>
            <a:pPr lvl="0"/>
            <a:endParaRPr lang="ru-RU" noProof="0"/>
          </a:p>
        </p:txBody>
      </p:sp>
      <p:sp>
        <p:nvSpPr>
          <p:cNvPr id="4" name="Rectangle 9"/>
          <p:cNvSpPr>
            <a:spLocks noGrp="1" noChangeArrowheads="1"/>
          </p:cNvSpPr>
          <p:nvPr>
            <p:ph type="dt" sz="half" idx="10"/>
          </p:nvPr>
        </p:nvSpPr>
        <p:spPr>
          <a:ln/>
        </p:spPr>
        <p:txBody>
          <a:bodyPr/>
          <a:lstStyle>
            <a:lvl1pPr>
              <a:defRPr/>
            </a:lvl1pPr>
          </a:lstStyle>
          <a:p>
            <a:pPr>
              <a:defRPr/>
            </a:pPr>
            <a:fld id="{1847191E-F294-4155-8189-CD192058D6D8}" type="datetimeFigureOut">
              <a:rPr lang="ru-RU"/>
              <a:pPr>
                <a:defRPr/>
              </a:pPr>
              <a:t>26.02.2014</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pPr>
              <a:defRPr/>
            </a:pPr>
            <a:fld id="{82186527-AEBA-48D8-BCDE-1124E07EA7D6}"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9"/>
          <p:cNvSpPr>
            <a:spLocks noGrp="1" noChangeArrowheads="1"/>
          </p:cNvSpPr>
          <p:nvPr>
            <p:ph type="dt" sz="half" idx="10"/>
          </p:nvPr>
        </p:nvSpPr>
        <p:spPr>
          <a:ln/>
        </p:spPr>
        <p:txBody>
          <a:bodyPr/>
          <a:lstStyle>
            <a:lvl1pPr>
              <a:defRPr/>
            </a:lvl1pPr>
          </a:lstStyle>
          <a:p>
            <a:pPr>
              <a:defRPr/>
            </a:pPr>
            <a:fld id="{6C4206E5-9B39-4138-AB30-BBA36171A395}" type="datetimeFigureOut">
              <a:rPr lang="ru-RU"/>
              <a:pPr>
                <a:defRPr/>
              </a:pPr>
              <a:t>26.02.2014</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pPr>
              <a:defRPr/>
            </a:pPr>
            <a:fld id="{14E883D9-375D-4C74-BB3C-34ABA8982748}"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9"/>
          <p:cNvSpPr>
            <a:spLocks noGrp="1" noChangeArrowheads="1"/>
          </p:cNvSpPr>
          <p:nvPr>
            <p:ph type="dt" sz="half" idx="10"/>
          </p:nvPr>
        </p:nvSpPr>
        <p:spPr>
          <a:ln/>
        </p:spPr>
        <p:txBody>
          <a:bodyPr/>
          <a:lstStyle>
            <a:lvl1pPr>
              <a:defRPr/>
            </a:lvl1pPr>
          </a:lstStyle>
          <a:p>
            <a:pPr>
              <a:defRPr/>
            </a:pPr>
            <a:fld id="{AC25CFCA-1306-4E92-9413-7987819E9D22}" type="datetimeFigureOut">
              <a:rPr lang="ru-RU"/>
              <a:pPr>
                <a:defRPr/>
              </a:pPr>
              <a:t>26.02.2014</a:t>
            </a:fld>
            <a:endParaRPr lang="ru-RU"/>
          </a:p>
        </p:txBody>
      </p:sp>
      <p:sp>
        <p:nvSpPr>
          <p:cNvPr id="5" name="Rectangle 10"/>
          <p:cNvSpPr>
            <a:spLocks noGrp="1" noChangeArrowheads="1"/>
          </p:cNvSpPr>
          <p:nvPr>
            <p:ph type="ftr" sz="quarter" idx="11"/>
          </p:nvPr>
        </p:nvSpPr>
        <p:spPr>
          <a:ln/>
        </p:spPr>
        <p:txBody>
          <a:bodyPr/>
          <a:lstStyle>
            <a:lvl1pPr>
              <a:defRPr/>
            </a:lvl1pPr>
          </a:lstStyle>
          <a:p>
            <a:pPr>
              <a:defRPr/>
            </a:pPr>
            <a:endParaRPr lang="ru-RU"/>
          </a:p>
        </p:txBody>
      </p:sp>
      <p:sp>
        <p:nvSpPr>
          <p:cNvPr id="6" name="Rectangle 11"/>
          <p:cNvSpPr>
            <a:spLocks noGrp="1" noChangeArrowheads="1"/>
          </p:cNvSpPr>
          <p:nvPr>
            <p:ph type="sldNum" sz="quarter" idx="12"/>
          </p:nvPr>
        </p:nvSpPr>
        <p:spPr>
          <a:ln/>
        </p:spPr>
        <p:txBody>
          <a:bodyPr/>
          <a:lstStyle>
            <a:lvl1pPr>
              <a:defRPr/>
            </a:lvl1pPr>
          </a:lstStyle>
          <a:p>
            <a:pPr>
              <a:defRPr/>
            </a:pPr>
            <a:fld id="{E4BF21AE-A907-4DA6-ADED-541BB318F592}"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9"/>
          <p:cNvSpPr>
            <a:spLocks noGrp="1" noChangeArrowheads="1"/>
          </p:cNvSpPr>
          <p:nvPr>
            <p:ph type="dt" sz="half" idx="10"/>
          </p:nvPr>
        </p:nvSpPr>
        <p:spPr>
          <a:ln/>
        </p:spPr>
        <p:txBody>
          <a:bodyPr/>
          <a:lstStyle>
            <a:lvl1pPr>
              <a:defRPr/>
            </a:lvl1pPr>
          </a:lstStyle>
          <a:p>
            <a:pPr>
              <a:defRPr/>
            </a:pPr>
            <a:fld id="{98A33373-6ADF-454E-A591-93DDC59796F9}" type="datetimeFigureOut">
              <a:rPr lang="ru-RU"/>
              <a:pPr>
                <a:defRPr/>
              </a:pPr>
              <a:t>26.02.2014</a:t>
            </a:fld>
            <a:endParaRPr lang="ru-RU"/>
          </a:p>
        </p:txBody>
      </p:sp>
      <p:sp>
        <p:nvSpPr>
          <p:cNvPr id="6" name="Rectangle 10"/>
          <p:cNvSpPr>
            <a:spLocks noGrp="1" noChangeArrowheads="1"/>
          </p:cNvSpPr>
          <p:nvPr>
            <p:ph type="ftr" sz="quarter" idx="11"/>
          </p:nvPr>
        </p:nvSpPr>
        <p:spPr>
          <a:ln/>
        </p:spPr>
        <p:txBody>
          <a:bodyPr/>
          <a:lstStyle>
            <a:lvl1pPr>
              <a:defRPr/>
            </a:lvl1pPr>
          </a:lstStyle>
          <a:p>
            <a:pPr>
              <a:defRPr/>
            </a:pPr>
            <a:endParaRPr lang="ru-RU"/>
          </a:p>
        </p:txBody>
      </p:sp>
      <p:sp>
        <p:nvSpPr>
          <p:cNvPr id="7" name="Rectangle 11"/>
          <p:cNvSpPr>
            <a:spLocks noGrp="1" noChangeArrowheads="1"/>
          </p:cNvSpPr>
          <p:nvPr>
            <p:ph type="sldNum" sz="quarter" idx="12"/>
          </p:nvPr>
        </p:nvSpPr>
        <p:spPr>
          <a:ln/>
        </p:spPr>
        <p:txBody>
          <a:bodyPr/>
          <a:lstStyle>
            <a:lvl1pPr>
              <a:defRPr/>
            </a:lvl1pPr>
          </a:lstStyle>
          <a:p>
            <a:pPr>
              <a:defRPr/>
            </a:pPr>
            <a:fld id="{EC0D8B32-0165-48E1-A48C-A1FEF241A58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9"/>
          <p:cNvSpPr>
            <a:spLocks noGrp="1" noChangeArrowheads="1"/>
          </p:cNvSpPr>
          <p:nvPr>
            <p:ph type="dt" sz="half" idx="10"/>
          </p:nvPr>
        </p:nvSpPr>
        <p:spPr>
          <a:ln/>
        </p:spPr>
        <p:txBody>
          <a:bodyPr/>
          <a:lstStyle>
            <a:lvl1pPr>
              <a:defRPr/>
            </a:lvl1pPr>
          </a:lstStyle>
          <a:p>
            <a:pPr>
              <a:defRPr/>
            </a:pPr>
            <a:fld id="{BB12094E-0C20-4905-8280-730214846615}" type="datetimeFigureOut">
              <a:rPr lang="ru-RU"/>
              <a:pPr>
                <a:defRPr/>
              </a:pPr>
              <a:t>26.02.2014</a:t>
            </a:fld>
            <a:endParaRPr lang="ru-RU"/>
          </a:p>
        </p:txBody>
      </p:sp>
      <p:sp>
        <p:nvSpPr>
          <p:cNvPr id="8" name="Rectangle 10"/>
          <p:cNvSpPr>
            <a:spLocks noGrp="1" noChangeArrowheads="1"/>
          </p:cNvSpPr>
          <p:nvPr>
            <p:ph type="ftr" sz="quarter" idx="11"/>
          </p:nvPr>
        </p:nvSpPr>
        <p:spPr>
          <a:ln/>
        </p:spPr>
        <p:txBody>
          <a:bodyPr/>
          <a:lstStyle>
            <a:lvl1pPr>
              <a:defRPr/>
            </a:lvl1pPr>
          </a:lstStyle>
          <a:p>
            <a:pPr>
              <a:defRPr/>
            </a:pPr>
            <a:endParaRPr lang="ru-RU"/>
          </a:p>
        </p:txBody>
      </p:sp>
      <p:sp>
        <p:nvSpPr>
          <p:cNvPr id="9" name="Rectangle 11"/>
          <p:cNvSpPr>
            <a:spLocks noGrp="1" noChangeArrowheads="1"/>
          </p:cNvSpPr>
          <p:nvPr>
            <p:ph type="sldNum" sz="quarter" idx="12"/>
          </p:nvPr>
        </p:nvSpPr>
        <p:spPr>
          <a:ln/>
        </p:spPr>
        <p:txBody>
          <a:bodyPr/>
          <a:lstStyle>
            <a:lvl1pPr>
              <a:defRPr/>
            </a:lvl1pPr>
          </a:lstStyle>
          <a:p>
            <a:pPr>
              <a:defRPr/>
            </a:pPr>
            <a:fld id="{B4DD547E-0663-46E2-A268-561C7C2975F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9"/>
          <p:cNvSpPr>
            <a:spLocks noGrp="1" noChangeArrowheads="1"/>
          </p:cNvSpPr>
          <p:nvPr>
            <p:ph type="dt" sz="half" idx="10"/>
          </p:nvPr>
        </p:nvSpPr>
        <p:spPr>
          <a:ln/>
        </p:spPr>
        <p:txBody>
          <a:bodyPr/>
          <a:lstStyle>
            <a:lvl1pPr>
              <a:defRPr/>
            </a:lvl1pPr>
          </a:lstStyle>
          <a:p>
            <a:pPr>
              <a:defRPr/>
            </a:pPr>
            <a:fld id="{2CAEED16-95D7-4265-86EA-8028B1B2BC66}" type="datetimeFigureOut">
              <a:rPr lang="ru-RU"/>
              <a:pPr>
                <a:defRPr/>
              </a:pPr>
              <a:t>26.02.2014</a:t>
            </a:fld>
            <a:endParaRPr lang="ru-RU"/>
          </a:p>
        </p:txBody>
      </p:sp>
      <p:sp>
        <p:nvSpPr>
          <p:cNvPr id="4" name="Rectangle 10"/>
          <p:cNvSpPr>
            <a:spLocks noGrp="1" noChangeArrowheads="1"/>
          </p:cNvSpPr>
          <p:nvPr>
            <p:ph type="ftr" sz="quarter" idx="11"/>
          </p:nvPr>
        </p:nvSpPr>
        <p:spPr>
          <a:ln/>
        </p:spPr>
        <p:txBody>
          <a:bodyPr/>
          <a:lstStyle>
            <a:lvl1pPr>
              <a:defRPr/>
            </a:lvl1pPr>
          </a:lstStyle>
          <a:p>
            <a:pPr>
              <a:defRPr/>
            </a:pPr>
            <a:endParaRPr lang="ru-RU"/>
          </a:p>
        </p:txBody>
      </p:sp>
      <p:sp>
        <p:nvSpPr>
          <p:cNvPr id="5" name="Rectangle 11"/>
          <p:cNvSpPr>
            <a:spLocks noGrp="1" noChangeArrowheads="1"/>
          </p:cNvSpPr>
          <p:nvPr>
            <p:ph type="sldNum" sz="quarter" idx="12"/>
          </p:nvPr>
        </p:nvSpPr>
        <p:spPr>
          <a:ln/>
        </p:spPr>
        <p:txBody>
          <a:bodyPr/>
          <a:lstStyle>
            <a:lvl1pPr>
              <a:defRPr/>
            </a:lvl1pPr>
          </a:lstStyle>
          <a:p>
            <a:pPr>
              <a:defRPr/>
            </a:pPr>
            <a:fld id="{19A10E2E-ACBA-4B61-B435-C07A7911F8A2}"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fld id="{793FE7AD-704C-436A-A784-73D1C726F5C2}" type="datetimeFigureOut">
              <a:rPr lang="ru-RU"/>
              <a:pPr>
                <a:defRPr/>
              </a:pPr>
              <a:t>26.02.2014</a:t>
            </a:fld>
            <a:endParaRPr lang="ru-RU"/>
          </a:p>
        </p:txBody>
      </p:sp>
      <p:sp>
        <p:nvSpPr>
          <p:cNvPr id="3" name="Rectangle 10"/>
          <p:cNvSpPr>
            <a:spLocks noGrp="1" noChangeArrowheads="1"/>
          </p:cNvSpPr>
          <p:nvPr>
            <p:ph type="ftr" sz="quarter" idx="11"/>
          </p:nvPr>
        </p:nvSpPr>
        <p:spPr>
          <a:ln/>
        </p:spPr>
        <p:txBody>
          <a:bodyPr/>
          <a:lstStyle>
            <a:lvl1pPr>
              <a:defRPr/>
            </a:lvl1pPr>
          </a:lstStyle>
          <a:p>
            <a:pPr>
              <a:defRPr/>
            </a:pPr>
            <a:endParaRPr lang="ru-RU"/>
          </a:p>
        </p:txBody>
      </p:sp>
      <p:sp>
        <p:nvSpPr>
          <p:cNvPr id="4" name="Rectangle 11"/>
          <p:cNvSpPr>
            <a:spLocks noGrp="1" noChangeArrowheads="1"/>
          </p:cNvSpPr>
          <p:nvPr>
            <p:ph type="sldNum" sz="quarter" idx="12"/>
          </p:nvPr>
        </p:nvSpPr>
        <p:spPr>
          <a:ln/>
        </p:spPr>
        <p:txBody>
          <a:bodyPr/>
          <a:lstStyle>
            <a:lvl1pPr>
              <a:defRPr/>
            </a:lvl1pPr>
          </a:lstStyle>
          <a:p>
            <a:pPr>
              <a:defRPr/>
            </a:pPr>
            <a:fld id="{1802458A-8F43-4EB1-88D4-BBBF6DF522E7}"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9"/>
          <p:cNvSpPr>
            <a:spLocks noGrp="1" noChangeArrowheads="1"/>
          </p:cNvSpPr>
          <p:nvPr>
            <p:ph type="dt" sz="half" idx="10"/>
          </p:nvPr>
        </p:nvSpPr>
        <p:spPr>
          <a:ln/>
        </p:spPr>
        <p:txBody>
          <a:bodyPr/>
          <a:lstStyle>
            <a:lvl1pPr>
              <a:defRPr/>
            </a:lvl1pPr>
          </a:lstStyle>
          <a:p>
            <a:pPr>
              <a:defRPr/>
            </a:pPr>
            <a:fld id="{E8B55B88-BCC2-4493-96A2-DEBE03315E34}" type="datetimeFigureOut">
              <a:rPr lang="ru-RU"/>
              <a:pPr>
                <a:defRPr/>
              </a:pPr>
              <a:t>26.02.2014</a:t>
            </a:fld>
            <a:endParaRPr lang="ru-RU"/>
          </a:p>
        </p:txBody>
      </p:sp>
      <p:sp>
        <p:nvSpPr>
          <p:cNvPr id="6" name="Rectangle 10"/>
          <p:cNvSpPr>
            <a:spLocks noGrp="1" noChangeArrowheads="1"/>
          </p:cNvSpPr>
          <p:nvPr>
            <p:ph type="ftr" sz="quarter" idx="11"/>
          </p:nvPr>
        </p:nvSpPr>
        <p:spPr>
          <a:ln/>
        </p:spPr>
        <p:txBody>
          <a:bodyPr/>
          <a:lstStyle>
            <a:lvl1pPr>
              <a:defRPr/>
            </a:lvl1pPr>
          </a:lstStyle>
          <a:p>
            <a:pPr>
              <a:defRPr/>
            </a:pPr>
            <a:endParaRPr lang="ru-RU"/>
          </a:p>
        </p:txBody>
      </p:sp>
      <p:sp>
        <p:nvSpPr>
          <p:cNvPr id="7" name="Rectangle 11"/>
          <p:cNvSpPr>
            <a:spLocks noGrp="1" noChangeArrowheads="1"/>
          </p:cNvSpPr>
          <p:nvPr>
            <p:ph type="sldNum" sz="quarter" idx="12"/>
          </p:nvPr>
        </p:nvSpPr>
        <p:spPr>
          <a:ln/>
        </p:spPr>
        <p:txBody>
          <a:bodyPr/>
          <a:lstStyle>
            <a:lvl1pPr>
              <a:defRPr/>
            </a:lvl1pPr>
          </a:lstStyle>
          <a:p>
            <a:pPr>
              <a:defRPr/>
            </a:pPr>
            <a:fld id="{F1DBFABD-9198-420A-BAA2-195A3A2C5AF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9"/>
          <p:cNvSpPr>
            <a:spLocks noGrp="1" noChangeArrowheads="1"/>
          </p:cNvSpPr>
          <p:nvPr>
            <p:ph type="dt" sz="half" idx="10"/>
          </p:nvPr>
        </p:nvSpPr>
        <p:spPr>
          <a:ln/>
        </p:spPr>
        <p:txBody>
          <a:bodyPr/>
          <a:lstStyle>
            <a:lvl1pPr>
              <a:defRPr/>
            </a:lvl1pPr>
          </a:lstStyle>
          <a:p>
            <a:pPr>
              <a:defRPr/>
            </a:pPr>
            <a:fld id="{B2BEE62E-37EF-4CD2-8BC0-1FB0728D433D}" type="datetimeFigureOut">
              <a:rPr lang="ru-RU"/>
              <a:pPr>
                <a:defRPr/>
              </a:pPr>
              <a:t>26.02.2014</a:t>
            </a:fld>
            <a:endParaRPr lang="ru-RU"/>
          </a:p>
        </p:txBody>
      </p:sp>
      <p:sp>
        <p:nvSpPr>
          <p:cNvPr id="6" name="Rectangle 10"/>
          <p:cNvSpPr>
            <a:spLocks noGrp="1" noChangeArrowheads="1"/>
          </p:cNvSpPr>
          <p:nvPr>
            <p:ph type="ftr" sz="quarter" idx="11"/>
          </p:nvPr>
        </p:nvSpPr>
        <p:spPr>
          <a:ln/>
        </p:spPr>
        <p:txBody>
          <a:bodyPr/>
          <a:lstStyle>
            <a:lvl1pPr>
              <a:defRPr/>
            </a:lvl1pPr>
          </a:lstStyle>
          <a:p>
            <a:pPr>
              <a:defRPr/>
            </a:pPr>
            <a:endParaRPr lang="ru-RU"/>
          </a:p>
        </p:txBody>
      </p:sp>
      <p:sp>
        <p:nvSpPr>
          <p:cNvPr id="7" name="Rectangle 11"/>
          <p:cNvSpPr>
            <a:spLocks noGrp="1" noChangeArrowheads="1"/>
          </p:cNvSpPr>
          <p:nvPr>
            <p:ph type="sldNum" sz="quarter" idx="12"/>
          </p:nvPr>
        </p:nvSpPr>
        <p:spPr>
          <a:ln/>
        </p:spPr>
        <p:txBody>
          <a:bodyPr/>
          <a:lstStyle>
            <a:lvl1pPr>
              <a:defRPr/>
            </a:lvl1pPr>
          </a:lstStyle>
          <a:p>
            <a:pPr>
              <a:defRPr/>
            </a:pPr>
            <a:fld id="{1B03033C-DAEB-4F00-B4DC-D7FF707B18B0}"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686800" cy="4876800"/>
            <a:chOff x="0" y="0"/>
            <a:chExt cx="5472" cy="3072"/>
          </a:xfrm>
        </p:grpSpPr>
        <p:sp>
          <p:nvSpPr>
            <p:cNvPr id="332803"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defRPr/>
              </a:pPr>
              <a:endParaRPr lang="ru-RU" sz="2400">
                <a:latin typeface="Times New Roman" pitchFamily="18" charset="0"/>
              </a:endParaRPr>
            </a:p>
          </p:txBody>
        </p:sp>
        <p:grpSp>
          <p:nvGrpSpPr>
            <p:cNvPr id="1034" name="Group 4"/>
            <p:cNvGrpSpPr>
              <a:grpSpLocks/>
            </p:cNvGrpSpPr>
            <p:nvPr/>
          </p:nvGrpSpPr>
          <p:grpSpPr bwMode="auto">
            <a:xfrm>
              <a:off x="240" y="893"/>
              <a:ext cx="5232" cy="115"/>
              <a:chOff x="240" y="893"/>
              <a:chExt cx="5232" cy="115"/>
            </a:xfrm>
          </p:grpSpPr>
          <p:sp>
            <p:nvSpPr>
              <p:cNvPr id="332805"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defRPr/>
                </a:pPr>
                <a:endParaRPr lang="ru-RU" sz="2400">
                  <a:latin typeface="Times New Roman" pitchFamily="18" charset="0"/>
                </a:endParaRPr>
              </a:p>
            </p:txBody>
          </p:sp>
          <p:sp>
            <p:nvSpPr>
              <p:cNvPr id="332806"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pPr>
                  <a:defRPr/>
                </a:pPr>
                <a:endParaRPr lang="ru-RU"/>
              </a:p>
            </p:txBody>
          </p:sp>
        </p:grpSp>
      </p:grpSp>
      <p:sp>
        <p:nvSpPr>
          <p:cNvPr id="1027"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8"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32809"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1455466C-AB14-4321-86B3-3E3ED2A81C77}" type="datetimeFigureOut">
              <a:rPr lang="ru-RU"/>
              <a:pPr>
                <a:defRPr/>
              </a:pPr>
              <a:t>26.02.2014</a:t>
            </a:fld>
            <a:endParaRPr lang="ru-RU"/>
          </a:p>
        </p:txBody>
      </p:sp>
      <p:sp>
        <p:nvSpPr>
          <p:cNvPr id="332810"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ru-RU"/>
          </a:p>
        </p:txBody>
      </p:sp>
      <p:sp>
        <p:nvSpPr>
          <p:cNvPr id="332811"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BC45474A-5345-4288-8816-B3A712496205}" type="slidenum">
              <a:rPr lang="ru-RU"/>
              <a:pPr>
                <a:defRPr/>
              </a:pPr>
              <a:t>‹#›</a:t>
            </a:fld>
            <a:endParaRPr lang="ru-RU"/>
          </a:p>
        </p:txBody>
      </p:sp>
      <p:sp>
        <p:nvSpPr>
          <p:cNvPr id="332812"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pPr>
              <a:defRPr/>
            </a:pPr>
            <a:endParaRPr lang="ru-RU"/>
          </a:p>
        </p:txBody>
      </p:sp>
    </p:spTree>
  </p:cSld>
  <p:clrMap bg1="lt1" tx1="dk1" bg2="lt2" tx2="dk2" accent1="accent1" accent2="accent2" accent3="accent3" accent4="accent4" accent5="accent5" accent6="accent6" hlink="hlink" folHlink="folHlink"/>
  <p:sldLayoutIdLst>
    <p:sldLayoutId id="2147483944" r:id="rId1"/>
    <p:sldLayoutId id="2147483943" r:id="rId2"/>
    <p:sldLayoutId id="2147483942" r:id="rId3"/>
    <p:sldLayoutId id="2147483941" r:id="rId4"/>
    <p:sldLayoutId id="2147483940" r:id="rId5"/>
    <p:sldLayoutId id="2147483939" r:id="rId6"/>
    <p:sldLayoutId id="2147483938" r:id="rId7"/>
    <p:sldLayoutId id="2147483937" r:id="rId8"/>
    <p:sldLayoutId id="2147483936" r:id="rId9"/>
    <p:sldLayoutId id="2147483935" r:id="rId10"/>
    <p:sldLayoutId id="2147483934" r:id="rId11"/>
    <p:sldLayoutId id="2147483933" r:id="rId12"/>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algn="ctr"/>
            <a:r>
              <a:rPr lang="ru-RU" sz="3800" dirty="0" smtClean="0"/>
              <a:t>Проблемы организации инновационной деятельности</a:t>
            </a:r>
          </a:p>
        </p:txBody>
      </p:sp>
      <p:sp>
        <p:nvSpPr>
          <p:cNvPr id="216067" name="Rectangle 3"/>
          <p:cNvSpPr>
            <a:spLocks noGrp="1" noChangeArrowheads="1"/>
          </p:cNvSpPr>
          <p:nvPr>
            <p:ph type="body" idx="1"/>
          </p:nvPr>
        </p:nvSpPr>
        <p:spPr>
          <a:xfrm>
            <a:off x="683568" y="1600200"/>
            <a:ext cx="8003232" cy="4925144"/>
          </a:xfrm>
        </p:spPr>
        <p:txBody>
          <a:bodyPr/>
          <a:lstStyle/>
          <a:p>
            <a:pPr>
              <a:lnSpc>
                <a:spcPct val="90000"/>
              </a:lnSpc>
            </a:pPr>
            <a:r>
              <a:rPr lang="ru-RU" sz="2400" dirty="0" smtClean="0">
                <a:latin typeface="+mj-lt"/>
              </a:rPr>
              <a:t>практически все модели (за редким исключением) обладают высокой степенью обобщения, благодаря чему трудно выявить специфику того или иного региона;</a:t>
            </a:r>
          </a:p>
          <a:p>
            <a:pPr>
              <a:lnSpc>
                <a:spcPct val="90000"/>
              </a:lnSpc>
            </a:pPr>
            <a:r>
              <a:rPr lang="ru-RU" sz="2400" dirty="0" smtClean="0">
                <a:latin typeface="+mj-lt"/>
              </a:rPr>
              <a:t>недостаточно четко разработаны способы взаимосвязи развития образовательных учреждений с разворачиванием инновационных процессов, неопределенным является место сетевого взаимодействия в диаде - инновационный процесс и развитие образовательной системы Российской Федерации. </a:t>
            </a:r>
            <a:endParaRPr lang="ru-RU" sz="2400" b="1" dirty="0" smtClean="0">
              <a:latin typeface="+mj-lt"/>
            </a:endParaRPr>
          </a:p>
          <a:p>
            <a:pPr>
              <a:lnSpc>
                <a:spcPct val="90000"/>
              </a:lnSpc>
            </a:pPr>
            <a:r>
              <a:rPr lang="ru-RU" sz="2400" dirty="0" smtClean="0">
                <a:latin typeface="+mj-lt"/>
              </a:rPr>
              <a:t>деятельность инновационных площадок и внедрение продуктов их деятельности не всегда приводит к качественным изменениям в региональной системе образования.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algn="ctr" eaLnBrk="1" hangingPunct="1"/>
            <a:r>
              <a:rPr lang="ru-RU" smtClean="0"/>
              <a:t>Структурно-функциональные вариативные модели</a:t>
            </a:r>
          </a:p>
        </p:txBody>
      </p:sp>
      <p:sp>
        <p:nvSpPr>
          <p:cNvPr id="31746" name="Rectangle 3"/>
          <p:cNvSpPr>
            <a:spLocks noGrp="1" noChangeArrowheads="1"/>
          </p:cNvSpPr>
          <p:nvPr>
            <p:ph type="body" idx="1"/>
          </p:nvPr>
        </p:nvSpPr>
        <p:spPr/>
        <p:txBody>
          <a:bodyPr/>
          <a:lstStyle/>
          <a:p>
            <a:pPr eaLnBrk="1" hangingPunct="1">
              <a:spcBef>
                <a:spcPts val="1200"/>
              </a:spcBef>
            </a:pPr>
            <a:r>
              <a:rPr lang="ru-RU" b="1" smtClean="0">
                <a:latin typeface="Times New Roman" pitchFamily="18" charset="0"/>
              </a:rPr>
              <a:t>Модель</a:t>
            </a:r>
            <a:r>
              <a:rPr lang="ru-RU" b="1" i="1" smtClean="0">
                <a:latin typeface="Times New Roman" pitchFamily="18" charset="0"/>
              </a:rPr>
              <a:t> «институциональная»</a:t>
            </a:r>
            <a:r>
              <a:rPr lang="ru-RU" smtClean="0">
                <a:latin typeface="Times New Roman" pitchFamily="18" charset="0"/>
              </a:rPr>
              <a:t> </a:t>
            </a:r>
          </a:p>
          <a:p>
            <a:pPr eaLnBrk="1" hangingPunct="1">
              <a:spcBef>
                <a:spcPts val="1200"/>
              </a:spcBef>
            </a:pPr>
            <a:r>
              <a:rPr lang="ru-RU" b="1" smtClean="0">
                <a:latin typeface="Times New Roman" pitchFamily="18" charset="0"/>
              </a:rPr>
              <a:t>Модель</a:t>
            </a:r>
            <a:r>
              <a:rPr lang="ru-RU" b="1" i="1" smtClean="0">
                <a:latin typeface="Times New Roman" pitchFamily="18" charset="0"/>
              </a:rPr>
              <a:t> «инициативный инновационный проект»</a:t>
            </a:r>
            <a:r>
              <a:rPr lang="ru-RU" smtClean="0">
                <a:latin typeface="Times New Roman" pitchFamily="18" charset="0"/>
              </a:rPr>
              <a:t> </a:t>
            </a:r>
          </a:p>
          <a:p>
            <a:pPr eaLnBrk="1" hangingPunct="1">
              <a:spcBef>
                <a:spcPts val="1200"/>
              </a:spcBef>
            </a:pPr>
            <a:r>
              <a:rPr lang="ru-RU" b="1" smtClean="0">
                <a:latin typeface="Times New Roman" pitchFamily="18" charset="0"/>
              </a:rPr>
              <a:t>Модель</a:t>
            </a:r>
            <a:r>
              <a:rPr lang="ru-RU" b="1" i="1" smtClean="0">
                <a:latin typeface="Times New Roman" pitchFamily="18" charset="0"/>
              </a:rPr>
              <a:t> «сетевая инновационная площадка» </a:t>
            </a:r>
          </a:p>
          <a:p>
            <a:pPr eaLnBrk="1" hangingPunct="1">
              <a:spcBef>
                <a:spcPts val="1200"/>
              </a:spcBef>
            </a:pPr>
            <a:r>
              <a:rPr lang="ru-RU" b="1" smtClean="0">
                <a:latin typeface="Times New Roman" pitchFamily="18" charset="0"/>
              </a:rPr>
              <a:t>Модель</a:t>
            </a:r>
            <a:r>
              <a:rPr lang="ru-RU" b="1" i="1" smtClean="0">
                <a:latin typeface="Times New Roman" pitchFamily="18" charset="0"/>
              </a:rPr>
              <a:t> «инновационный комплекс»</a:t>
            </a:r>
            <a:r>
              <a:rPr lang="ru-RU" smtClean="0">
                <a:latin typeface="Times New Roman" pitchFamily="18" charset="0"/>
              </a:rPr>
              <a:t>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algn="ctr" eaLnBrk="1" hangingPunct="1"/>
            <a:r>
              <a:rPr lang="ru-RU" smtClean="0"/>
              <a:t>Компоненты моделей</a:t>
            </a:r>
          </a:p>
        </p:txBody>
      </p:sp>
      <p:sp>
        <p:nvSpPr>
          <p:cNvPr id="32770" name="Rectangle 3"/>
          <p:cNvSpPr>
            <a:spLocks noGrp="1" noChangeArrowheads="1"/>
          </p:cNvSpPr>
          <p:nvPr>
            <p:ph type="body" idx="1"/>
          </p:nvPr>
        </p:nvSpPr>
        <p:spPr>
          <a:xfrm>
            <a:off x="755650" y="1600200"/>
            <a:ext cx="7931150" cy="4997450"/>
          </a:xfrm>
        </p:spPr>
        <p:txBody>
          <a:bodyPr/>
          <a:lstStyle/>
          <a:p>
            <a:pPr eaLnBrk="1" hangingPunct="1">
              <a:lnSpc>
                <a:spcPct val="80000"/>
              </a:lnSpc>
              <a:buFont typeface="Wingdings" pitchFamily="2" charset="2"/>
              <a:buNone/>
            </a:pPr>
            <a:r>
              <a:rPr lang="ru-RU" sz="2400" b="1" smtClean="0">
                <a:latin typeface="Times New Roman" pitchFamily="18" charset="0"/>
              </a:rPr>
              <a:t>	Инвариантный</a:t>
            </a:r>
          </a:p>
          <a:p>
            <a:pPr eaLnBrk="1" hangingPunct="1">
              <a:lnSpc>
                <a:spcPct val="80000"/>
              </a:lnSpc>
            </a:pPr>
            <a:r>
              <a:rPr lang="ru-RU" sz="2400" smtClean="0">
                <a:latin typeface="Times New Roman" pitchFamily="18" charset="0"/>
              </a:rPr>
              <a:t>концептуальные идеи (системно-деятельностного, синергетического подхода)</a:t>
            </a:r>
          </a:p>
          <a:p>
            <a:pPr eaLnBrk="1" hangingPunct="1">
              <a:lnSpc>
                <a:spcPct val="80000"/>
              </a:lnSpc>
            </a:pPr>
            <a:r>
              <a:rPr lang="ru-RU" sz="2400" smtClean="0">
                <a:latin typeface="Times New Roman" pitchFamily="18" charset="0"/>
              </a:rPr>
              <a:t>цели</a:t>
            </a:r>
          </a:p>
          <a:p>
            <a:pPr eaLnBrk="1" hangingPunct="1">
              <a:lnSpc>
                <a:spcPct val="80000"/>
              </a:lnSpc>
            </a:pPr>
            <a:r>
              <a:rPr lang="ru-RU" sz="2400" smtClean="0">
                <a:latin typeface="Times New Roman" pitchFamily="18" charset="0"/>
              </a:rPr>
              <a:t>задачи</a:t>
            </a:r>
          </a:p>
          <a:p>
            <a:pPr eaLnBrk="1" hangingPunct="1">
              <a:lnSpc>
                <a:spcPct val="80000"/>
              </a:lnSpc>
            </a:pPr>
            <a:r>
              <a:rPr lang="ru-RU" sz="2400" smtClean="0">
                <a:latin typeface="Times New Roman" pitchFamily="18" charset="0"/>
              </a:rPr>
              <a:t>принципы (творчества, деятельности вариативности непрерывности комфортности саморазвития организации социокультурной целесообразности </a:t>
            </a:r>
          </a:p>
          <a:p>
            <a:pPr eaLnBrk="1" hangingPunct="1">
              <a:lnSpc>
                <a:spcPct val="80000"/>
              </a:lnSpc>
              <a:buFont typeface="Wingdings" pitchFamily="2" charset="2"/>
              <a:buNone/>
            </a:pPr>
            <a:r>
              <a:rPr lang="ru-RU" sz="2400" b="1" smtClean="0">
                <a:latin typeface="Times New Roman" pitchFamily="18" charset="0"/>
              </a:rPr>
              <a:t>	Вариативный </a:t>
            </a:r>
          </a:p>
          <a:p>
            <a:pPr eaLnBrk="1" hangingPunct="1">
              <a:lnSpc>
                <a:spcPct val="80000"/>
              </a:lnSpc>
            </a:pPr>
            <a:r>
              <a:rPr lang="ru-RU" sz="2400" smtClean="0">
                <a:latin typeface="Times New Roman" pitchFamily="18" charset="0"/>
              </a:rPr>
              <a:t>формы взаимодействия</a:t>
            </a:r>
          </a:p>
          <a:p>
            <a:pPr eaLnBrk="1" hangingPunct="1">
              <a:lnSpc>
                <a:spcPct val="80000"/>
              </a:lnSpc>
            </a:pPr>
            <a:r>
              <a:rPr lang="ru-RU" sz="2400" smtClean="0">
                <a:latin typeface="Times New Roman" pitchFamily="18" charset="0"/>
              </a:rPr>
              <a:t>структурные компоненты</a:t>
            </a:r>
          </a:p>
          <a:p>
            <a:pPr eaLnBrk="1" hangingPunct="1">
              <a:lnSpc>
                <a:spcPct val="80000"/>
              </a:lnSpc>
            </a:pPr>
            <a:r>
              <a:rPr lang="ru-RU" sz="2400" smtClean="0">
                <a:latin typeface="Times New Roman" pitchFamily="18" charset="0"/>
              </a:rPr>
              <a:t> способы распространения инновационных продуктов</a:t>
            </a:r>
          </a:p>
          <a:p>
            <a:pPr eaLnBrk="1" hangingPunct="1">
              <a:lnSpc>
                <a:spcPct val="80000"/>
              </a:lnSpc>
            </a:pPr>
            <a:r>
              <a:rPr lang="ru-RU" sz="2400" smtClean="0">
                <a:latin typeface="Times New Roman" pitchFamily="18" charset="0"/>
              </a:rPr>
              <a:t>педагогические средства</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algn="ctr" eaLnBrk="1" hangingPunct="1"/>
            <a:r>
              <a:rPr lang="ru-RU" smtClean="0"/>
              <a:t>«Институциональная модель»</a:t>
            </a:r>
          </a:p>
        </p:txBody>
      </p:sp>
      <p:sp>
        <p:nvSpPr>
          <p:cNvPr id="33794" name="Rectangle 3"/>
          <p:cNvSpPr>
            <a:spLocks noGrp="1" noChangeArrowheads="1"/>
          </p:cNvSpPr>
          <p:nvPr>
            <p:ph type="body" idx="1"/>
          </p:nvPr>
        </p:nvSpPr>
        <p:spPr/>
        <p:txBody>
          <a:bodyPr/>
          <a:lstStyle/>
          <a:p>
            <a:pPr eaLnBrk="1" hangingPunct="1"/>
            <a:endParaRPr lang="ru-RU" smtClean="0"/>
          </a:p>
        </p:txBody>
      </p:sp>
      <p:sp>
        <p:nvSpPr>
          <p:cNvPr id="33795" name="AutoShape 4"/>
          <p:cNvSpPr>
            <a:spLocks noChangeArrowheads="1"/>
          </p:cNvSpPr>
          <p:nvPr/>
        </p:nvSpPr>
        <p:spPr bwMode="auto">
          <a:xfrm>
            <a:off x="1979613" y="2133600"/>
            <a:ext cx="914400" cy="914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ru-RU"/>
              <a:t>РИП 1</a:t>
            </a:r>
          </a:p>
        </p:txBody>
      </p:sp>
      <p:sp>
        <p:nvSpPr>
          <p:cNvPr id="33796" name="AutoShape 5"/>
          <p:cNvSpPr>
            <a:spLocks noChangeArrowheads="1"/>
          </p:cNvSpPr>
          <p:nvPr/>
        </p:nvSpPr>
        <p:spPr bwMode="auto">
          <a:xfrm>
            <a:off x="1979613" y="3141663"/>
            <a:ext cx="914400" cy="914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ru-RU"/>
              <a:t>РИП 2</a:t>
            </a:r>
          </a:p>
        </p:txBody>
      </p:sp>
      <p:sp>
        <p:nvSpPr>
          <p:cNvPr id="33797" name="AutoShape 6"/>
          <p:cNvSpPr>
            <a:spLocks noChangeArrowheads="1"/>
          </p:cNvSpPr>
          <p:nvPr/>
        </p:nvSpPr>
        <p:spPr bwMode="auto">
          <a:xfrm>
            <a:off x="1979613" y="4149725"/>
            <a:ext cx="914400" cy="914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ru-RU"/>
              <a:t>РИП 3</a:t>
            </a:r>
          </a:p>
        </p:txBody>
      </p:sp>
      <p:sp>
        <p:nvSpPr>
          <p:cNvPr id="33798" name="AutoShape 7"/>
          <p:cNvSpPr>
            <a:spLocks noChangeArrowheads="1"/>
          </p:cNvSpPr>
          <p:nvPr/>
        </p:nvSpPr>
        <p:spPr bwMode="auto">
          <a:xfrm>
            <a:off x="1979613" y="5229225"/>
            <a:ext cx="914400" cy="914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ru-RU"/>
              <a:t>РИП 4</a:t>
            </a:r>
          </a:p>
        </p:txBody>
      </p:sp>
      <p:sp>
        <p:nvSpPr>
          <p:cNvPr id="33799" name="AutoShape 8"/>
          <p:cNvSpPr>
            <a:spLocks noChangeArrowheads="1"/>
          </p:cNvSpPr>
          <p:nvPr/>
        </p:nvSpPr>
        <p:spPr bwMode="auto">
          <a:xfrm>
            <a:off x="3203575" y="2276475"/>
            <a:ext cx="1800225" cy="431800"/>
          </a:xfrm>
          <a:prstGeom prst="rightArrow">
            <a:avLst>
              <a:gd name="adj1" fmla="val 50000"/>
              <a:gd name="adj2" fmla="val 104228"/>
            </a:avLst>
          </a:prstGeom>
          <a:solidFill>
            <a:schemeClr val="accent1"/>
          </a:solidFill>
          <a:ln w="9525">
            <a:solidFill>
              <a:schemeClr val="tx1"/>
            </a:solidFill>
            <a:miter lim="800000"/>
            <a:headEnd/>
            <a:tailEnd/>
          </a:ln>
        </p:spPr>
        <p:txBody>
          <a:bodyPr wrap="none" anchor="ctr"/>
          <a:lstStyle/>
          <a:p>
            <a:endParaRPr lang="ru-RU"/>
          </a:p>
        </p:txBody>
      </p:sp>
      <p:sp>
        <p:nvSpPr>
          <p:cNvPr id="33800" name="AutoShape 9"/>
          <p:cNvSpPr>
            <a:spLocks noChangeArrowheads="1"/>
          </p:cNvSpPr>
          <p:nvPr/>
        </p:nvSpPr>
        <p:spPr bwMode="auto">
          <a:xfrm>
            <a:off x="3132138" y="3357563"/>
            <a:ext cx="1871662" cy="485775"/>
          </a:xfrm>
          <a:prstGeom prst="rightArrow">
            <a:avLst>
              <a:gd name="adj1" fmla="val 50000"/>
              <a:gd name="adj2" fmla="val 96324"/>
            </a:avLst>
          </a:prstGeom>
          <a:solidFill>
            <a:schemeClr val="accent1"/>
          </a:solidFill>
          <a:ln w="9525">
            <a:solidFill>
              <a:schemeClr val="tx1"/>
            </a:solidFill>
            <a:miter lim="800000"/>
            <a:headEnd/>
            <a:tailEnd/>
          </a:ln>
        </p:spPr>
        <p:txBody>
          <a:bodyPr wrap="none" anchor="ctr"/>
          <a:lstStyle/>
          <a:p>
            <a:endParaRPr lang="ru-RU"/>
          </a:p>
        </p:txBody>
      </p:sp>
      <p:sp>
        <p:nvSpPr>
          <p:cNvPr id="33801" name="AutoShape 10"/>
          <p:cNvSpPr>
            <a:spLocks noChangeArrowheads="1"/>
          </p:cNvSpPr>
          <p:nvPr/>
        </p:nvSpPr>
        <p:spPr bwMode="auto">
          <a:xfrm>
            <a:off x="3132138" y="4365625"/>
            <a:ext cx="1839912" cy="485775"/>
          </a:xfrm>
          <a:prstGeom prst="rightArrow">
            <a:avLst>
              <a:gd name="adj1" fmla="val 50000"/>
              <a:gd name="adj2" fmla="val 94690"/>
            </a:avLst>
          </a:prstGeom>
          <a:solidFill>
            <a:schemeClr val="accent1"/>
          </a:solidFill>
          <a:ln w="9525">
            <a:solidFill>
              <a:schemeClr val="tx1"/>
            </a:solidFill>
            <a:miter lim="800000"/>
            <a:headEnd/>
            <a:tailEnd/>
          </a:ln>
        </p:spPr>
        <p:txBody>
          <a:bodyPr wrap="none" anchor="ctr"/>
          <a:lstStyle/>
          <a:p>
            <a:endParaRPr lang="ru-RU"/>
          </a:p>
        </p:txBody>
      </p:sp>
      <p:sp>
        <p:nvSpPr>
          <p:cNvPr id="33802" name="AutoShape 11"/>
          <p:cNvSpPr>
            <a:spLocks noChangeArrowheads="1"/>
          </p:cNvSpPr>
          <p:nvPr/>
        </p:nvSpPr>
        <p:spPr bwMode="auto">
          <a:xfrm>
            <a:off x="3132138" y="5445125"/>
            <a:ext cx="1871662" cy="485775"/>
          </a:xfrm>
          <a:prstGeom prst="rightArrow">
            <a:avLst>
              <a:gd name="adj1" fmla="val 50000"/>
              <a:gd name="adj2" fmla="val 96324"/>
            </a:avLst>
          </a:prstGeom>
          <a:solidFill>
            <a:schemeClr val="accent1"/>
          </a:solidFill>
          <a:ln w="9525">
            <a:solidFill>
              <a:schemeClr val="tx1"/>
            </a:solidFill>
            <a:miter lim="800000"/>
            <a:headEnd/>
            <a:tailEnd/>
          </a:ln>
        </p:spPr>
        <p:txBody>
          <a:bodyPr wrap="none" anchor="ctr"/>
          <a:lstStyle/>
          <a:p>
            <a:endParaRPr lang="ru-RU"/>
          </a:p>
        </p:txBody>
      </p:sp>
      <p:sp>
        <p:nvSpPr>
          <p:cNvPr id="33803" name="Oval 12"/>
          <p:cNvSpPr>
            <a:spLocks noChangeArrowheads="1"/>
          </p:cNvSpPr>
          <p:nvPr/>
        </p:nvSpPr>
        <p:spPr bwMode="auto">
          <a:xfrm>
            <a:off x="5580063" y="1844675"/>
            <a:ext cx="2663825" cy="914400"/>
          </a:xfrm>
          <a:prstGeom prst="ellipse">
            <a:avLst/>
          </a:prstGeom>
          <a:solidFill>
            <a:schemeClr val="accent1"/>
          </a:solidFill>
          <a:ln w="9525">
            <a:solidFill>
              <a:schemeClr val="tx1"/>
            </a:solidFill>
            <a:round/>
            <a:headEnd/>
            <a:tailEnd/>
          </a:ln>
        </p:spPr>
        <p:txBody>
          <a:bodyPr wrap="none" anchor="ctr"/>
          <a:lstStyle/>
          <a:p>
            <a:pPr algn="ctr"/>
            <a:r>
              <a:rPr lang="ru-RU"/>
              <a:t>Инновационный продукт</a:t>
            </a:r>
          </a:p>
        </p:txBody>
      </p:sp>
      <p:sp>
        <p:nvSpPr>
          <p:cNvPr id="33804" name="Oval 13"/>
          <p:cNvSpPr>
            <a:spLocks noChangeArrowheads="1"/>
          </p:cNvSpPr>
          <p:nvPr/>
        </p:nvSpPr>
        <p:spPr bwMode="auto">
          <a:xfrm>
            <a:off x="5508625" y="2924175"/>
            <a:ext cx="2663825" cy="914400"/>
          </a:xfrm>
          <a:prstGeom prst="ellipse">
            <a:avLst/>
          </a:prstGeom>
          <a:solidFill>
            <a:schemeClr val="accent1"/>
          </a:solidFill>
          <a:ln w="9525">
            <a:solidFill>
              <a:schemeClr val="tx1"/>
            </a:solidFill>
            <a:round/>
            <a:headEnd/>
            <a:tailEnd/>
          </a:ln>
        </p:spPr>
        <p:txBody>
          <a:bodyPr wrap="none" anchor="ctr"/>
          <a:lstStyle/>
          <a:p>
            <a:pPr algn="ctr"/>
            <a:r>
              <a:rPr lang="ru-RU"/>
              <a:t>Инновационный продукт</a:t>
            </a:r>
          </a:p>
        </p:txBody>
      </p:sp>
      <p:sp>
        <p:nvSpPr>
          <p:cNvPr id="33805" name="Oval 14"/>
          <p:cNvSpPr>
            <a:spLocks noChangeArrowheads="1"/>
          </p:cNvSpPr>
          <p:nvPr/>
        </p:nvSpPr>
        <p:spPr bwMode="auto">
          <a:xfrm>
            <a:off x="5580063" y="4149725"/>
            <a:ext cx="2663825" cy="914400"/>
          </a:xfrm>
          <a:prstGeom prst="ellipse">
            <a:avLst/>
          </a:prstGeom>
          <a:solidFill>
            <a:schemeClr val="accent1"/>
          </a:solidFill>
          <a:ln w="9525">
            <a:solidFill>
              <a:schemeClr val="tx1"/>
            </a:solidFill>
            <a:round/>
            <a:headEnd/>
            <a:tailEnd/>
          </a:ln>
        </p:spPr>
        <p:txBody>
          <a:bodyPr wrap="none" anchor="ctr"/>
          <a:lstStyle/>
          <a:p>
            <a:pPr algn="ctr"/>
            <a:r>
              <a:rPr lang="ru-RU"/>
              <a:t>Инновационный продукт</a:t>
            </a:r>
          </a:p>
        </p:txBody>
      </p:sp>
      <p:sp>
        <p:nvSpPr>
          <p:cNvPr id="33806" name="Oval 15"/>
          <p:cNvSpPr>
            <a:spLocks noChangeArrowheads="1"/>
          </p:cNvSpPr>
          <p:nvPr/>
        </p:nvSpPr>
        <p:spPr bwMode="auto">
          <a:xfrm>
            <a:off x="5580063" y="5229225"/>
            <a:ext cx="2736850" cy="914400"/>
          </a:xfrm>
          <a:prstGeom prst="ellipse">
            <a:avLst/>
          </a:prstGeom>
          <a:solidFill>
            <a:schemeClr val="accent1"/>
          </a:solidFill>
          <a:ln w="9525">
            <a:solidFill>
              <a:schemeClr val="tx1"/>
            </a:solidFill>
            <a:round/>
            <a:headEnd/>
            <a:tailEnd/>
          </a:ln>
        </p:spPr>
        <p:txBody>
          <a:bodyPr wrap="none" anchor="ctr"/>
          <a:lstStyle/>
          <a:p>
            <a:pPr algn="ctr"/>
            <a:r>
              <a:rPr lang="ru-RU"/>
              <a:t>Инновационный продукт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algn="ctr" eaLnBrk="1" hangingPunct="1"/>
            <a:r>
              <a:rPr lang="ru-RU" smtClean="0"/>
              <a:t>Особенности модели</a:t>
            </a:r>
          </a:p>
        </p:txBody>
      </p:sp>
      <p:sp>
        <p:nvSpPr>
          <p:cNvPr id="338947" name="Rectangle 3"/>
          <p:cNvSpPr>
            <a:spLocks noGrp="1" noChangeArrowheads="1"/>
          </p:cNvSpPr>
          <p:nvPr>
            <p:ph type="body" idx="1"/>
          </p:nvPr>
        </p:nvSpPr>
        <p:spPr/>
        <p:txBody>
          <a:bodyPr/>
          <a:lstStyle/>
          <a:p>
            <a:pPr eaLnBrk="1" hangingPunct="1">
              <a:lnSpc>
                <a:spcPct val="90000"/>
              </a:lnSpc>
              <a:defRPr/>
            </a:pPr>
            <a:r>
              <a:rPr lang="ru-RU" dirty="0" smtClean="0">
                <a:latin typeface="+mj-lt"/>
              </a:rPr>
              <a:t>Исследовательская, поисковая, </a:t>
            </a:r>
            <a:r>
              <a:rPr lang="ru-RU" dirty="0" err="1" smtClean="0">
                <a:latin typeface="+mj-lt"/>
              </a:rPr>
              <a:t>апробационная</a:t>
            </a:r>
            <a:r>
              <a:rPr lang="ru-RU" dirty="0" smtClean="0">
                <a:latin typeface="+mj-lt"/>
              </a:rPr>
              <a:t> активность </a:t>
            </a:r>
            <a:r>
              <a:rPr lang="ru-RU" dirty="0">
                <a:latin typeface="+mj-lt"/>
              </a:rPr>
              <a:t>коллектива отдельной образовательной организации, разрабатывающей инновационный проект, связанный с получением определенных продуктов </a:t>
            </a:r>
          </a:p>
          <a:p>
            <a:pPr eaLnBrk="1" hangingPunct="1">
              <a:lnSpc>
                <a:spcPct val="90000"/>
              </a:lnSpc>
              <a:defRPr/>
            </a:pPr>
            <a:r>
              <a:rPr lang="ru-RU" dirty="0">
                <a:latin typeface="+mj-lt"/>
              </a:rPr>
              <a:t>Инновационные продукты, разработанные организацией, чаще всего тиражируются только для видов и типов учреждений, сходных по условиям с инновационной </a:t>
            </a:r>
            <a:r>
              <a:rPr lang="ru-RU" dirty="0" smtClean="0">
                <a:latin typeface="+mj-lt"/>
              </a:rPr>
              <a:t>площадкой</a:t>
            </a:r>
            <a:endParaRPr lang="ru-RU"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algn="ctr" eaLnBrk="1" hangingPunct="1"/>
            <a:r>
              <a:rPr lang="ru-RU" smtClean="0"/>
              <a:t>Преимущества модели</a:t>
            </a:r>
          </a:p>
        </p:txBody>
      </p:sp>
      <p:sp>
        <p:nvSpPr>
          <p:cNvPr id="344067" name="Rectangle 3"/>
          <p:cNvSpPr>
            <a:spLocks noGrp="1" noChangeArrowheads="1"/>
          </p:cNvSpPr>
          <p:nvPr>
            <p:ph type="body" idx="1"/>
          </p:nvPr>
        </p:nvSpPr>
        <p:spPr/>
        <p:txBody>
          <a:bodyPr/>
          <a:lstStyle/>
          <a:p>
            <a:pPr eaLnBrk="1" hangingPunct="1">
              <a:defRPr/>
            </a:pPr>
            <a:r>
              <a:rPr lang="ru-RU" sz="3200" dirty="0" smtClean="0">
                <a:latin typeface="+mj-lt"/>
              </a:rPr>
              <a:t>стимулирует </a:t>
            </a:r>
            <a:r>
              <a:rPr lang="ru-RU" sz="3200" dirty="0">
                <a:latin typeface="+mj-lt"/>
              </a:rPr>
              <a:t>инициативу «с низов»</a:t>
            </a:r>
          </a:p>
          <a:p>
            <a:pPr eaLnBrk="1" hangingPunct="1">
              <a:defRPr/>
            </a:pPr>
            <a:r>
              <a:rPr lang="ru-RU" sz="3200" dirty="0" smtClean="0">
                <a:latin typeface="+mj-lt"/>
              </a:rPr>
              <a:t>повышает </a:t>
            </a:r>
            <a:r>
              <a:rPr lang="ru-RU" sz="3200" dirty="0">
                <a:latin typeface="+mj-lt"/>
              </a:rPr>
              <a:t>имидж образовательного учреждения</a:t>
            </a:r>
          </a:p>
          <a:p>
            <a:pPr eaLnBrk="1" hangingPunct="1">
              <a:defRPr/>
            </a:pPr>
            <a:r>
              <a:rPr lang="ru-RU" sz="3200" dirty="0" smtClean="0">
                <a:latin typeface="+mj-lt"/>
              </a:rPr>
              <a:t>значительно </a:t>
            </a:r>
            <a:r>
              <a:rPr lang="ru-RU" sz="3200" dirty="0">
                <a:latin typeface="+mj-lt"/>
              </a:rPr>
              <a:t>повышает результативность  и эффективность работы учреждения</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algn="ctr" eaLnBrk="1" hangingPunct="1"/>
            <a:r>
              <a:rPr lang="ru-RU" sz="3800" smtClean="0"/>
              <a:t>Модель «инициативный инновационный проект»</a:t>
            </a:r>
          </a:p>
        </p:txBody>
      </p:sp>
      <p:sp>
        <p:nvSpPr>
          <p:cNvPr id="37890" name="Rectangle 4"/>
          <p:cNvSpPr>
            <a:spLocks noChangeArrowheads="1"/>
          </p:cNvSpPr>
          <p:nvPr/>
        </p:nvSpPr>
        <p:spPr bwMode="auto">
          <a:xfrm>
            <a:off x="3348038" y="2781300"/>
            <a:ext cx="3384550" cy="914400"/>
          </a:xfrm>
          <a:prstGeom prst="rect">
            <a:avLst/>
          </a:prstGeom>
          <a:solidFill>
            <a:schemeClr val="accent1"/>
          </a:solidFill>
          <a:ln w="9525">
            <a:solidFill>
              <a:schemeClr val="tx1"/>
            </a:solidFill>
            <a:miter lim="800000"/>
            <a:headEnd/>
            <a:tailEnd/>
          </a:ln>
        </p:spPr>
        <p:txBody>
          <a:bodyPr wrap="none" anchor="ctr"/>
          <a:lstStyle/>
          <a:p>
            <a:pPr algn="ctr"/>
            <a:r>
              <a:rPr lang="ru-RU" b="1"/>
              <a:t>Департамент образования</a:t>
            </a:r>
          </a:p>
        </p:txBody>
      </p:sp>
      <p:sp>
        <p:nvSpPr>
          <p:cNvPr id="37891" name="AutoShape 5"/>
          <p:cNvSpPr>
            <a:spLocks noChangeArrowheads="1"/>
          </p:cNvSpPr>
          <p:nvPr/>
        </p:nvSpPr>
        <p:spPr bwMode="auto">
          <a:xfrm>
            <a:off x="900113" y="4076700"/>
            <a:ext cx="2016125" cy="914400"/>
          </a:xfrm>
          <a:prstGeom prst="hexagon">
            <a:avLst>
              <a:gd name="adj" fmla="val 55122"/>
              <a:gd name="vf" fmla="val 115470"/>
            </a:avLst>
          </a:prstGeom>
          <a:solidFill>
            <a:schemeClr val="accent1"/>
          </a:solidFill>
          <a:ln w="9525">
            <a:solidFill>
              <a:schemeClr val="tx1"/>
            </a:solidFill>
            <a:miter lim="800000"/>
            <a:headEnd/>
            <a:tailEnd/>
          </a:ln>
        </p:spPr>
        <p:txBody>
          <a:bodyPr wrap="none" anchor="ctr"/>
          <a:lstStyle/>
          <a:p>
            <a:pPr algn="ctr"/>
            <a:r>
              <a:rPr lang="ru-RU" sz="1400" b="1"/>
              <a:t>Направление 1МО</a:t>
            </a:r>
          </a:p>
        </p:txBody>
      </p:sp>
      <p:sp>
        <p:nvSpPr>
          <p:cNvPr id="37892" name="AutoShape 6"/>
          <p:cNvSpPr>
            <a:spLocks noChangeArrowheads="1"/>
          </p:cNvSpPr>
          <p:nvPr/>
        </p:nvSpPr>
        <p:spPr bwMode="auto">
          <a:xfrm>
            <a:off x="2916238" y="4149725"/>
            <a:ext cx="1943100" cy="914400"/>
          </a:xfrm>
          <a:prstGeom prst="hexagon">
            <a:avLst>
              <a:gd name="adj" fmla="val 53125"/>
              <a:gd name="vf" fmla="val 115470"/>
            </a:avLst>
          </a:prstGeom>
          <a:solidFill>
            <a:schemeClr val="accent1"/>
          </a:solidFill>
          <a:ln w="9525">
            <a:solidFill>
              <a:schemeClr val="tx1"/>
            </a:solidFill>
            <a:miter lim="800000"/>
            <a:headEnd/>
            <a:tailEnd/>
          </a:ln>
        </p:spPr>
        <p:txBody>
          <a:bodyPr wrap="none" anchor="ctr"/>
          <a:lstStyle/>
          <a:p>
            <a:pPr algn="ctr"/>
            <a:r>
              <a:rPr lang="ru-RU" sz="1400" b="1"/>
              <a:t>Направление 2 МО</a:t>
            </a:r>
          </a:p>
        </p:txBody>
      </p:sp>
      <p:sp>
        <p:nvSpPr>
          <p:cNvPr id="37893" name="AutoShape 7"/>
          <p:cNvSpPr>
            <a:spLocks noChangeArrowheads="1"/>
          </p:cNvSpPr>
          <p:nvPr/>
        </p:nvSpPr>
        <p:spPr bwMode="auto">
          <a:xfrm>
            <a:off x="4932363" y="4149725"/>
            <a:ext cx="1871662" cy="914400"/>
          </a:xfrm>
          <a:prstGeom prst="hexagon">
            <a:avLst>
              <a:gd name="adj" fmla="val 51172"/>
              <a:gd name="vf" fmla="val 115470"/>
            </a:avLst>
          </a:prstGeom>
          <a:solidFill>
            <a:schemeClr val="accent1"/>
          </a:solidFill>
          <a:ln w="9525">
            <a:solidFill>
              <a:schemeClr val="tx1"/>
            </a:solidFill>
            <a:miter lim="800000"/>
            <a:headEnd/>
            <a:tailEnd/>
          </a:ln>
        </p:spPr>
        <p:txBody>
          <a:bodyPr wrap="none" anchor="ctr"/>
          <a:lstStyle/>
          <a:p>
            <a:pPr algn="ctr"/>
            <a:r>
              <a:rPr lang="ru-RU" sz="1400" b="1"/>
              <a:t>Направление 3 МО</a:t>
            </a:r>
          </a:p>
        </p:txBody>
      </p:sp>
      <p:sp>
        <p:nvSpPr>
          <p:cNvPr id="37894" name="AutoShape 8"/>
          <p:cNvSpPr>
            <a:spLocks noChangeArrowheads="1"/>
          </p:cNvSpPr>
          <p:nvPr/>
        </p:nvSpPr>
        <p:spPr bwMode="auto">
          <a:xfrm>
            <a:off x="6948488" y="4149725"/>
            <a:ext cx="1655762" cy="914400"/>
          </a:xfrm>
          <a:prstGeom prst="hexagon">
            <a:avLst>
              <a:gd name="adj" fmla="val 45269"/>
              <a:gd name="vf" fmla="val 115470"/>
            </a:avLst>
          </a:prstGeom>
          <a:solidFill>
            <a:schemeClr val="accent1"/>
          </a:solidFill>
          <a:ln w="9525">
            <a:solidFill>
              <a:schemeClr val="tx1"/>
            </a:solidFill>
            <a:miter lim="800000"/>
            <a:headEnd/>
            <a:tailEnd/>
          </a:ln>
        </p:spPr>
        <p:txBody>
          <a:bodyPr wrap="none" anchor="ctr"/>
          <a:lstStyle/>
          <a:p>
            <a:pPr algn="ctr"/>
            <a:r>
              <a:rPr lang="ru-RU" sz="1400" b="1"/>
              <a:t>Направление МО</a:t>
            </a:r>
          </a:p>
        </p:txBody>
      </p:sp>
      <p:sp>
        <p:nvSpPr>
          <p:cNvPr id="37895" name="AutoShape 9"/>
          <p:cNvSpPr>
            <a:spLocks noChangeArrowheads="1"/>
          </p:cNvSpPr>
          <p:nvPr/>
        </p:nvSpPr>
        <p:spPr bwMode="auto">
          <a:xfrm>
            <a:off x="1403350" y="5876925"/>
            <a:ext cx="6911975" cy="792163"/>
          </a:xfrm>
          <a:prstGeom prst="leftRightArrow">
            <a:avLst>
              <a:gd name="adj1" fmla="val 50000"/>
              <a:gd name="adj2" fmla="val 174509"/>
            </a:avLst>
          </a:prstGeom>
          <a:solidFill>
            <a:schemeClr val="accent1"/>
          </a:solidFill>
          <a:ln w="9525">
            <a:solidFill>
              <a:schemeClr val="tx1"/>
            </a:solidFill>
            <a:miter lim="800000"/>
            <a:headEnd/>
            <a:tailEnd/>
          </a:ln>
        </p:spPr>
        <p:txBody>
          <a:bodyPr wrap="none" anchor="ctr"/>
          <a:lstStyle/>
          <a:p>
            <a:pPr algn="ctr"/>
            <a:r>
              <a:rPr lang="ru-RU"/>
              <a:t>ИРО</a:t>
            </a:r>
          </a:p>
        </p:txBody>
      </p:sp>
      <p:sp>
        <p:nvSpPr>
          <p:cNvPr id="37896" name="AutoShape 10"/>
          <p:cNvSpPr>
            <a:spLocks noChangeArrowheads="1"/>
          </p:cNvSpPr>
          <p:nvPr/>
        </p:nvSpPr>
        <p:spPr bwMode="auto">
          <a:xfrm>
            <a:off x="1187450" y="1700213"/>
            <a:ext cx="2089150" cy="1406525"/>
          </a:xfrm>
          <a:prstGeom prst="flowChartMultidocument">
            <a:avLst/>
          </a:prstGeom>
          <a:solidFill>
            <a:schemeClr val="accent1"/>
          </a:solidFill>
          <a:ln w="9525">
            <a:solidFill>
              <a:schemeClr val="tx1"/>
            </a:solidFill>
            <a:miter lim="800000"/>
            <a:headEnd/>
            <a:tailEnd/>
          </a:ln>
        </p:spPr>
        <p:txBody>
          <a:bodyPr wrap="none" anchor="ctr"/>
          <a:lstStyle/>
          <a:p>
            <a:pPr algn="ctr"/>
            <a:r>
              <a:rPr lang="ru-RU" sz="1400" b="1"/>
              <a:t>Источник нового </a:t>
            </a:r>
          </a:p>
          <a:p>
            <a:pPr algn="ctr"/>
            <a:r>
              <a:rPr lang="ru-RU" sz="1400" b="1"/>
              <a:t>Развитие научного </a:t>
            </a:r>
          </a:p>
          <a:p>
            <a:pPr algn="ctr"/>
            <a:r>
              <a:rPr lang="ru-RU" sz="1400" b="1"/>
              <a:t>знания</a:t>
            </a:r>
          </a:p>
        </p:txBody>
      </p:sp>
      <p:sp>
        <p:nvSpPr>
          <p:cNvPr id="37897" name="AutoShape 11"/>
          <p:cNvSpPr>
            <a:spLocks noChangeArrowheads="1"/>
          </p:cNvSpPr>
          <p:nvPr/>
        </p:nvSpPr>
        <p:spPr bwMode="auto">
          <a:xfrm>
            <a:off x="6948488" y="1773238"/>
            <a:ext cx="1800225" cy="1333500"/>
          </a:xfrm>
          <a:prstGeom prst="flowChartMultidocument">
            <a:avLst/>
          </a:prstGeom>
          <a:solidFill>
            <a:schemeClr val="accent1"/>
          </a:solidFill>
          <a:ln w="9525">
            <a:solidFill>
              <a:schemeClr val="tx1"/>
            </a:solidFill>
            <a:miter lim="800000"/>
            <a:headEnd/>
            <a:tailEnd/>
          </a:ln>
        </p:spPr>
        <p:txBody>
          <a:bodyPr wrap="none" anchor="ctr"/>
          <a:lstStyle/>
          <a:p>
            <a:pPr algn="ctr"/>
            <a:r>
              <a:rPr lang="ru-RU" sz="1200" b="1"/>
              <a:t>Источник нового </a:t>
            </a:r>
          </a:p>
          <a:p>
            <a:pPr algn="ctr"/>
            <a:r>
              <a:rPr lang="ru-RU" sz="1200" b="1"/>
              <a:t>Результаты </a:t>
            </a:r>
          </a:p>
          <a:p>
            <a:pPr algn="ctr"/>
            <a:r>
              <a:rPr lang="ru-RU" sz="1200" b="1"/>
              <a:t>исследований</a:t>
            </a:r>
          </a:p>
          <a:p>
            <a:pPr algn="ctr"/>
            <a:r>
              <a:rPr lang="ru-RU" sz="1200" b="1"/>
              <a:t>в различных сферах</a:t>
            </a:r>
          </a:p>
        </p:txBody>
      </p:sp>
      <p:sp>
        <p:nvSpPr>
          <p:cNvPr id="37898" name="Oval 12"/>
          <p:cNvSpPr>
            <a:spLocks noChangeArrowheads="1"/>
          </p:cNvSpPr>
          <p:nvPr/>
        </p:nvSpPr>
        <p:spPr bwMode="auto">
          <a:xfrm>
            <a:off x="971550" y="5013325"/>
            <a:ext cx="914400" cy="914400"/>
          </a:xfrm>
          <a:prstGeom prst="ellipse">
            <a:avLst/>
          </a:prstGeom>
          <a:solidFill>
            <a:schemeClr val="accent1"/>
          </a:solidFill>
          <a:ln w="9525">
            <a:solidFill>
              <a:schemeClr val="tx1"/>
            </a:solidFill>
            <a:round/>
            <a:headEnd/>
            <a:tailEnd/>
          </a:ln>
        </p:spPr>
        <p:txBody>
          <a:bodyPr wrap="none" anchor="ctr"/>
          <a:lstStyle/>
          <a:p>
            <a:pPr algn="ctr"/>
            <a:r>
              <a:rPr lang="ru-RU"/>
              <a:t>ОУ</a:t>
            </a:r>
          </a:p>
        </p:txBody>
      </p:sp>
      <p:sp>
        <p:nvSpPr>
          <p:cNvPr id="37899" name="Oval 13"/>
          <p:cNvSpPr>
            <a:spLocks noChangeArrowheads="1"/>
          </p:cNvSpPr>
          <p:nvPr/>
        </p:nvSpPr>
        <p:spPr bwMode="auto">
          <a:xfrm>
            <a:off x="1908175" y="5013325"/>
            <a:ext cx="914400" cy="914400"/>
          </a:xfrm>
          <a:prstGeom prst="ellipse">
            <a:avLst/>
          </a:prstGeom>
          <a:solidFill>
            <a:schemeClr val="accent1"/>
          </a:solidFill>
          <a:ln w="9525">
            <a:solidFill>
              <a:schemeClr val="tx1"/>
            </a:solidFill>
            <a:round/>
            <a:headEnd/>
            <a:tailEnd/>
          </a:ln>
        </p:spPr>
        <p:txBody>
          <a:bodyPr wrap="none" anchor="ctr"/>
          <a:lstStyle/>
          <a:p>
            <a:pPr algn="ctr"/>
            <a:r>
              <a:rPr lang="ru-RU"/>
              <a:t>ОУ</a:t>
            </a:r>
          </a:p>
        </p:txBody>
      </p:sp>
      <p:sp>
        <p:nvSpPr>
          <p:cNvPr id="37900" name="Oval 14"/>
          <p:cNvSpPr>
            <a:spLocks noChangeArrowheads="1"/>
          </p:cNvSpPr>
          <p:nvPr/>
        </p:nvSpPr>
        <p:spPr bwMode="auto">
          <a:xfrm>
            <a:off x="3059113" y="5084763"/>
            <a:ext cx="914400" cy="914400"/>
          </a:xfrm>
          <a:prstGeom prst="ellipse">
            <a:avLst/>
          </a:prstGeom>
          <a:solidFill>
            <a:schemeClr val="accent1"/>
          </a:solidFill>
          <a:ln w="9525">
            <a:solidFill>
              <a:schemeClr val="tx1"/>
            </a:solidFill>
            <a:round/>
            <a:headEnd/>
            <a:tailEnd/>
          </a:ln>
        </p:spPr>
        <p:txBody>
          <a:bodyPr wrap="none" anchor="ctr"/>
          <a:lstStyle/>
          <a:p>
            <a:pPr algn="ctr"/>
            <a:r>
              <a:rPr lang="ru-RU"/>
              <a:t>ОУ</a:t>
            </a:r>
          </a:p>
        </p:txBody>
      </p:sp>
      <p:sp>
        <p:nvSpPr>
          <p:cNvPr id="37901" name="Oval 15"/>
          <p:cNvSpPr>
            <a:spLocks noChangeArrowheads="1"/>
          </p:cNvSpPr>
          <p:nvPr/>
        </p:nvSpPr>
        <p:spPr bwMode="auto">
          <a:xfrm>
            <a:off x="4067175" y="5084763"/>
            <a:ext cx="914400" cy="914400"/>
          </a:xfrm>
          <a:prstGeom prst="ellipse">
            <a:avLst/>
          </a:prstGeom>
          <a:solidFill>
            <a:schemeClr val="accent1"/>
          </a:solidFill>
          <a:ln w="9525">
            <a:solidFill>
              <a:schemeClr val="tx1"/>
            </a:solidFill>
            <a:round/>
            <a:headEnd/>
            <a:tailEnd/>
          </a:ln>
        </p:spPr>
        <p:txBody>
          <a:bodyPr wrap="none" anchor="ctr"/>
          <a:lstStyle/>
          <a:p>
            <a:pPr algn="ctr"/>
            <a:r>
              <a:rPr lang="ru-RU"/>
              <a:t>ОУ</a:t>
            </a:r>
          </a:p>
        </p:txBody>
      </p:sp>
      <p:sp>
        <p:nvSpPr>
          <p:cNvPr id="37902" name="Oval 16"/>
          <p:cNvSpPr>
            <a:spLocks noChangeArrowheads="1"/>
          </p:cNvSpPr>
          <p:nvPr/>
        </p:nvSpPr>
        <p:spPr bwMode="auto">
          <a:xfrm>
            <a:off x="5076825" y="5084763"/>
            <a:ext cx="914400" cy="914400"/>
          </a:xfrm>
          <a:prstGeom prst="ellipse">
            <a:avLst/>
          </a:prstGeom>
          <a:solidFill>
            <a:schemeClr val="accent1"/>
          </a:solidFill>
          <a:ln w="9525">
            <a:solidFill>
              <a:schemeClr val="tx1"/>
            </a:solidFill>
            <a:round/>
            <a:headEnd/>
            <a:tailEnd/>
          </a:ln>
        </p:spPr>
        <p:txBody>
          <a:bodyPr wrap="none" anchor="ctr"/>
          <a:lstStyle/>
          <a:p>
            <a:pPr algn="ctr"/>
            <a:r>
              <a:rPr lang="ru-RU"/>
              <a:t>ОУ</a:t>
            </a:r>
          </a:p>
        </p:txBody>
      </p:sp>
      <p:sp>
        <p:nvSpPr>
          <p:cNvPr id="37903" name="Oval 17"/>
          <p:cNvSpPr>
            <a:spLocks noChangeArrowheads="1"/>
          </p:cNvSpPr>
          <p:nvPr/>
        </p:nvSpPr>
        <p:spPr bwMode="auto">
          <a:xfrm>
            <a:off x="6084888" y="5084763"/>
            <a:ext cx="914400" cy="914400"/>
          </a:xfrm>
          <a:prstGeom prst="ellipse">
            <a:avLst/>
          </a:prstGeom>
          <a:solidFill>
            <a:schemeClr val="accent1"/>
          </a:solidFill>
          <a:ln w="9525">
            <a:solidFill>
              <a:schemeClr val="tx1"/>
            </a:solidFill>
            <a:round/>
            <a:headEnd/>
            <a:tailEnd/>
          </a:ln>
        </p:spPr>
        <p:txBody>
          <a:bodyPr wrap="none" anchor="ctr"/>
          <a:lstStyle/>
          <a:p>
            <a:pPr algn="ctr"/>
            <a:r>
              <a:rPr lang="ru-RU"/>
              <a:t>ОУ</a:t>
            </a:r>
          </a:p>
        </p:txBody>
      </p:sp>
      <p:sp>
        <p:nvSpPr>
          <p:cNvPr id="37904" name="Oval 18"/>
          <p:cNvSpPr>
            <a:spLocks noChangeArrowheads="1"/>
          </p:cNvSpPr>
          <p:nvPr/>
        </p:nvSpPr>
        <p:spPr bwMode="auto">
          <a:xfrm>
            <a:off x="7092950" y="5084763"/>
            <a:ext cx="914400" cy="914400"/>
          </a:xfrm>
          <a:prstGeom prst="ellipse">
            <a:avLst/>
          </a:prstGeom>
          <a:solidFill>
            <a:schemeClr val="accent1"/>
          </a:solidFill>
          <a:ln w="9525">
            <a:solidFill>
              <a:schemeClr val="tx1"/>
            </a:solidFill>
            <a:round/>
            <a:headEnd/>
            <a:tailEnd/>
          </a:ln>
        </p:spPr>
        <p:txBody>
          <a:bodyPr wrap="none" anchor="ctr"/>
          <a:lstStyle/>
          <a:p>
            <a:pPr algn="ctr"/>
            <a:r>
              <a:rPr lang="ru-RU"/>
              <a:t>ОУ</a:t>
            </a:r>
          </a:p>
        </p:txBody>
      </p:sp>
      <p:sp>
        <p:nvSpPr>
          <p:cNvPr id="37905" name="Oval 19"/>
          <p:cNvSpPr>
            <a:spLocks noChangeArrowheads="1"/>
          </p:cNvSpPr>
          <p:nvPr/>
        </p:nvSpPr>
        <p:spPr bwMode="auto">
          <a:xfrm>
            <a:off x="8101013" y="5084763"/>
            <a:ext cx="914400" cy="914400"/>
          </a:xfrm>
          <a:prstGeom prst="ellipse">
            <a:avLst/>
          </a:prstGeom>
          <a:solidFill>
            <a:schemeClr val="accent1"/>
          </a:solidFill>
          <a:ln w="9525">
            <a:solidFill>
              <a:schemeClr val="tx1"/>
            </a:solidFill>
            <a:round/>
            <a:headEnd/>
            <a:tailEnd/>
          </a:ln>
        </p:spPr>
        <p:txBody>
          <a:bodyPr wrap="none" anchor="ctr"/>
          <a:lstStyle/>
          <a:p>
            <a:pPr algn="ctr"/>
            <a:r>
              <a:rPr lang="ru-RU"/>
              <a:t>ОУ</a:t>
            </a:r>
          </a:p>
        </p:txBody>
      </p:sp>
      <p:sp>
        <p:nvSpPr>
          <p:cNvPr id="37906" name="AutoShape 20"/>
          <p:cNvSpPr>
            <a:spLocks noChangeArrowheads="1"/>
          </p:cNvSpPr>
          <p:nvPr/>
        </p:nvSpPr>
        <p:spPr bwMode="auto">
          <a:xfrm>
            <a:off x="2268538" y="2997200"/>
            <a:ext cx="431800" cy="1008063"/>
          </a:xfrm>
          <a:prstGeom prst="curvedRightArrow">
            <a:avLst>
              <a:gd name="adj1" fmla="val 46691"/>
              <a:gd name="adj2" fmla="val 93382"/>
              <a:gd name="adj3" fmla="val 33333"/>
            </a:avLst>
          </a:prstGeom>
          <a:solidFill>
            <a:schemeClr val="accent1"/>
          </a:solidFill>
          <a:ln w="9525">
            <a:solidFill>
              <a:schemeClr val="tx1"/>
            </a:solidFill>
            <a:miter lim="800000"/>
            <a:headEnd/>
            <a:tailEnd/>
          </a:ln>
        </p:spPr>
        <p:txBody>
          <a:bodyPr wrap="none" anchor="ctr"/>
          <a:lstStyle/>
          <a:p>
            <a:endParaRPr lang="ru-RU"/>
          </a:p>
        </p:txBody>
      </p:sp>
      <p:sp>
        <p:nvSpPr>
          <p:cNvPr id="37907" name="AutoShape 21"/>
          <p:cNvSpPr>
            <a:spLocks noChangeArrowheads="1"/>
          </p:cNvSpPr>
          <p:nvPr/>
        </p:nvSpPr>
        <p:spPr bwMode="auto">
          <a:xfrm>
            <a:off x="7092950" y="3141663"/>
            <a:ext cx="574675" cy="935037"/>
          </a:xfrm>
          <a:prstGeom prst="curvedLeftArrow">
            <a:avLst>
              <a:gd name="adj1" fmla="val 32541"/>
              <a:gd name="adj2" fmla="val 65083"/>
              <a:gd name="adj3" fmla="val 33333"/>
            </a:avLst>
          </a:prstGeom>
          <a:solidFill>
            <a:schemeClr val="accent1"/>
          </a:solidFill>
          <a:ln w="9525">
            <a:solidFill>
              <a:schemeClr val="tx1"/>
            </a:solidFill>
            <a:miter lim="800000"/>
            <a:headEnd/>
            <a:tailEnd/>
          </a:ln>
        </p:spPr>
        <p:txBody>
          <a:bodyPr wrap="none" anchor="ctr"/>
          <a:lstStyle/>
          <a:p>
            <a:endParaRPr lang="ru-RU"/>
          </a:p>
        </p:txBody>
      </p:sp>
      <p:sp>
        <p:nvSpPr>
          <p:cNvPr id="37908" name="Line 24"/>
          <p:cNvSpPr>
            <a:spLocks noChangeShapeType="1"/>
          </p:cNvSpPr>
          <p:nvPr/>
        </p:nvSpPr>
        <p:spPr bwMode="auto">
          <a:xfrm flipH="1">
            <a:off x="2555875" y="3716338"/>
            <a:ext cx="792163" cy="360362"/>
          </a:xfrm>
          <a:prstGeom prst="line">
            <a:avLst/>
          </a:prstGeom>
          <a:noFill/>
          <a:ln w="9525">
            <a:solidFill>
              <a:schemeClr val="tx1"/>
            </a:solidFill>
            <a:round/>
            <a:headEnd/>
            <a:tailEnd type="triangle" w="med" len="med"/>
          </a:ln>
        </p:spPr>
        <p:txBody>
          <a:bodyPr/>
          <a:lstStyle/>
          <a:p>
            <a:endParaRPr lang="ru-RU"/>
          </a:p>
        </p:txBody>
      </p:sp>
      <p:sp>
        <p:nvSpPr>
          <p:cNvPr id="37909" name="Line 25"/>
          <p:cNvSpPr>
            <a:spLocks noChangeShapeType="1"/>
          </p:cNvSpPr>
          <p:nvPr/>
        </p:nvSpPr>
        <p:spPr bwMode="auto">
          <a:xfrm>
            <a:off x="3851275" y="3789363"/>
            <a:ext cx="0" cy="287337"/>
          </a:xfrm>
          <a:prstGeom prst="line">
            <a:avLst/>
          </a:prstGeom>
          <a:noFill/>
          <a:ln w="9525">
            <a:solidFill>
              <a:schemeClr val="tx1"/>
            </a:solidFill>
            <a:round/>
            <a:headEnd/>
            <a:tailEnd type="triangle" w="med" len="med"/>
          </a:ln>
        </p:spPr>
        <p:txBody>
          <a:bodyPr/>
          <a:lstStyle/>
          <a:p>
            <a:endParaRPr lang="ru-RU"/>
          </a:p>
        </p:txBody>
      </p:sp>
      <p:sp>
        <p:nvSpPr>
          <p:cNvPr id="37910" name="Line 26"/>
          <p:cNvSpPr>
            <a:spLocks noChangeShapeType="1"/>
          </p:cNvSpPr>
          <p:nvPr/>
        </p:nvSpPr>
        <p:spPr bwMode="auto">
          <a:xfrm>
            <a:off x="5651500" y="3716338"/>
            <a:ext cx="0" cy="433387"/>
          </a:xfrm>
          <a:prstGeom prst="line">
            <a:avLst/>
          </a:prstGeom>
          <a:noFill/>
          <a:ln w="9525">
            <a:solidFill>
              <a:schemeClr val="tx1"/>
            </a:solidFill>
            <a:round/>
            <a:headEnd/>
            <a:tailEnd type="triangle" w="med" len="med"/>
          </a:ln>
        </p:spPr>
        <p:txBody>
          <a:bodyPr/>
          <a:lstStyle/>
          <a:p>
            <a:endParaRPr lang="ru-RU"/>
          </a:p>
        </p:txBody>
      </p:sp>
      <p:sp>
        <p:nvSpPr>
          <p:cNvPr id="37911" name="Line 27"/>
          <p:cNvSpPr>
            <a:spLocks noChangeShapeType="1"/>
          </p:cNvSpPr>
          <p:nvPr/>
        </p:nvSpPr>
        <p:spPr bwMode="auto">
          <a:xfrm>
            <a:off x="6732588" y="3716338"/>
            <a:ext cx="431800" cy="504825"/>
          </a:xfrm>
          <a:prstGeom prst="line">
            <a:avLst/>
          </a:prstGeom>
          <a:noFill/>
          <a:ln w="9525">
            <a:solidFill>
              <a:schemeClr val="tx1"/>
            </a:solidFill>
            <a:round/>
            <a:headEnd/>
            <a:tailEnd type="triangle" w="med" len="med"/>
          </a:ln>
        </p:spPr>
        <p:txBody>
          <a:bodyPr/>
          <a:lstStyle/>
          <a:p>
            <a:endParaRPr lang="ru-RU"/>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algn="ctr" eaLnBrk="1" hangingPunct="1"/>
            <a:r>
              <a:rPr lang="ru-RU" smtClean="0"/>
              <a:t>Особенности модели</a:t>
            </a:r>
          </a:p>
        </p:txBody>
      </p:sp>
      <p:sp>
        <p:nvSpPr>
          <p:cNvPr id="339971" name="Rectangle 3"/>
          <p:cNvSpPr>
            <a:spLocks noGrp="1" noChangeArrowheads="1"/>
          </p:cNvSpPr>
          <p:nvPr>
            <p:ph type="body" idx="1"/>
          </p:nvPr>
        </p:nvSpPr>
        <p:spPr/>
        <p:txBody>
          <a:bodyPr/>
          <a:lstStyle/>
          <a:p>
            <a:pPr eaLnBrk="1" hangingPunct="1">
              <a:defRPr/>
            </a:pPr>
            <a:r>
              <a:rPr lang="ru-RU" dirty="0" smtClean="0">
                <a:latin typeface="+mj-lt"/>
              </a:rPr>
              <a:t>система </a:t>
            </a:r>
            <a:r>
              <a:rPr lang="ru-RU" dirty="0">
                <a:latin typeface="+mj-lt"/>
              </a:rPr>
              <a:t>работ на уровне муниципального района по реализации программы развития сферы образования, курируемая организацией дополнительного профессионального образования </a:t>
            </a:r>
          </a:p>
          <a:p>
            <a:pPr eaLnBrk="1" hangingPunct="1">
              <a:defRPr/>
            </a:pPr>
            <a:r>
              <a:rPr lang="ru-RU" dirty="0" smtClean="0">
                <a:latin typeface="+mj-lt"/>
              </a:rPr>
              <a:t>взаимодействие </a:t>
            </a:r>
            <a:r>
              <a:rPr lang="ru-RU" dirty="0">
                <a:latin typeface="+mj-lt"/>
              </a:rPr>
              <a:t>проектных команд нескольких образовательных организаций, имеющих статус ресурсных центров и (или) инновационных площадок </a:t>
            </a:r>
          </a:p>
          <a:p>
            <a:pPr eaLnBrk="1" hangingPunct="1">
              <a:defRPr/>
            </a:pP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algn="ctr" eaLnBrk="1" hangingPunct="1"/>
            <a:r>
              <a:rPr lang="ru-RU" smtClean="0"/>
              <a:t>Преимущества модели</a:t>
            </a:r>
          </a:p>
        </p:txBody>
      </p:sp>
      <p:sp>
        <p:nvSpPr>
          <p:cNvPr id="39938" name="Rectangle 3"/>
          <p:cNvSpPr>
            <a:spLocks noGrp="1" noChangeArrowheads="1"/>
          </p:cNvSpPr>
          <p:nvPr>
            <p:ph type="body" idx="1"/>
          </p:nvPr>
        </p:nvSpPr>
        <p:spPr>
          <a:xfrm>
            <a:off x="755650" y="1600200"/>
            <a:ext cx="7920038" cy="4924425"/>
          </a:xfrm>
        </p:spPr>
        <p:txBody>
          <a:bodyPr/>
          <a:lstStyle/>
          <a:p>
            <a:pPr eaLnBrk="1" hangingPunct="1"/>
            <a:r>
              <a:rPr lang="ru-RU" smtClean="0">
                <a:latin typeface="Times New Roman" pitchFamily="18" charset="0"/>
              </a:rPr>
              <a:t>делается комплексная оценка влияния инновационного проекта на развитие муниципальной системы образования, а также устанавливаются основные закономерности, выявленные в ходе реализации комплексного проекта и характерные для каждого муниципального образования области, с целью использования их при организации работы по направлению другими муниципальными образованиями области</a:t>
            </a:r>
          </a:p>
          <a:p>
            <a:pPr eaLnBrk="1" hangingPunct="1"/>
            <a:r>
              <a:rPr lang="ru-RU" smtClean="0">
                <a:latin typeface="Times New Roman" pitchFamily="18" charset="0"/>
              </a:rPr>
              <a:t>активно внедряются методы командной работы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459" name="Rectangle 28"/>
          <p:cNvSpPr>
            <a:spLocks noGrp="1" noChangeArrowheads="1"/>
          </p:cNvSpPr>
          <p:nvPr>
            <p:ph type="title"/>
          </p:nvPr>
        </p:nvSpPr>
        <p:spPr/>
        <p:txBody>
          <a:bodyPr/>
          <a:lstStyle/>
          <a:p>
            <a:pPr algn="ctr" eaLnBrk="1" hangingPunct="1"/>
            <a:r>
              <a:rPr lang="ru-RU" sz="4000" smtClean="0">
                <a:solidFill>
                  <a:schemeClr val="tx1"/>
                </a:solidFill>
              </a:rPr>
              <a:t>Модель «сетевая инновационная площадка»</a:t>
            </a:r>
          </a:p>
        </p:txBody>
      </p:sp>
      <p:graphicFrame>
        <p:nvGraphicFramePr>
          <p:cNvPr id="187423" name="Organization Chart 31"/>
          <p:cNvGraphicFramePr>
            <a:graphicFrameLocks/>
          </p:cNvGraphicFramePr>
          <p:nvPr>
            <p:ph type="dgm" idx="1"/>
          </p:nvPr>
        </p:nvGraphicFramePr>
        <p:xfrm>
          <a:off x="576263" y="1568450"/>
          <a:ext cx="7921625" cy="4381500"/>
        </p:xfrm>
        <a:graphic>
          <a:graphicData uri="http://schemas.openxmlformats.org/drawingml/2006/compatibility">
            <com:legacyDrawing xmlns:com="http://schemas.openxmlformats.org/drawingml/2006/compatibility" spid="_x0000_s187423"/>
          </a:graphicData>
        </a:graphic>
      </p:graphicFrame>
      <p:sp>
        <p:nvSpPr>
          <p:cNvPr id="187460" name="AutoShape 44"/>
          <p:cNvSpPr>
            <a:spLocks noChangeArrowheads="1"/>
          </p:cNvSpPr>
          <p:nvPr/>
        </p:nvSpPr>
        <p:spPr bwMode="auto">
          <a:xfrm>
            <a:off x="5148263" y="4221163"/>
            <a:ext cx="3744912" cy="2016125"/>
          </a:xfrm>
          <a:prstGeom prst="curvedLeftArrow">
            <a:avLst>
              <a:gd name="adj1" fmla="val 20000"/>
              <a:gd name="adj2" fmla="val 40000"/>
              <a:gd name="adj3" fmla="val 61916"/>
            </a:avLst>
          </a:prstGeom>
          <a:solidFill>
            <a:schemeClr val="accent1"/>
          </a:solidFill>
          <a:ln w="9525">
            <a:solidFill>
              <a:schemeClr val="tx1"/>
            </a:solidFill>
            <a:miter lim="800000"/>
            <a:headEnd/>
            <a:tailEnd/>
          </a:ln>
        </p:spPr>
        <p:txBody>
          <a:bodyPr wrap="none" anchor="ctr"/>
          <a:lstStyle/>
          <a:p>
            <a:endParaRPr lang="ru-RU"/>
          </a:p>
        </p:txBody>
      </p:sp>
      <p:sp>
        <p:nvSpPr>
          <p:cNvPr id="187461" name="AutoShape 45"/>
          <p:cNvSpPr>
            <a:spLocks noChangeArrowheads="1"/>
          </p:cNvSpPr>
          <p:nvPr/>
        </p:nvSpPr>
        <p:spPr bwMode="auto">
          <a:xfrm>
            <a:off x="395288" y="4221163"/>
            <a:ext cx="3529012" cy="2016125"/>
          </a:xfrm>
          <a:prstGeom prst="curvedRightArrow">
            <a:avLst>
              <a:gd name="adj1" fmla="val 20000"/>
              <a:gd name="adj2" fmla="val 40000"/>
              <a:gd name="adj3" fmla="val 65348"/>
            </a:avLst>
          </a:prstGeom>
          <a:solidFill>
            <a:schemeClr val="accent1"/>
          </a:solidFill>
          <a:ln w="9525">
            <a:solidFill>
              <a:schemeClr val="tx1"/>
            </a:solidFill>
            <a:miter lim="800000"/>
            <a:headEnd/>
            <a:tailEnd/>
          </a:ln>
        </p:spPr>
        <p:txBody>
          <a:bodyPr wrap="none" anchor="ctr"/>
          <a:lstStyle/>
          <a:p>
            <a:endParaRPr lang="ru-RU"/>
          </a:p>
        </p:txBody>
      </p:sp>
      <p:sp>
        <p:nvSpPr>
          <p:cNvPr id="187462" name="Rectangle 46"/>
          <p:cNvSpPr>
            <a:spLocks noChangeArrowheads="1"/>
          </p:cNvSpPr>
          <p:nvPr/>
        </p:nvSpPr>
        <p:spPr bwMode="auto">
          <a:xfrm>
            <a:off x="3635375" y="3500438"/>
            <a:ext cx="1800225" cy="914400"/>
          </a:xfrm>
          <a:prstGeom prst="rect">
            <a:avLst/>
          </a:prstGeom>
          <a:solidFill>
            <a:schemeClr val="accent1"/>
          </a:solidFill>
          <a:ln w="9525">
            <a:solidFill>
              <a:schemeClr val="tx1"/>
            </a:solidFill>
            <a:miter lim="800000"/>
            <a:headEnd/>
            <a:tailEnd/>
          </a:ln>
        </p:spPr>
        <p:txBody>
          <a:bodyPr wrap="none" anchor="ctr" anchorCtr="1"/>
          <a:lstStyle/>
          <a:p>
            <a:pPr algn="ctr"/>
            <a:r>
              <a:rPr lang="ru-RU" sz="1600" b="1">
                <a:latin typeface="Times New Roman" pitchFamily="18" charset="0"/>
              </a:rPr>
              <a:t>Ведущее </a:t>
            </a:r>
          </a:p>
          <a:p>
            <a:pPr algn="ctr"/>
            <a:r>
              <a:rPr lang="ru-RU" sz="1600" b="1">
                <a:latin typeface="Times New Roman" pitchFamily="18" charset="0"/>
              </a:rPr>
              <a:t>учреждение</a:t>
            </a:r>
          </a:p>
        </p:txBody>
      </p:sp>
      <p:sp>
        <p:nvSpPr>
          <p:cNvPr id="187463" name="AutoShape 67"/>
          <p:cNvSpPr>
            <a:spLocks noChangeArrowheads="1"/>
          </p:cNvSpPr>
          <p:nvPr/>
        </p:nvSpPr>
        <p:spPr bwMode="auto">
          <a:xfrm>
            <a:off x="3132138" y="6021388"/>
            <a:ext cx="2808287" cy="287337"/>
          </a:xfrm>
          <a:prstGeom prst="flowChartTerminator">
            <a:avLst/>
          </a:prstGeom>
          <a:solidFill>
            <a:schemeClr val="accent1"/>
          </a:solidFill>
          <a:ln w="9525">
            <a:solidFill>
              <a:schemeClr val="tx1"/>
            </a:solidFill>
            <a:miter lim="800000"/>
            <a:headEnd/>
            <a:tailEnd/>
          </a:ln>
        </p:spPr>
        <p:txBody>
          <a:bodyPr wrap="none" anchor="ctr"/>
          <a:lstStyle/>
          <a:p>
            <a:pPr algn="ctr"/>
            <a:r>
              <a:rPr lang="ru-RU" sz="1600" b="1">
                <a:latin typeface="Times New Roman" pitchFamily="18" charset="0"/>
              </a:rPr>
              <a:t>Координационный совет</a:t>
            </a:r>
          </a:p>
        </p:txBody>
      </p:sp>
      <p:sp>
        <p:nvSpPr>
          <p:cNvPr id="187464" name="Text Box 70"/>
          <p:cNvSpPr txBox="1">
            <a:spLocks noChangeArrowheads="1"/>
          </p:cNvSpPr>
          <p:nvPr/>
        </p:nvSpPr>
        <p:spPr bwMode="auto">
          <a:xfrm>
            <a:off x="1455738" y="4889500"/>
            <a:ext cx="311150" cy="366713"/>
          </a:xfrm>
          <a:prstGeom prst="rect">
            <a:avLst/>
          </a:prstGeom>
          <a:noFill/>
          <a:ln w="9525">
            <a:noFill/>
            <a:miter lim="800000"/>
            <a:headEnd/>
            <a:tailEnd/>
          </a:ln>
        </p:spPr>
        <p:txBody>
          <a:bodyPr wrap="none">
            <a:spAutoFit/>
          </a:bodyPr>
          <a:lstStyle/>
          <a:p>
            <a:r>
              <a:rPr lang="ru-RU"/>
              <a:t>1</a:t>
            </a:r>
          </a:p>
        </p:txBody>
      </p:sp>
      <p:sp>
        <p:nvSpPr>
          <p:cNvPr id="187465" name="Text Box 71"/>
          <p:cNvSpPr txBox="1">
            <a:spLocks noChangeArrowheads="1"/>
          </p:cNvSpPr>
          <p:nvPr/>
        </p:nvSpPr>
        <p:spPr bwMode="auto">
          <a:xfrm>
            <a:off x="3184525" y="4889500"/>
            <a:ext cx="311150" cy="366713"/>
          </a:xfrm>
          <a:prstGeom prst="rect">
            <a:avLst/>
          </a:prstGeom>
          <a:noFill/>
          <a:ln w="9525">
            <a:noFill/>
            <a:miter lim="800000"/>
            <a:headEnd/>
            <a:tailEnd/>
          </a:ln>
        </p:spPr>
        <p:txBody>
          <a:bodyPr wrap="none">
            <a:spAutoFit/>
          </a:bodyPr>
          <a:lstStyle/>
          <a:p>
            <a:r>
              <a:rPr lang="ru-RU"/>
              <a:t>2</a:t>
            </a:r>
          </a:p>
        </p:txBody>
      </p:sp>
      <p:sp>
        <p:nvSpPr>
          <p:cNvPr id="187466" name="Text Box 72"/>
          <p:cNvSpPr txBox="1">
            <a:spLocks noChangeArrowheads="1"/>
          </p:cNvSpPr>
          <p:nvPr/>
        </p:nvSpPr>
        <p:spPr bwMode="auto">
          <a:xfrm>
            <a:off x="4695825" y="4889500"/>
            <a:ext cx="311150" cy="366713"/>
          </a:xfrm>
          <a:prstGeom prst="rect">
            <a:avLst/>
          </a:prstGeom>
          <a:noFill/>
          <a:ln w="9525">
            <a:noFill/>
            <a:miter lim="800000"/>
            <a:headEnd/>
            <a:tailEnd/>
          </a:ln>
        </p:spPr>
        <p:txBody>
          <a:bodyPr wrap="none">
            <a:spAutoFit/>
          </a:bodyPr>
          <a:lstStyle/>
          <a:p>
            <a:r>
              <a:rPr lang="ru-RU"/>
              <a:t>3</a:t>
            </a:r>
          </a:p>
        </p:txBody>
      </p:sp>
      <p:sp>
        <p:nvSpPr>
          <p:cNvPr id="187467" name="Text Box 73"/>
          <p:cNvSpPr txBox="1">
            <a:spLocks noChangeArrowheads="1"/>
          </p:cNvSpPr>
          <p:nvPr/>
        </p:nvSpPr>
        <p:spPr bwMode="auto">
          <a:xfrm>
            <a:off x="6424613" y="4889500"/>
            <a:ext cx="311150" cy="366713"/>
          </a:xfrm>
          <a:prstGeom prst="rect">
            <a:avLst/>
          </a:prstGeom>
          <a:noFill/>
          <a:ln w="9525">
            <a:noFill/>
            <a:miter lim="800000"/>
            <a:headEnd/>
            <a:tailEnd/>
          </a:ln>
        </p:spPr>
        <p:txBody>
          <a:bodyPr wrap="none">
            <a:spAutoFit/>
          </a:bodyPr>
          <a:lstStyle/>
          <a:p>
            <a:r>
              <a:rPr lang="ru-RU"/>
              <a:t>4</a:t>
            </a:r>
          </a:p>
        </p:txBody>
      </p:sp>
      <p:sp>
        <p:nvSpPr>
          <p:cNvPr id="187468" name="Text Box 75"/>
          <p:cNvSpPr txBox="1">
            <a:spLocks noChangeArrowheads="1"/>
          </p:cNvSpPr>
          <p:nvPr/>
        </p:nvSpPr>
        <p:spPr bwMode="auto">
          <a:xfrm>
            <a:off x="7216775" y="6329363"/>
            <a:ext cx="184150" cy="366712"/>
          </a:xfrm>
          <a:prstGeom prst="rect">
            <a:avLst/>
          </a:prstGeom>
          <a:noFill/>
          <a:ln w="9525">
            <a:noFill/>
            <a:miter lim="800000"/>
            <a:headEnd/>
            <a:tailEnd/>
          </a:ln>
        </p:spPr>
        <p:txBody>
          <a:bodyPr wrap="none">
            <a:spAutoFit/>
          </a:bodyPr>
          <a:lstStyle/>
          <a:p>
            <a:endParaRPr lang="ru-RU"/>
          </a:p>
        </p:txBody>
      </p:sp>
      <p:sp>
        <p:nvSpPr>
          <p:cNvPr id="187470" name="Text Box 78"/>
          <p:cNvSpPr txBox="1">
            <a:spLocks noChangeArrowheads="1"/>
          </p:cNvSpPr>
          <p:nvPr/>
        </p:nvSpPr>
        <p:spPr bwMode="auto">
          <a:xfrm>
            <a:off x="7359650" y="4914900"/>
            <a:ext cx="795338" cy="338138"/>
          </a:xfrm>
          <a:prstGeom prst="rect">
            <a:avLst/>
          </a:prstGeom>
          <a:noFill/>
          <a:ln w="9525">
            <a:noFill/>
            <a:miter lim="800000"/>
            <a:headEnd/>
            <a:tailEnd/>
          </a:ln>
          <a:effectLst/>
        </p:spPr>
        <p:txBody>
          <a:bodyPr wrap="none">
            <a:spAutoFit/>
          </a:bodyPr>
          <a:lstStyle/>
          <a:p>
            <a:pPr>
              <a:defRPr/>
            </a:pPr>
            <a:r>
              <a:rPr lang="ru-RU" sz="1600" b="1" dirty="0">
                <a:latin typeface="Times New Roman" pitchFamily="18" charset="0"/>
              </a:rPr>
              <a:t>РИП </a:t>
            </a:r>
            <a:r>
              <a:rPr lang="ru-RU" sz="1600" dirty="0">
                <a:latin typeface="+mn-lt"/>
              </a:rPr>
              <a:t>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Rectangle 2"/>
          <p:cNvSpPr>
            <a:spLocks noGrp="1" noChangeArrowheads="1"/>
          </p:cNvSpPr>
          <p:nvPr>
            <p:ph type="title"/>
          </p:nvPr>
        </p:nvSpPr>
        <p:spPr/>
        <p:txBody>
          <a:bodyPr/>
          <a:lstStyle/>
          <a:p>
            <a:pPr algn="ctr" eaLnBrk="1" hangingPunct="1"/>
            <a:r>
              <a:rPr lang="ru-RU" smtClean="0"/>
              <a:t>Основная задача</a:t>
            </a:r>
            <a:endParaRPr lang="ru-RU" b="1" smtClean="0">
              <a:solidFill>
                <a:schemeClr val="tx1"/>
              </a:solidFill>
            </a:endParaRPr>
          </a:p>
        </p:txBody>
      </p:sp>
      <p:sp>
        <p:nvSpPr>
          <p:cNvPr id="188418" name="Rectangle 3"/>
          <p:cNvSpPr>
            <a:spLocks noGrp="1" noChangeArrowheads="1"/>
          </p:cNvSpPr>
          <p:nvPr>
            <p:ph type="body" idx="1"/>
          </p:nvPr>
        </p:nvSpPr>
        <p:spPr/>
        <p:txBody>
          <a:bodyPr/>
          <a:lstStyle/>
          <a:p>
            <a:pPr eaLnBrk="1" hangingPunct="1"/>
            <a:r>
              <a:rPr lang="ru-RU" sz="3200" smtClean="0">
                <a:latin typeface="Times New Roman" pitchFamily="18" charset="0"/>
              </a:rPr>
              <a:t>обустройство образовательного пространства с целью более широкого распространения инновационного опыта, а также создания универсальных (применимых для многих) инновационных продуктов</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algn="ctr" eaLnBrk="1" hangingPunct="1"/>
            <a:r>
              <a:rPr lang="ru-RU" sz="3800" smtClean="0"/>
              <a:t>Особенности управления инновационной деятельностью</a:t>
            </a:r>
          </a:p>
        </p:txBody>
      </p:sp>
      <p:sp>
        <p:nvSpPr>
          <p:cNvPr id="350211" name="Rectangle 3"/>
          <p:cNvSpPr>
            <a:spLocks noGrp="1" noChangeArrowheads="1"/>
          </p:cNvSpPr>
          <p:nvPr>
            <p:ph type="body" idx="1"/>
          </p:nvPr>
        </p:nvSpPr>
        <p:spPr>
          <a:xfrm>
            <a:off x="755650" y="1600200"/>
            <a:ext cx="7931150" cy="4924425"/>
          </a:xfrm>
        </p:spPr>
        <p:txBody>
          <a:bodyPr/>
          <a:lstStyle/>
          <a:p>
            <a:pPr eaLnBrk="1" hangingPunct="1">
              <a:lnSpc>
                <a:spcPct val="90000"/>
              </a:lnSpc>
              <a:defRPr/>
            </a:pPr>
            <a:r>
              <a:rPr lang="ru-RU" sz="2400" dirty="0" smtClean="0">
                <a:latin typeface="+mj-lt"/>
              </a:rPr>
              <a:t>формирование </a:t>
            </a:r>
            <a:r>
              <a:rPr lang="ru-RU" sz="2400" dirty="0">
                <a:latin typeface="+mj-lt"/>
              </a:rPr>
              <a:t>прямых и обратных связей, выстроенных на основе общности интересов, сотрудничестве всех структур системы, согласованности механизмов управления, основанных на самоконтроле, что присуще инновационной модели  управления. </a:t>
            </a:r>
          </a:p>
          <a:p>
            <a:pPr eaLnBrk="1" hangingPunct="1">
              <a:lnSpc>
                <a:spcPct val="90000"/>
              </a:lnSpc>
              <a:defRPr/>
            </a:pPr>
            <a:r>
              <a:rPr lang="ru-RU" sz="2400" dirty="0" smtClean="0">
                <a:latin typeface="+mj-lt"/>
              </a:rPr>
              <a:t>педагогическое </a:t>
            </a:r>
            <a:r>
              <a:rPr lang="ru-RU" sz="2400" dirty="0">
                <a:latin typeface="+mj-lt"/>
              </a:rPr>
              <a:t>обеспечение инновационной деятельности образовательных учреждений:</a:t>
            </a:r>
          </a:p>
          <a:p>
            <a:pPr eaLnBrk="1" hangingPunct="1">
              <a:lnSpc>
                <a:spcPct val="90000"/>
              </a:lnSpc>
              <a:buFont typeface="Wingdings" pitchFamily="2" charset="2"/>
              <a:buNone/>
              <a:defRPr/>
            </a:pPr>
            <a:r>
              <a:rPr lang="ru-RU" sz="2400" dirty="0">
                <a:latin typeface="+mj-lt"/>
              </a:rPr>
              <a:t>     </a:t>
            </a:r>
            <a:r>
              <a:rPr lang="ru-RU" sz="2400" i="1" dirty="0">
                <a:latin typeface="+mj-lt"/>
              </a:rPr>
              <a:t>координация и экспертиза этой деятельности; создание механизмов отбора и оценки новшеств  для массового распространения; предоставление широких возможностей повышения квалификации, обмена опытом и получения научно-консультационных услуг; обеспечение прогнозирования результатов развития системы образования</a:t>
            </a:r>
            <a:r>
              <a:rPr lang="ru-RU" sz="2400" dirty="0">
                <a:latin typeface="+mj-lt"/>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Rectangle 2"/>
          <p:cNvSpPr>
            <a:spLocks noGrp="1" noChangeArrowheads="1"/>
          </p:cNvSpPr>
          <p:nvPr>
            <p:ph type="title"/>
          </p:nvPr>
        </p:nvSpPr>
        <p:spPr/>
        <p:txBody>
          <a:bodyPr/>
          <a:lstStyle/>
          <a:p>
            <a:pPr algn="ctr" eaLnBrk="1" hangingPunct="1"/>
            <a:r>
              <a:rPr lang="ru-RU" smtClean="0"/>
              <a:t>Особенности модели</a:t>
            </a:r>
          </a:p>
        </p:txBody>
      </p:sp>
      <p:sp>
        <p:nvSpPr>
          <p:cNvPr id="189442" name="Rectangle 3"/>
          <p:cNvSpPr>
            <a:spLocks noGrp="1" noChangeArrowheads="1"/>
          </p:cNvSpPr>
          <p:nvPr>
            <p:ph type="body" idx="1"/>
          </p:nvPr>
        </p:nvSpPr>
        <p:spPr>
          <a:xfrm>
            <a:off x="827088" y="1600200"/>
            <a:ext cx="7859712" cy="4852988"/>
          </a:xfrm>
        </p:spPr>
        <p:txBody>
          <a:bodyPr/>
          <a:lstStyle/>
          <a:p>
            <a:pPr eaLnBrk="1" hangingPunct="1">
              <a:lnSpc>
                <a:spcPct val="80000"/>
              </a:lnSpc>
            </a:pPr>
            <a:r>
              <a:rPr lang="ru-RU" sz="3200" smtClean="0">
                <a:latin typeface="Times New Roman" pitchFamily="18" charset="0"/>
              </a:rPr>
              <a:t>сеть является открытой системой и создаётся в рамках региональной инновационной инфраструктуры </a:t>
            </a:r>
          </a:p>
          <a:p>
            <a:pPr eaLnBrk="1" hangingPunct="1">
              <a:lnSpc>
                <a:spcPct val="80000"/>
              </a:lnSpc>
            </a:pPr>
            <a:r>
              <a:rPr lang="ru-RU" sz="3200" smtClean="0">
                <a:latin typeface="Times New Roman" pitchFamily="18" charset="0"/>
              </a:rPr>
              <a:t>сетевое сообщество выстроено по принципу саморегулирования </a:t>
            </a:r>
          </a:p>
          <a:p>
            <a:pPr eaLnBrk="1" hangingPunct="1">
              <a:lnSpc>
                <a:spcPct val="80000"/>
              </a:lnSpc>
            </a:pPr>
            <a:r>
              <a:rPr lang="ru-RU" sz="3200" smtClean="0">
                <a:latin typeface="Times New Roman" pitchFamily="18" charset="0"/>
              </a:rPr>
              <a:t>интеграцию обеспечивает, как совет инновационных площадок, так и головная научная организация </a:t>
            </a:r>
          </a:p>
          <a:p>
            <a:pPr eaLnBrk="1" hangingPunct="1">
              <a:lnSpc>
                <a:spcPct val="80000"/>
              </a:lnSpc>
            </a:pPr>
            <a:r>
              <a:rPr lang="ru-RU" sz="3200" smtClean="0">
                <a:latin typeface="Times New Roman" pitchFamily="18" charset="0"/>
              </a:rPr>
              <a:t>при взаимодействии между учреждениями образуются устойчивые горизонтальные связи</a:t>
            </a:r>
            <a:r>
              <a:rPr lang="ru-RU" sz="3200" smtClean="0"/>
              <a:t> </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2"/>
          <p:cNvSpPr>
            <a:spLocks noGrp="1" noChangeArrowheads="1"/>
          </p:cNvSpPr>
          <p:nvPr>
            <p:ph type="title"/>
          </p:nvPr>
        </p:nvSpPr>
        <p:spPr/>
        <p:txBody>
          <a:bodyPr/>
          <a:lstStyle/>
          <a:p>
            <a:pPr algn="ctr" eaLnBrk="1" hangingPunct="1"/>
            <a:r>
              <a:rPr lang="ru-RU" smtClean="0"/>
              <a:t>Преимущества модели</a:t>
            </a:r>
          </a:p>
        </p:txBody>
      </p:sp>
      <p:sp>
        <p:nvSpPr>
          <p:cNvPr id="190466" name="Rectangle 3"/>
          <p:cNvSpPr>
            <a:spLocks noGrp="1" noChangeArrowheads="1"/>
          </p:cNvSpPr>
          <p:nvPr>
            <p:ph type="body" idx="1"/>
          </p:nvPr>
        </p:nvSpPr>
        <p:spPr>
          <a:xfrm>
            <a:off x="755650" y="1600200"/>
            <a:ext cx="8137525" cy="5068888"/>
          </a:xfrm>
        </p:spPr>
        <p:txBody>
          <a:bodyPr/>
          <a:lstStyle/>
          <a:p>
            <a:pPr eaLnBrk="1" hangingPunct="1">
              <a:lnSpc>
                <a:spcPct val="90000"/>
              </a:lnSpc>
            </a:pPr>
            <a:r>
              <a:rPr lang="ru-RU" sz="2400" smtClean="0">
                <a:latin typeface="Times New Roman" pitchFamily="18" charset="0"/>
              </a:rPr>
              <a:t>Способствует появлению новых форм взаимодействия, созданию  проектных групп  и ресурсного центра (головного учреждения) образовательной сети</a:t>
            </a:r>
          </a:p>
          <a:p>
            <a:pPr eaLnBrk="1" hangingPunct="1">
              <a:lnSpc>
                <a:spcPct val="90000"/>
              </a:lnSpc>
            </a:pPr>
            <a:r>
              <a:rPr lang="ru-RU" sz="2400" smtClean="0">
                <a:latin typeface="Times New Roman" pitchFamily="18" charset="0"/>
              </a:rPr>
              <a:t>Развиваются  технологии проектирования  </a:t>
            </a:r>
          </a:p>
          <a:p>
            <a:pPr eaLnBrk="1" hangingPunct="1">
              <a:lnSpc>
                <a:spcPct val="90000"/>
              </a:lnSpc>
            </a:pPr>
            <a:r>
              <a:rPr lang="ru-RU" sz="2400" smtClean="0">
                <a:latin typeface="Times New Roman" pitchFamily="18" charset="0"/>
              </a:rPr>
              <a:t>Появляются новые формы совместной организации повышения квалификации</a:t>
            </a:r>
          </a:p>
          <a:p>
            <a:pPr eaLnBrk="1" hangingPunct="1">
              <a:lnSpc>
                <a:spcPct val="90000"/>
              </a:lnSpc>
            </a:pPr>
            <a:r>
              <a:rPr lang="ru-RU" sz="2400" smtClean="0">
                <a:latin typeface="Times New Roman" pitchFamily="18" charset="0"/>
              </a:rPr>
              <a:t>Позволяет создавать эффективные коммуникационные сети,  единую информационную систему </a:t>
            </a:r>
          </a:p>
          <a:p>
            <a:pPr eaLnBrk="1" hangingPunct="1">
              <a:lnSpc>
                <a:spcPct val="90000"/>
              </a:lnSpc>
            </a:pPr>
            <a:r>
              <a:rPr lang="ru-RU" sz="2400" smtClean="0">
                <a:latin typeface="Times New Roman" pitchFamily="18" charset="0"/>
              </a:rPr>
              <a:t>Появляются у педагогов новые функции: менеджер образовательного проекта, тьютор, тренеры, эксперты, модератор, аналитик, методист, методолог, редактор сайта и веб-мастер</a:t>
            </a:r>
          </a:p>
          <a:p>
            <a:pPr eaLnBrk="1" hangingPunct="1">
              <a:lnSpc>
                <a:spcPct val="90000"/>
              </a:lnSpc>
            </a:pPr>
            <a:r>
              <a:rPr lang="ru-RU" sz="2400" smtClean="0">
                <a:latin typeface="Times New Roman" pitchFamily="18" charset="0"/>
              </a:rPr>
              <a:t>Расширяется масштаб внедрения инновации, повышается инновационный потенциал разработок</a:t>
            </a:r>
            <a:r>
              <a:rPr lang="ru-RU" sz="2400" b="1" i="1" smtClean="0">
                <a:latin typeface="Times New Roman" pitchFamily="18" charset="0"/>
              </a:rPr>
              <a:t>   </a:t>
            </a:r>
          </a:p>
          <a:p>
            <a:pPr eaLnBrk="1" hangingPunct="1">
              <a:lnSpc>
                <a:spcPct val="90000"/>
              </a:lnSpc>
            </a:pPr>
            <a:endParaRPr lang="ru-RU" sz="20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Rectangle 2"/>
          <p:cNvSpPr>
            <a:spLocks noGrp="1" noChangeArrowheads="1"/>
          </p:cNvSpPr>
          <p:nvPr>
            <p:ph type="title"/>
          </p:nvPr>
        </p:nvSpPr>
        <p:spPr/>
        <p:txBody>
          <a:bodyPr/>
          <a:lstStyle/>
          <a:p>
            <a:pPr eaLnBrk="1" hangingPunct="1"/>
            <a:r>
              <a:rPr lang="ru-RU" sz="3800" smtClean="0"/>
              <a:t>Модель «инновационный комплекс»</a:t>
            </a:r>
          </a:p>
        </p:txBody>
      </p:sp>
      <p:sp>
        <p:nvSpPr>
          <p:cNvPr id="191490" name="Oval 4"/>
          <p:cNvSpPr>
            <a:spLocks noChangeArrowheads="1"/>
          </p:cNvSpPr>
          <p:nvPr/>
        </p:nvSpPr>
        <p:spPr bwMode="auto">
          <a:xfrm>
            <a:off x="2195513" y="2060575"/>
            <a:ext cx="5113337" cy="720725"/>
          </a:xfrm>
          <a:prstGeom prst="ellipse">
            <a:avLst/>
          </a:prstGeom>
          <a:solidFill>
            <a:schemeClr val="accent1"/>
          </a:solidFill>
          <a:ln w="9525">
            <a:solidFill>
              <a:schemeClr val="tx1"/>
            </a:solidFill>
            <a:round/>
            <a:headEnd/>
            <a:tailEnd/>
          </a:ln>
        </p:spPr>
        <p:txBody>
          <a:bodyPr wrap="none" anchor="ctr"/>
          <a:lstStyle/>
          <a:p>
            <a:pPr algn="ctr"/>
            <a:r>
              <a:rPr lang="ru-RU" b="1"/>
              <a:t>Департамент образования</a:t>
            </a:r>
          </a:p>
        </p:txBody>
      </p:sp>
      <p:sp>
        <p:nvSpPr>
          <p:cNvPr id="191491" name="AutoShape 5"/>
          <p:cNvSpPr>
            <a:spLocks noChangeArrowheads="1"/>
          </p:cNvSpPr>
          <p:nvPr/>
        </p:nvSpPr>
        <p:spPr bwMode="auto">
          <a:xfrm>
            <a:off x="1331913" y="3213100"/>
            <a:ext cx="2663825" cy="1223963"/>
          </a:xfrm>
          <a:prstGeom prst="roundRect">
            <a:avLst>
              <a:gd name="adj" fmla="val 16667"/>
            </a:avLst>
          </a:prstGeom>
          <a:solidFill>
            <a:schemeClr val="accent1"/>
          </a:solidFill>
          <a:ln w="9525">
            <a:solidFill>
              <a:schemeClr val="tx1"/>
            </a:solidFill>
            <a:round/>
            <a:headEnd/>
            <a:tailEnd/>
          </a:ln>
        </p:spPr>
        <p:txBody>
          <a:bodyPr wrap="none" anchor="ctr"/>
          <a:lstStyle/>
          <a:p>
            <a:pPr algn="ctr"/>
            <a:endParaRPr lang="ru-RU"/>
          </a:p>
        </p:txBody>
      </p:sp>
      <p:sp>
        <p:nvSpPr>
          <p:cNvPr id="191492" name="AutoShape 6"/>
          <p:cNvSpPr>
            <a:spLocks noChangeArrowheads="1"/>
          </p:cNvSpPr>
          <p:nvPr/>
        </p:nvSpPr>
        <p:spPr bwMode="auto">
          <a:xfrm>
            <a:off x="5435600" y="3141663"/>
            <a:ext cx="2881313" cy="1366837"/>
          </a:xfrm>
          <a:prstGeom prst="roundRect">
            <a:avLst>
              <a:gd name="adj" fmla="val 16667"/>
            </a:avLst>
          </a:prstGeom>
          <a:solidFill>
            <a:schemeClr val="accent1"/>
          </a:solidFill>
          <a:ln w="9525">
            <a:solidFill>
              <a:schemeClr val="tx1"/>
            </a:solidFill>
            <a:round/>
            <a:headEnd/>
            <a:tailEnd/>
          </a:ln>
        </p:spPr>
        <p:txBody>
          <a:bodyPr wrap="none" anchor="ctr"/>
          <a:lstStyle/>
          <a:p>
            <a:endParaRPr lang="ru-RU"/>
          </a:p>
        </p:txBody>
      </p:sp>
      <p:sp>
        <p:nvSpPr>
          <p:cNvPr id="191493" name="Oval 7"/>
          <p:cNvSpPr>
            <a:spLocks noChangeArrowheads="1"/>
          </p:cNvSpPr>
          <p:nvPr/>
        </p:nvSpPr>
        <p:spPr bwMode="auto">
          <a:xfrm>
            <a:off x="1331913" y="4868863"/>
            <a:ext cx="3455987" cy="1081087"/>
          </a:xfrm>
          <a:prstGeom prst="ellipse">
            <a:avLst/>
          </a:prstGeom>
          <a:solidFill>
            <a:schemeClr val="accent1"/>
          </a:solidFill>
          <a:ln w="9525">
            <a:solidFill>
              <a:schemeClr val="tx1"/>
            </a:solidFill>
            <a:round/>
            <a:headEnd/>
            <a:tailEnd/>
          </a:ln>
        </p:spPr>
        <p:txBody>
          <a:bodyPr wrap="none" anchor="ctr"/>
          <a:lstStyle/>
          <a:p>
            <a:pPr algn="ctr"/>
            <a:r>
              <a:rPr lang="ru-RU" b="1"/>
              <a:t>Инновационный комплекс</a:t>
            </a:r>
          </a:p>
          <a:p>
            <a:pPr algn="ctr"/>
            <a:r>
              <a:rPr lang="ru-RU" b="1"/>
              <a:t>РРЦ, РИП, МИП, МРЦ</a:t>
            </a:r>
          </a:p>
        </p:txBody>
      </p:sp>
      <p:sp>
        <p:nvSpPr>
          <p:cNvPr id="191494" name="Oval 8"/>
          <p:cNvSpPr>
            <a:spLocks noChangeArrowheads="1"/>
          </p:cNvSpPr>
          <p:nvPr/>
        </p:nvSpPr>
        <p:spPr bwMode="auto">
          <a:xfrm>
            <a:off x="5148263" y="4797425"/>
            <a:ext cx="3455987" cy="1201738"/>
          </a:xfrm>
          <a:prstGeom prst="ellipse">
            <a:avLst/>
          </a:prstGeom>
          <a:solidFill>
            <a:schemeClr val="accent1"/>
          </a:solidFill>
          <a:ln w="9525">
            <a:solidFill>
              <a:schemeClr val="tx1"/>
            </a:solidFill>
            <a:round/>
            <a:headEnd/>
            <a:tailEnd/>
          </a:ln>
        </p:spPr>
        <p:txBody>
          <a:bodyPr wrap="none" anchor="ctr"/>
          <a:lstStyle/>
          <a:p>
            <a:pPr algn="ctr"/>
            <a:r>
              <a:rPr lang="ru-RU" b="1"/>
              <a:t>Инновационный комплекс</a:t>
            </a:r>
          </a:p>
          <a:p>
            <a:pPr algn="ctr"/>
            <a:r>
              <a:rPr lang="ru-RU" b="1"/>
              <a:t>РРЦ, РИП, МИП, МРЦ</a:t>
            </a:r>
          </a:p>
        </p:txBody>
      </p:sp>
      <p:sp>
        <p:nvSpPr>
          <p:cNvPr id="191495" name="Oval 9"/>
          <p:cNvSpPr>
            <a:spLocks noChangeArrowheads="1"/>
          </p:cNvSpPr>
          <p:nvPr/>
        </p:nvSpPr>
        <p:spPr bwMode="auto">
          <a:xfrm>
            <a:off x="1908175" y="3284538"/>
            <a:ext cx="1563688" cy="431800"/>
          </a:xfrm>
          <a:prstGeom prst="ellipse">
            <a:avLst/>
          </a:prstGeom>
          <a:solidFill>
            <a:schemeClr val="accent1"/>
          </a:solidFill>
          <a:ln w="9525">
            <a:solidFill>
              <a:schemeClr val="tx1"/>
            </a:solidFill>
            <a:round/>
            <a:headEnd/>
            <a:tailEnd/>
          </a:ln>
        </p:spPr>
        <p:txBody>
          <a:bodyPr wrap="none" anchor="ctr"/>
          <a:lstStyle/>
          <a:p>
            <a:pPr algn="ctr"/>
            <a:r>
              <a:rPr lang="ru-RU" b="1"/>
              <a:t>РРЦ</a:t>
            </a:r>
          </a:p>
        </p:txBody>
      </p:sp>
      <p:sp>
        <p:nvSpPr>
          <p:cNvPr id="191496" name="Oval 10"/>
          <p:cNvSpPr>
            <a:spLocks noChangeArrowheads="1"/>
          </p:cNvSpPr>
          <p:nvPr/>
        </p:nvSpPr>
        <p:spPr bwMode="auto">
          <a:xfrm>
            <a:off x="6588125" y="3213100"/>
            <a:ext cx="1562100" cy="431800"/>
          </a:xfrm>
          <a:prstGeom prst="ellipse">
            <a:avLst/>
          </a:prstGeom>
          <a:solidFill>
            <a:schemeClr val="accent1"/>
          </a:solidFill>
          <a:ln w="9525">
            <a:solidFill>
              <a:schemeClr val="tx1"/>
            </a:solidFill>
            <a:round/>
            <a:headEnd/>
            <a:tailEnd/>
          </a:ln>
        </p:spPr>
        <p:txBody>
          <a:bodyPr wrap="none" anchor="ctr"/>
          <a:lstStyle/>
          <a:p>
            <a:pPr algn="ctr"/>
            <a:r>
              <a:rPr lang="ru-RU" b="1"/>
              <a:t>РРЦ</a:t>
            </a:r>
          </a:p>
        </p:txBody>
      </p:sp>
      <p:sp>
        <p:nvSpPr>
          <p:cNvPr id="191497" name="Rectangle 11"/>
          <p:cNvSpPr>
            <a:spLocks noChangeArrowheads="1"/>
          </p:cNvSpPr>
          <p:nvPr/>
        </p:nvSpPr>
        <p:spPr bwMode="auto">
          <a:xfrm>
            <a:off x="1331913" y="3789363"/>
            <a:ext cx="1079500" cy="576262"/>
          </a:xfrm>
          <a:prstGeom prst="rect">
            <a:avLst/>
          </a:prstGeom>
          <a:solidFill>
            <a:schemeClr val="accent1"/>
          </a:solidFill>
          <a:ln w="9525">
            <a:solidFill>
              <a:schemeClr val="tx1"/>
            </a:solidFill>
            <a:miter lim="800000"/>
            <a:headEnd/>
            <a:tailEnd/>
          </a:ln>
        </p:spPr>
        <p:txBody>
          <a:bodyPr wrap="none" anchor="ctr"/>
          <a:lstStyle/>
          <a:p>
            <a:pPr algn="ctr"/>
            <a:r>
              <a:rPr lang="ru-RU" sz="1200" b="1"/>
              <a:t>Направление</a:t>
            </a:r>
          </a:p>
          <a:p>
            <a:pPr algn="ctr"/>
            <a:r>
              <a:rPr lang="ru-RU" sz="1200" b="1"/>
              <a:t>ОУ 1, ОУ 2</a:t>
            </a:r>
          </a:p>
        </p:txBody>
      </p:sp>
      <p:sp>
        <p:nvSpPr>
          <p:cNvPr id="191498" name="Rectangle 12"/>
          <p:cNvSpPr>
            <a:spLocks noChangeArrowheads="1"/>
          </p:cNvSpPr>
          <p:nvPr/>
        </p:nvSpPr>
        <p:spPr bwMode="auto">
          <a:xfrm>
            <a:off x="2627313" y="3860800"/>
            <a:ext cx="1152525" cy="433388"/>
          </a:xfrm>
          <a:prstGeom prst="rect">
            <a:avLst/>
          </a:prstGeom>
          <a:solidFill>
            <a:schemeClr val="accent1"/>
          </a:solidFill>
          <a:ln w="9525">
            <a:solidFill>
              <a:schemeClr val="tx1"/>
            </a:solidFill>
            <a:miter lim="800000"/>
            <a:headEnd/>
            <a:tailEnd/>
          </a:ln>
        </p:spPr>
        <p:txBody>
          <a:bodyPr wrap="none" anchor="ctr"/>
          <a:lstStyle/>
          <a:p>
            <a:pPr algn="ctr"/>
            <a:r>
              <a:rPr lang="ru-RU" sz="1200" b="1"/>
              <a:t>Направление</a:t>
            </a:r>
          </a:p>
          <a:p>
            <a:pPr algn="ctr"/>
            <a:r>
              <a:rPr lang="ru-RU" sz="1200" b="1"/>
              <a:t>ОУ 1 ОУ 2 </a:t>
            </a:r>
          </a:p>
        </p:txBody>
      </p:sp>
      <p:sp>
        <p:nvSpPr>
          <p:cNvPr id="191499" name="Rectangle 13"/>
          <p:cNvSpPr>
            <a:spLocks noChangeArrowheads="1"/>
          </p:cNvSpPr>
          <p:nvPr/>
        </p:nvSpPr>
        <p:spPr bwMode="auto">
          <a:xfrm>
            <a:off x="5867400" y="3860800"/>
            <a:ext cx="1296988" cy="504825"/>
          </a:xfrm>
          <a:prstGeom prst="rect">
            <a:avLst/>
          </a:prstGeom>
          <a:solidFill>
            <a:schemeClr val="accent1"/>
          </a:solidFill>
          <a:ln w="9525">
            <a:solidFill>
              <a:schemeClr val="tx1"/>
            </a:solidFill>
            <a:miter lim="800000"/>
            <a:headEnd/>
            <a:tailEnd/>
          </a:ln>
        </p:spPr>
        <p:txBody>
          <a:bodyPr wrap="none" anchor="ctr"/>
          <a:lstStyle/>
          <a:p>
            <a:pPr algn="ctr"/>
            <a:r>
              <a:rPr lang="ru-RU" sz="1200" b="1"/>
              <a:t>Направление </a:t>
            </a:r>
          </a:p>
          <a:p>
            <a:pPr algn="ctr"/>
            <a:r>
              <a:rPr lang="ru-RU" sz="1200" b="1"/>
              <a:t>ОУ 1 ОУ 2</a:t>
            </a:r>
          </a:p>
        </p:txBody>
      </p:sp>
      <p:sp>
        <p:nvSpPr>
          <p:cNvPr id="191500" name="Rectangle 14"/>
          <p:cNvSpPr>
            <a:spLocks noChangeArrowheads="1"/>
          </p:cNvSpPr>
          <p:nvPr/>
        </p:nvSpPr>
        <p:spPr bwMode="auto">
          <a:xfrm>
            <a:off x="7308850" y="3860800"/>
            <a:ext cx="1223963" cy="504825"/>
          </a:xfrm>
          <a:prstGeom prst="rect">
            <a:avLst/>
          </a:prstGeom>
          <a:solidFill>
            <a:schemeClr val="accent1"/>
          </a:solidFill>
          <a:ln w="9525">
            <a:solidFill>
              <a:schemeClr val="tx1"/>
            </a:solidFill>
            <a:miter lim="800000"/>
            <a:headEnd/>
            <a:tailEnd/>
          </a:ln>
        </p:spPr>
        <p:txBody>
          <a:bodyPr wrap="none" anchor="ctr"/>
          <a:lstStyle/>
          <a:p>
            <a:pPr algn="ctr"/>
            <a:r>
              <a:rPr lang="ru-RU" sz="1200" b="1"/>
              <a:t>Направление </a:t>
            </a:r>
          </a:p>
          <a:p>
            <a:pPr algn="ctr"/>
            <a:r>
              <a:rPr lang="ru-RU" sz="1200" b="1"/>
              <a:t>ОУ 1 ОУ 2</a:t>
            </a:r>
          </a:p>
        </p:txBody>
      </p:sp>
      <p:sp>
        <p:nvSpPr>
          <p:cNvPr id="191501" name="AutoShape 16"/>
          <p:cNvSpPr>
            <a:spLocks noChangeArrowheads="1"/>
          </p:cNvSpPr>
          <p:nvPr/>
        </p:nvSpPr>
        <p:spPr bwMode="auto">
          <a:xfrm>
            <a:off x="1331913" y="2781300"/>
            <a:ext cx="2879725" cy="360363"/>
          </a:xfrm>
          <a:prstGeom prst="leftRightArrow">
            <a:avLst>
              <a:gd name="adj1" fmla="val 50000"/>
              <a:gd name="adj2" fmla="val 159824"/>
            </a:avLst>
          </a:prstGeom>
          <a:solidFill>
            <a:schemeClr val="accent1"/>
          </a:solidFill>
          <a:ln w="9525">
            <a:solidFill>
              <a:schemeClr val="tx1"/>
            </a:solidFill>
            <a:miter lim="800000"/>
            <a:headEnd/>
            <a:tailEnd/>
          </a:ln>
        </p:spPr>
        <p:txBody>
          <a:bodyPr wrap="none" anchor="ctr"/>
          <a:lstStyle/>
          <a:p>
            <a:pPr algn="ctr"/>
            <a:r>
              <a:rPr lang="ru-RU" sz="1200" b="1"/>
              <a:t>3 х летняя комплексная программа</a:t>
            </a:r>
          </a:p>
        </p:txBody>
      </p:sp>
      <p:sp>
        <p:nvSpPr>
          <p:cNvPr id="191502" name="AutoShape 17"/>
          <p:cNvSpPr>
            <a:spLocks noChangeArrowheads="1"/>
          </p:cNvSpPr>
          <p:nvPr/>
        </p:nvSpPr>
        <p:spPr bwMode="auto">
          <a:xfrm>
            <a:off x="5435600" y="2708275"/>
            <a:ext cx="2952750" cy="360363"/>
          </a:xfrm>
          <a:prstGeom prst="leftRightArrow">
            <a:avLst>
              <a:gd name="adj1" fmla="val 50000"/>
              <a:gd name="adj2" fmla="val 163876"/>
            </a:avLst>
          </a:prstGeom>
          <a:solidFill>
            <a:schemeClr val="accent1"/>
          </a:solidFill>
          <a:ln w="9525">
            <a:solidFill>
              <a:schemeClr val="tx1"/>
            </a:solidFill>
            <a:miter lim="800000"/>
            <a:headEnd/>
            <a:tailEnd/>
          </a:ln>
        </p:spPr>
        <p:txBody>
          <a:bodyPr wrap="none" anchor="ctr"/>
          <a:lstStyle/>
          <a:p>
            <a:pPr algn="ctr"/>
            <a:r>
              <a:rPr lang="ru-RU" sz="1200" b="1"/>
              <a:t>3 х летняя комплексная программа</a:t>
            </a:r>
          </a:p>
        </p:txBody>
      </p:sp>
      <p:sp>
        <p:nvSpPr>
          <p:cNvPr id="191503" name="Line 18"/>
          <p:cNvSpPr>
            <a:spLocks noChangeShapeType="1"/>
          </p:cNvSpPr>
          <p:nvPr/>
        </p:nvSpPr>
        <p:spPr bwMode="auto">
          <a:xfrm flipH="1">
            <a:off x="1763713" y="3644900"/>
            <a:ext cx="215900" cy="144463"/>
          </a:xfrm>
          <a:prstGeom prst="line">
            <a:avLst/>
          </a:prstGeom>
          <a:noFill/>
          <a:ln w="9525">
            <a:solidFill>
              <a:schemeClr val="tx1"/>
            </a:solidFill>
            <a:round/>
            <a:headEnd/>
            <a:tailEnd type="triangle" w="med" len="med"/>
          </a:ln>
        </p:spPr>
        <p:txBody>
          <a:bodyPr/>
          <a:lstStyle/>
          <a:p>
            <a:endParaRPr lang="ru-RU"/>
          </a:p>
        </p:txBody>
      </p:sp>
      <p:sp>
        <p:nvSpPr>
          <p:cNvPr id="191504" name="Line 19"/>
          <p:cNvSpPr>
            <a:spLocks noChangeShapeType="1"/>
          </p:cNvSpPr>
          <p:nvPr/>
        </p:nvSpPr>
        <p:spPr bwMode="auto">
          <a:xfrm>
            <a:off x="3348038" y="3644900"/>
            <a:ext cx="287337" cy="215900"/>
          </a:xfrm>
          <a:prstGeom prst="line">
            <a:avLst/>
          </a:prstGeom>
          <a:noFill/>
          <a:ln w="9525">
            <a:solidFill>
              <a:schemeClr val="tx1"/>
            </a:solidFill>
            <a:round/>
            <a:headEnd/>
            <a:tailEnd type="triangle" w="med" len="med"/>
          </a:ln>
        </p:spPr>
        <p:txBody>
          <a:bodyPr/>
          <a:lstStyle/>
          <a:p>
            <a:endParaRPr lang="ru-RU"/>
          </a:p>
        </p:txBody>
      </p:sp>
      <p:sp>
        <p:nvSpPr>
          <p:cNvPr id="191505" name="Line 20"/>
          <p:cNvSpPr>
            <a:spLocks noChangeShapeType="1"/>
          </p:cNvSpPr>
          <p:nvPr/>
        </p:nvSpPr>
        <p:spPr bwMode="auto">
          <a:xfrm flipH="1">
            <a:off x="6443663" y="3573463"/>
            <a:ext cx="215900" cy="287337"/>
          </a:xfrm>
          <a:prstGeom prst="line">
            <a:avLst/>
          </a:prstGeom>
          <a:noFill/>
          <a:ln w="9525">
            <a:solidFill>
              <a:schemeClr val="tx1"/>
            </a:solidFill>
            <a:round/>
            <a:headEnd/>
            <a:tailEnd type="triangle" w="med" len="med"/>
          </a:ln>
        </p:spPr>
        <p:txBody>
          <a:bodyPr/>
          <a:lstStyle/>
          <a:p>
            <a:endParaRPr lang="ru-RU"/>
          </a:p>
        </p:txBody>
      </p:sp>
      <p:sp>
        <p:nvSpPr>
          <p:cNvPr id="191506" name="Line 21"/>
          <p:cNvSpPr>
            <a:spLocks noChangeShapeType="1"/>
          </p:cNvSpPr>
          <p:nvPr/>
        </p:nvSpPr>
        <p:spPr bwMode="auto">
          <a:xfrm>
            <a:off x="7885113" y="3573463"/>
            <a:ext cx="358775" cy="287337"/>
          </a:xfrm>
          <a:prstGeom prst="line">
            <a:avLst/>
          </a:prstGeom>
          <a:noFill/>
          <a:ln w="9525">
            <a:solidFill>
              <a:schemeClr val="tx1"/>
            </a:solidFill>
            <a:round/>
            <a:headEnd/>
            <a:tailEnd type="triangle" w="med" len="med"/>
          </a:ln>
        </p:spPr>
        <p:txBody>
          <a:bodyPr/>
          <a:lstStyle/>
          <a:p>
            <a:endParaRPr lang="ru-RU"/>
          </a:p>
        </p:txBody>
      </p:sp>
      <p:sp>
        <p:nvSpPr>
          <p:cNvPr id="191507" name="Line 22"/>
          <p:cNvSpPr>
            <a:spLocks noChangeShapeType="1"/>
          </p:cNvSpPr>
          <p:nvPr/>
        </p:nvSpPr>
        <p:spPr bwMode="auto">
          <a:xfrm flipH="1">
            <a:off x="4067175" y="2852738"/>
            <a:ext cx="649288" cy="863600"/>
          </a:xfrm>
          <a:prstGeom prst="line">
            <a:avLst/>
          </a:prstGeom>
          <a:noFill/>
          <a:ln w="9525">
            <a:solidFill>
              <a:schemeClr val="tx1"/>
            </a:solidFill>
            <a:round/>
            <a:headEnd/>
            <a:tailEnd type="triangle" w="med" len="med"/>
          </a:ln>
        </p:spPr>
        <p:txBody>
          <a:bodyPr/>
          <a:lstStyle/>
          <a:p>
            <a:endParaRPr lang="ru-RU"/>
          </a:p>
        </p:txBody>
      </p:sp>
      <p:sp>
        <p:nvSpPr>
          <p:cNvPr id="191508" name="Line 23"/>
          <p:cNvSpPr>
            <a:spLocks noChangeShapeType="1"/>
          </p:cNvSpPr>
          <p:nvPr/>
        </p:nvSpPr>
        <p:spPr bwMode="auto">
          <a:xfrm>
            <a:off x="4716463" y="2852738"/>
            <a:ext cx="647700" cy="863600"/>
          </a:xfrm>
          <a:prstGeom prst="line">
            <a:avLst/>
          </a:prstGeom>
          <a:noFill/>
          <a:ln w="9525">
            <a:solidFill>
              <a:schemeClr val="tx1"/>
            </a:solidFill>
            <a:round/>
            <a:headEnd/>
            <a:tailEnd type="triangle" w="med" len="med"/>
          </a:ln>
        </p:spPr>
        <p:txBody>
          <a:bodyPr/>
          <a:lstStyle/>
          <a:p>
            <a:endParaRPr lang="ru-RU"/>
          </a:p>
        </p:txBody>
      </p:sp>
      <p:sp>
        <p:nvSpPr>
          <p:cNvPr id="191509" name="AutoShape 26"/>
          <p:cNvSpPr>
            <a:spLocks noChangeArrowheads="1"/>
          </p:cNvSpPr>
          <p:nvPr/>
        </p:nvSpPr>
        <p:spPr bwMode="auto">
          <a:xfrm>
            <a:off x="684213" y="3933825"/>
            <a:ext cx="503237" cy="2016125"/>
          </a:xfrm>
          <a:prstGeom prst="curvedRightArrow">
            <a:avLst>
              <a:gd name="adj1" fmla="val 80126"/>
              <a:gd name="adj2" fmla="val 160253"/>
              <a:gd name="adj3" fmla="val 33333"/>
            </a:avLst>
          </a:prstGeom>
          <a:solidFill>
            <a:schemeClr val="accent1"/>
          </a:solidFill>
          <a:ln w="9525">
            <a:solidFill>
              <a:schemeClr val="tx1"/>
            </a:solidFill>
            <a:miter lim="800000"/>
            <a:headEnd/>
            <a:tailEnd/>
          </a:ln>
        </p:spPr>
        <p:txBody>
          <a:bodyPr wrap="none" anchor="ctr"/>
          <a:lstStyle/>
          <a:p>
            <a:endParaRPr lang="ru-RU"/>
          </a:p>
        </p:txBody>
      </p:sp>
      <p:sp>
        <p:nvSpPr>
          <p:cNvPr id="191510" name="AutoShape 27"/>
          <p:cNvSpPr>
            <a:spLocks noChangeArrowheads="1"/>
          </p:cNvSpPr>
          <p:nvPr/>
        </p:nvSpPr>
        <p:spPr bwMode="auto">
          <a:xfrm>
            <a:off x="8604250" y="3933825"/>
            <a:ext cx="539750" cy="2159000"/>
          </a:xfrm>
          <a:prstGeom prst="curvedLeftArrow">
            <a:avLst>
              <a:gd name="adj1" fmla="val 80000"/>
              <a:gd name="adj2" fmla="val 160000"/>
              <a:gd name="adj3" fmla="val 33333"/>
            </a:avLst>
          </a:prstGeom>
          <a:solidFill>
            <a:schemeClr val="accent1"/>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Rectangle 2"/>
          <p:cNvSpPr>
            <a:spLocks noGrp="1" noChangeArrowheads="1"/>
          </p:cNvSpPr>
          <p:nvPr>
            <p:ph type="title"/>
          </p:nvPr>
        </p:nvSpPr>
        <p:spPr/>
        <p:txBody>
          <a:bodyPr/>
          <a:lstStyle/>
          <a:p>
            <a:pPr algn="ctr" eaLnBrk="1" hangingPunct="1"/>
            <a:r>
              <a:rPr lang="ru-RU" smtClean="0"/>
              <a:t>Особенности модели</a:t>
            </a:r>
          </a:p>
        </p:txBody>
      </p:sp>
      <p:sp>
        <p:nvSpPr>
          <p:cNvPr id="192514" name="Rectangle 3"/>
          <p:cNvSpPr>
            <a:spLocks noGrp="1" noChangeArrowheads="1"/>
          </p:cNvSpPr>
          <p:nvPr>
            <p:ph type="body" idx="1"/>
          </p:nvPr>
        </p:nvSpPr>
        <p:spPr>
          <a:xfrm>
            <a:off x="684213" y="1628775"/>
            <a:ext cx="8208962" cy="4530725"/>
          </a:xfrm>
        </p:spPr>
        <p:txBody>
          <a:bodyPr/>
          <a:lstStyle/>
          <a:p>
            <a:pPr eaLnBrk="1" hangingPunct="1">
              <a:lnSpc>
                <a:spcPct val="80000"/>
              </a:lnSpc>
            </a:pPr>
            <a:r>
              <a:rPr lang="ru-RU" sz="3200" smtClean="0">
                <a:solidFill>
                  <a:schemeClr val="tx2"/>
                </a:solidFill>
                <a:latin typeface="Times New Roman" pitchFamily="18" charset="0"/>
              </a:rPr>
              <a:t>программно-проектная деятельность, в рамках которой разрабатываются и реализуются многолетние программы работ по получению и апробации инновационных продуктов </a:t>
            </a:r>
          </a:p>
          <a:p>
            <a:pPr eaLnBrk="1" hangingPunct="1">
              <a:lnSpc>
                <a:spcPct val="80000"/>
              </a:lnSpc>
            </a:pPr>
            <a:r>
              <a:rPr lang="ru-RU" sz="3200" smtClean="0">
                <a:solidFill>
                  <a:schemeClr val="tx2"/>
                </a:solidFill>
                <a:latin typeface="Times New Roman" pitchFamily="18" charset="0"/>
              </a:rPr>
              <a:t>руководит работой региональный ресурсный центр, который отбирает для участия в программе региональные и муниципальные инновационные площадки</a:t>
            </a:r>
            <a:r>
              <a:rPr lang="ru-RU" sz="3200"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Rectangle 2"/>
          <p:cNvSpPr>
            <a:spLocks noGrp="1" noChangeArrowheads="1"/>
          </p:cNvSpPr>
          <p:nvPr>
            <p:ph type="title"/>
          </p:nvPr>
        </p:nvSpPr>
        <p:spPr>
          <a:xfrm>
            <a:off x="900113" y="260350"/>
            <a:ext cx="7772400" cy="1143000"/>
          </a:xfrm>
        </p:spPr>
        <p:txBody>
          <a:bodyPr/>
          <a:lstStyle/>
          <a:p>
            <a:pPr algn="ctr" eaLnBrk="1" hangingPunct="1"/>
            <a:r>
              <a:rPr lang="ru-RU" smtClean="0"/>
              <a:t>Преимущества модели</a:t>
            </a:r>
          </a:p>
        </p:txBody>
      </p:sp>
      <p:sp>
        <p:nvSpPr>
          <p:cNvPr id="45059" name="Rectangle 3"/>
          <p:cNvSpPr>
            <a:spLocks noGrp="1" noChangeArrowheads="1"/>
          </p:cNvSpPr>
          <p:nvPr>
            <p:ph type="body" idx="1"/>
          </p:nvPr>
        </p:nvSpPr>
        <p:spPr>
          <a:xfrm>
            <a:off x="755650" y="1600200"/>
            <a:ext cx="8137525" cy="4924425"/>
          </a:xfrm>
        </p:spPr>
        <p:txBody>
          <a:bodyPr/>
          <a:lstStyle/>
          <a:p>
            <a:pPr eaLnBrk="1" hangingPunct="1">
              <a:lnSpc>
                <a:spcPct val="90000"/>
              </a:lnSpc>
              <a:defRPr/>
            </a:pPr>
            <a:r>
              <a:rPr lang="ru-RU" sz="2200" dirty="0" smtClean="0">
                <a:latin typeface="+mj-lt"/>
              </a:rPr>
              <a:t>возможность </a:t>
            </a:r>
            <a:r>
              <a:rPr lang="ru-RU" sz="2200" dirty="0">
                <a:latin typeface="+mj-lt"/>
              </a:rPr>
              <a:t>включения региональных ресурсных центров в систему повышения </a:t>
            </a:r>
            <a:r>
              <a:rPr lang="ru-RU" sz="2200" dirty="0" smtClean="0">
                <a:latin typeface="+mj-lt"/>
              </a:rPr>
              <a:t>квалификации;</a:t>
            </a:r>
            <a:endParaRPr lang="ru-RU" sz="2200" dirty="0">
              <a:latin typeface="+mj-lt"/>
            </a:endParaRPr>
          </a:p>
          <a:p>
            <a:pPr eaLnBrk="1" hangingPunct="1">
              <a:lnSpc>
                <a:spcPct val="90000"/>
              </a:lnSpc>
              <a:defRPr/>
            </a:pPr>
            <a:r>
              <a:rPr lang="ru-RU" sz="2200" dirty="0" smtClean="0">
                <a:latin typeface="+mj-lt"/>
              </a:rPr>
              <a:t>массовое </a:t>
            </a:r>
            <a:r>
              <a:rPr lang="ru-RU" sz="2200" dirty="0">
                <a:latin typeface="+mj-lt"/>
              </a:rPr>
              <a:t>тиражирование накопленного опыта (представление продуктов инновационной деятельности на образовательных выставках всех уровней, издание методической и учебной литературы);</a:t>
            </a:r>
          </a:p>
          <a:p>
            <a:pPr eaLnBrk="1" hangingPunct="1">
              <a:lnSpc>
                <a:spcPct val="90000"/>
              </a:lnSpc>
              <a:defRPr/>
            </a:pPr>
            <a:r>
              <a:rPr lang="ru-RU" sz="2200" dirty="0" smtClean="0">
                <a:latin typeface="+mj-lt"/>
              </a:rPr>
              <a:t>развитие </a:t>
            </a:r>
            <a:r>
              <a:rPr lang="ru-RU" sz="2200" dirty="0">
                <a:latin typeface="+mj-lt"/>
              </a:rPr>
              <a:t>форм взаимодействия образовательных учреждений и социальных партнёров региона в целях повышения качества образования;</a:t>
            </a:r>
          </a:p>
          <a:p>
            <a:pPr eaLnBrk="1" hangingPunct="1">
              <a:lnSpc>
                <a:spcPct val="90000"/>
              </a:lnSpc>
              <a:defRPr/>
            </a:pPr>
            <a:r>
              <a:rPr lang="ru-RU" sz="2200" dirty="0" smtClean="0">
                <a:latin typeface="+mj-lt"/>
              </a:rPr>
              <a:t>активизация </a:t>
            </a:r>
            <a:r>
              <a:rPr lang="ru-RU" sz="2200" dirty="0">
                <a:latin typeface="+mj-lt"/>
              </a:rPr>
              <a:t>инновационных процессов отдалённых </a:t>
            </a:r>
            <a:r>
              <a:rPr lang="ru-RU" sz="2200" dirty="0" smtClean="0">
                <a:latin typeface="+mj-lt"/>
              </a:rPr>
              <a:t>территорий;</a:t>
            </a:r>
            <a:endParaRPr lang="ru-RU" sz="2200" dirty="0">
              <a:latin typeface="+mj-lt"/>
            </a:endParaRPr>
          </a:p>
          <a:p>
            <a:pPr eaLnBrk="1" hangingPunct="1">
              <a:lnSpc>
                <a:spcPct val="90000"/>
              </a:lnSpc>
              <a:buFont typeface="Wingdings" pitchFamily="2" charset="2"/>
              <a:buNone/>
              <a:defRPr/>
            </a:pPr>
            <a:r>
              <a:rPr lang="ru-RU" sz="2200" dirty="0" smtClean="0">
                <a:latin typeface="+mj-lt"/>
              </a:rPr>
              <a:t>	</a:t>
            </a:r>
            <a:r>
              <a:rPr lang="ru-RU" sz="2200" b="1" dirty="0" smtClean="0">
                <a:latin typeface="+mj-lt"/>
              </a:rPr>
              <a:t>Региональные </a:t>
            </a:r>
            <a:r>
              <a:rPr lang="ru-RU" sz="2200" b="1" dirty="0">
                <a:latin typeface="+mj-lt"/>
              </a:rPr>
              <a:t>ресурсные центры являются наиболее адаптированным к современным условиям </a:t>
            </a:r>
            <a:r>
              <a:rPr lang="ru-RU" sz="2200" b="1" dirty="0" smtClean="0">
                <a:latin typeface="+mj-lt"/>
              </a:rPr>
              <a:t>типом </a:t>
            </a:r>
            <a:r>
              <a:rPr lang="ru-RU" sz="2200" b="1" dirty="0">
                <a:latin typeface="+mj-lt"/>
              </a:rPr>
              <a:t>инновационных площадок</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Rectangle 2"/>
          <p:cNvSpPr>
            <a:spLocks noGrp="1" noChangeArrowheads="1"/>
          </p:cNvSpPr>
          <p:nvPr>
            <p:ph type="title"/>
          </p:nvPr>
        </p:nvSpPr>
        <p:spPr/>
        <p:txBody>
          <a:bodyPr/>
          <a:lstStyle/>
          <a:p>
            <a:pPr algn="ctr" eaLnBrk="1" hangingPunct="1"/>
            <a:r>
              <a:rPr lang="ru-RU" smtClean="0"/>
              <a:t>Педагогические средства</a:t>
            </a:r>
          </a:p>
        </p:txBody>
      </p:sp>
      <p:sp>
        <p:nvSpPr>
          <p:cNvPr id="348163" name="Rectangle 3"/>
          <p:cNvSpPr>
            <a:spLocks noGrp="1" noChangeArrowheads="1"/>
          </p:cNvSpPr>
          <p:nvPr>
            <p:ph type="body" idx="1"/>
          </p:nvPr>
        </p:nvSpPr>
        <p:spPr>
          <a:xfrm>
            <a:off x="755650" y="1600200"/>
            <a:ext cx="8137525" cy="4997450"/>
          </a:xfrm>
        </p:spPr>
        <p:txBody>
          <a:bodyPr/>
          <a:lstStyle/>
          <a:p>
            <a:pPr eaLnBrk="1" hangingPunct="1">
              <a:lnSpc>
                <a:spcPct val="80000"/>
              </a:lnSpc>
              <a:defRPr/>
            </a:pPr>
            <a:r>
              <a:rPr lang="ru-RU" sz="2200" b="1" i="1" dirty="0">
                <a:latin typeface="+mj-lt"/>
              </a:rPr>
              <a:t>комплексная трёхлетняя программа</a:t>
            </a:r>
            <a:r>
              <a:rPr lang="ru-RU" sz="2200" dirty="0">
                <a:latin typeface="+mj-lt"/>
              </a:rPr>
              <a:t>, которая представляет собой</a:t>
            </a:r>
            <a:r>
              <a:rPr lang="ru-RU" sz="2200" b="1" dirty="0">
                <a:latin typeface="+mj-lt"/>
              </a:rPr>
              <a:t> </a:t>
            </a:r>
            <a:r>
              <a:rPr lang="ru-RU" sz="2200" dirty="0">
                <a:latin typeface="+mj-lt"/>
              </a:rPr>
              <a:t> систему действий рабочей команды (региональных событий), согласованных по ресурсам, исполнителям и срокам их осуществления, обеспечивающих эффективное решение задач по внедрению новшеств в РСО, усовершенствование отдельных сторон управленческой или педагогической деятельности;</a:t>
            </a:r>
            <a:endParaRPr lang="ru-RU" sz="2200" b="1" i="1" dirty="0">
              <a:latin typeface="+mj-lt"/>
            </a:endParaRPr>
          </a:p>
          <a:p>
            <a:pPr eaLnBrk="1" hangingPunct="1">
              <a:lnSpc>
                <a:spcPct val="80000"/>
              </a:lnSpc>
              <a:defRPr/>
            </a:pPr>
            <a:r>
              <a:rPr lang="ru-RU" sz="2200" b="1" i="1" dirty="0">
                <a:latin typeface="+mj-lt"/>
              </a:rPr>
              <a:t>региональная инновационная команда</a:t>
            </a:r>
            <a:r>
              <a:rPr lang="ru-RU" sz="2200" i="1" dirty="0">
                <a:latin typeface="+mj-lt"/>
              </a:rPr>
              <a:t>,</a:t>
            </a:r>
            <a:r>
              <a:rPr lang="ru-RU" sz="2200" b="1" dirty="0">
                <a:latin typeface="+mj-lt"/>
              </a:rPr>
              <a:t> </a:t>
            </a:r>
            <a:r>
              <a:rPr lang="ru-RU" sz="2200" dirty="0">
                <a:latin typeface="+mj-lt"/>
              </a:rPr>
              <a:t>включающая</a:t>
            </a:r>
            <a:r>
              <a:rPr lang="ru-RU" sz="2200" b="1" dirty="0">
                <a:latin typeface="+mj-lt"/>
              </a:rPr>
              <a:t>  </a:t>
            </a:r>
            <a:r>
              <a:rPr lang="ru-RU" sz="2200" dirty="0">
                <a:latin typeface="+mj-lt"/>
              </a:rPr>
              <a:t>рабочие команды по направлениям инновационной деятельности,</a:t>
            </a:r>
            <a:r>
              <a:rPr lang="ru-RU" sz="2200" b="1" dirty="0">
                <a:latin typeface="+mj-lt"/>
              </a:rPr>
              <a:t> </a:t>
            </a:r>
            <a:r>
              <a:rPr lang="ru-RU" sz="2200" dirty="0">
                <a:latin typeface="+mj-lt"/>
              </a:rPr>
              <a:t>которые создаются и действуют во взаимодействии, реализуя совместную комплексную трехлетнюю программу (региональный ресурсный центр как координатор деятельности по теме, региональные инновационные площадки по модулю данной темы, муниципальные ресурсные центры, муниципальные инновационные площадки по модулям данной темы, в перспективе – стажерские площадки по модулям данной темы);</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Rectangle 2"/>
          <p:cNvSpPr>
            <a:spLocks noGrp="1" noChangeArrowheads="1"/>
          </p:cNvSpPr>
          <p:nvPr>
            <p:ph type="title"/>
          </p:nvPr>
        </p:nvSpPr>
        <p:spPr/>
        <p:txBody>
          <a:bodyPr/>
          <a:lstStyle/>
          <a:p>
            <a:pPr algn="ctr" eaLnBrk="1" hangingPunct="1"/>
            <a:r>
              <a:rPr lang="ru-RU" smtClean="0"/>
              <a:t>Педагогические средства</a:t>
            </a:r>
          </a:p>
        </p:txBody>
      </p:sp>
      <p:sp>
        <p:nvSpPr>
          <p:cNvPr id="352259" name="Rectangle 3"/>
          <p:cNvSpPr>
            <a:spLocks noGrp="1" noChangeArrowheads="1"/>
          </p:cNvSpPr>
          <p:nvPr>
            <p:ph type="body" idx="1"/>
          </p:nvPr>
        </p:nvSpPr>
        <p:spPr>
          <a:xfrm>
            <a:off x="755650" y="1557338"/>
            <a:ext cx="7772400" cy="4530725"/>
          </a:xfrm>
        </p:spPr>
        <p:txBody>
          <a:bodyPr/>
          <a:lstStyle/>
          <a:p>
            <a:pPr lvl="0" eaLnBrk="1" hangingPunct="1">
              <a:lnSpc>
                <a:spcPct val="80000"/>
              </a:lnSpc>
              <a:buClr>
                <a:srgbClr val="B2B2B2"/>
              </a:buClr>
              <a:defRPr/>
            </a:pPr>
            <a:r>
              <a:rPr lang="ru-RU" sz="2200" b="1" i="1" dirty="0" smtClean="0">
                <a:solidFill>
                  <a:srgbClr val="000000"/>
                </a:solidFill>
                <a:latin typeface="Times New Roman"/>
              </a:rPr>
              <a:t>региональная ярмарка инновационных идей,</a:t>
            </a:r>
            <a:r>
              <a:rPr lang="ru-RU" sz="2200" dirty="0" smtClean="0">
                <a:solidFill>
                  <a:srgbClr val="000000"/>
                </a:solidFill>
                <a:latin typeface="Times New Roman"/>
              </a:rPr>
              <a:t> организуемая как на региональном, так и муниципальном уровнях, на которой представлены продукты инновационной деятельности образовательных учреждений, педагогов, муниципальных и региональной систем образования, проводятся открытые мастер-классы, публичные презентации проектов, аукцион лучших инновационных проектов;</a:t>
            </a:r>
            <a:endParaRPr lang="ru-RU" sz="2200" b="1" i="1" dirty="0">
              <a:latin typeface="+mj-lt"/>
            </a:endParaRPr>
          </a:p>
          <a:p>
            <a:pPr eaLnBrk="1" hangingPunct="1">
              <a:lnSpc>
                <a:spcPct val="90000"/>
              </a:lnSpc>
              <a:defRPr/>
            </a:pPr>
            <a:r>
              <a:rPr lang="ru-RU" sz="2200" b="1" i="1" dirty="0">
                <a:latin typeface="+mj-lt"/>
              </a:rPr>
              <a:t>региональный банк актуального педагогического опыта</a:t>
            </a:r>
            <a:r>
              <a:rPr lang="ru-RU" sz="2200" i="1" dirty="0">
                <a:latin typeface="+mj-lt"/>
              </a:rPr>
              <a:t>, </a:t>
            </a:r>
            <a:r>
              <a:rPr lang="ru-RU" sz="2200" dirty="0">
                <a:latin typeface="+mj-lt"/>
              </a:rPr>
              <a:t>в котором в электронном виде на сайте регионального органа управления образованием размещается обобщённый инновационный опыт, доступный для всех пользователей информационно-телекоммуникационной региональной системы</a:t>
            </a:r>
            <a:r>
              <a:rPr lang="ru-RU" sz="2200" dirty="0" smtClean="0">
                <a:latin typeface="+mj-lt"/>
              </a:rPr>
              <a:t>.</a:t>
            </a:r>
          </a:p>
          <a:p>
            <a:pPr eaLnBrk="1" hangingPunct="1">
              <a:lnSpc>
                <a:spcPct val="90000"/>
              </a:lnSpc>
              <a:defRPr/>
            </a:pPr>
            <a:endParaRPr lang="ru-RU" sz="2200" dirty="0">
              <a:latin typeface="+mj-l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Rectangle 2"/>
          <p:cNvSpPr>
            <a:spLocks noGrp="1" noChangeArrowheads="1"/>
          </p:cNvSpPr>
          <p:nvPr>
            <p:ph type="title"/>
          </p:nvPr>
        </p:nvSpPr>
        <p:spPr/>
        <p:txBody>
          <a:bodyPr/>
          <a:lstStyle/>
          <a:p>
            <a:pPr algn="ctr" eaLnBrk="1" hangingPunct="1"/>
            <a:r>
              <a:rPr lang="ru-RU" sz="3800" smtClean="0"/>
              <a:t>Условия организации инновационной деятельности</a:t>
            </a:r>
          </a:p>
        </p:txBody>
      </p:sp>
      <p:sp>
        <p:nvSpPr>
          <p:cNvPr id="353283" name="Rectangle 3"/>
          <p:cNvSpPr>
            <a:spLocks noGrp="1" noChangeArrowheads="1"/>
          </p:cNvSpPr>
          <p:nvPr>
            <p:ph type="body" idx="1"/>
          </p:nvPr>
        </p:nvSpPr>
        <p:spPr/>
        <p:txBody>
          <a:bodyPr/>
          <a:lstStyle/>
          <a:p>
            <a:pPr eaLnBrk="1" hangingPunct="1">
              <a:lnSpc>
                <a:spcPct val="90000"/>
              </a:lnSpc>
              <a:defRPr/>
            </a:pPr>
            <a:r>
              <a:rPr lang="ru-RU" sz="2400" b="1" i="1" dirty="0" smtClean="0">
                <a:latin typeface="+mj-lt"/>
              </a:rPr>
              <a:t>организационно-педагогические </a:t>
            </a:r>
            <a:r>
              <a:rPr lang="ru-RU" sz="2400" b="1" i="1" dirty="0">
                <a:latin typeface="+mj-lt"/>
              </a:rPr>
              <a:t>условия:</a:t>
            </a:r>
            <a:r>
              <a:rPr lang="ru-RU" sz="2400" i="1" dirty="0">
                <a:latin typeface="+mj-lt"/>
              </a:rPr>
              <a:t> </a:t>
            </a:r>
            <a:r>
              <a:rPr lang="ru-RU" sz="2400" dirty="0">
                <a:latin typeface="+mj-lt"/>
              </a:rPr>
              <a:t>нормативные, кадровые, научно-методические, координационные </a:t>
            </a:r>
          </a:p>
          <a:p>
            <a:pPr eaLnBrk="1" hangingPunct="1">
              <a:lnSpc>
                <a:spcPct val="90000"/>
              </a:lnSpc>
              <a:defRPr/>
            </a:pPr>
            <a:r>
              <a:rPr lang="ru-RU" sz="2400" b="1" i="1" dirty="0">
                <a:latin typeface="+mj-lt"/>
              </a:rPr>
              <a:t>педагогические условия</a:t>
            </a:r>
            <a:r>
              <a:rPr lang="ru-RU" sz="2400" dirty="0">
                <a:latin typeface="+mj-lt"/>
              </a:rPr>
              <a:t>: </a:t>
            </a:r>
            <a:r>
              <a:rPr lang="ru-RU" sz="2400" dirty="0" err="1">
                <a:latin typeface="+mj-lt"/>
              </a:rPr>
              <a:t>сформированность</a:t>
            </a:r>
            <a:r>
              <a:rPr lang="ru-RU" sz="2400" dirty="0">
                <a:latin typeface="+mj-lt"/>
              </a:rPr>
              <a:t> эвристической среды, включающей стимулирующие факторы, специальные формы взаимодействия субъектов инновационной деятельности, готовность их к инновационной деятельности; информационно-технологическая поддержка педагогов при участии  региональных ресурсных центров, широком использовании информационно-телекоммуникационных ресурсов региональной системы образования</a:t>
            </a:r>
            <a:r>
              <a:rPr lang="ru-RU" sz="2400" dirty="0" smtClean="0">
                <a:latin typeface="+mj-lt"/>
              </a:rPr>
              <a:t>.</a:t>
            </a:r>
            <a:endParaRPr lang="ru-RU" sz="2400" dirty="0">
              <a:latin typeface="+mj-l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Rectangle 2"/>
          <p:cNvSpPr>
            <a:spLocks noGrp="1" noChangeArrowheads="1"/>
          </p:cNvSpPr>
          <p:nvPr>
            <p:ph type="title"/>
          </p:nvPr>
        </p:nvSpPr>
        <p:spPr/>
        <p:txBody>
          <a:bodyPr/>
          <a:lstStyle/>
          <a:p>
            <a:pPr algn="ctr" eaLnBrk="1" hangingPunct="1"/>
            <a:r>
              <a:rPr lang="ru-RU" sz="3200" smtClean="0"/>
              <a:t>Основные социально-педагогические эффекты инновационной деятельности</a:t>
            </a:r>
          </a:p>
        </p:txBody>
      </p:sp>
      <p:sp>
        <p:nvSpPr>
          <p:cNvPr id="363523" name="Rectangle 3"/>
          <p:cNvSpPr>
            <a:spLocks noGrp="1" noChangeArrowheads="1"/>
          </p:cNvSpPr>
          <p:nvPr>
            <p:ph type="body" idx="1"/>
          </p:nvPr>
        </p:nvSpPr>
        <p:spPr/>
        <p:txBody>
          <a:bodyPr/>
          <a:lstStyle/>
          <a:p>
            <a:pPr eaLnBrk="1" hangingPunct="1">
              <a:defRPr/>
            </a:pPr>
            <a:r>
              <a:rPr lang="ru-RU" dirty="0" smtClean="0">
                <a:latin typeface="+mj-lt"/>
              </a:rPr>
              <a:t>улучшение </a:t>
            </a:r>
            <a:r>
              <a:rPr lang="ru-RU" dirty="0">
                <a:latin typeface="+mj-lt"/>
              </a:rPr>
              <a:t>удовлетворённости образовательной деятельностью отметили 63,2% респондентов;</a:t>
            </a:r>
          </a:p>
          <a:p>
            <a:pPr eaLnBrk="1" hangingPunct="1">
              <a:defRPr/>
            </a:pPr>
            <a:r>
              <a:rPr lang="ru-RU" dirty="0" smtClean="0">
                <a:latin typeface="+mj-lt"/>
              </a:rPr>
              <a:t>развитие </a:t>
            </a:r>
            <a:r>
              <a:rPr lang="ru-RU" dirty="0">
                <a:latin typeface="+mj-lt"/>
              </a:rPr>
              <a:t>инновационных практик, обеспечение их учебно-методическими комплексами, системой повышения квалификации, методическим сопровождением – 82,5%;</a:t>
            </a:r>
          </a:p>
          <a:p>
            <a:pPr eaLnBrk="1" hangingPunct="1">
              <a:defRPr/>
            </a:pPr>
            <a:r>
              <a:rPr lang="ru-RU" dirty="0" smtClean="0">
                <a:latin typeface="+mj-lt"/>
              </a:rPr>
              <a:t>появление </a:t>
            </a:r>
            <a:r>
              <a:rPr lang="ru-RU" dirty="0">
                <a:latin typeface="+mj-lt"/>
              </a:rPr>
              <a:t>ресурсов для инновационной подготовки, переподготовки и повышения квалификации педагогических кадров – 75,1%.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pPr algn="ctr"/>
            <a:r>
              <a:rPr lang="ru-RU" sz="3800" dirty="0" smtClean="0"/>
              <a:t>Основные условия организации инновационной деятельности</a:t>
            </a:r>
          </a:p>
        </p:txBody>
      </p:sp>
      <p:sp>
        <p:nvSpPr>
          <p:cNvPr id="215043" name="Rectangle 3"/>
          <p:cNvSpPr>
            <a:spLocks noGrp="1" noChangeArrowheads="1"/>
          </p:cNvSpPr>
          <p:nvPr>
            <p:ph type="body" idx="1"/>
          </p:nvPr>
        </p:nvSpPr>
        <p:spPr/>
        <p:txBody>
          <a:bodyPr/>
          <a:lstStyle/>
          <a:p>
            <a:pPr>
              <a:lnSpc>
                <a:spcPct val="90000"/>
              </a:lnSpc>
              <a:buFont typeface="Wingdings" pitchFamily="2" charset="2"/>
              <a:buNone/>
            </a:pPr>
            <a:r>
              <a:rPr lang="ru-RU" sz="2400" b="1" dirty="0" smtClean="0">
                <a:latin typeface="+mj-lt"/>
              </a:rPr>
              <a:t>Определение</a:t>
            </a:r>
            <a:r>
              <a:rPr lang="ru-RU" sz="2400" dirty="0" smtClean="0">
                <a:latin typeface="+mj-lt"/>
              </a:rPr>
              <a:t> </a:t>
            </a:r>
          </a:p>
          <a:p>
            <a:pPr>
              <a:lnSpc>
                <a:spcPct val="90000"/>
              </a:lnSpc>
            </a:pPr>
            <a:r>
              <a:rPr lang="ru-RU" sz="2400" dirty="0" smtClean="0">
                <a:latin typeface="+mj-lt"/>
              </a:rPr>
              <a:t>целей и задач, направленных на развитие региональной системы образования;</a:t>
            </a:r>
          </a:p>
          <a:p>
            <a:pPr>
              <a:lnSpc>
                <a:spcPct val="90000"/>
              </a:lnSpc>
            </a:pPr>
            <a:r>
              <a:rPr lang="ru-RU" sz="2400" dirty="0" smtClean="0">
                <a:latin typeface="+mj-lt"/>
              </a:rPr>
              <a:t>основных принципов формирования инновационной инфраструктуры</a:t>
            </a:r>
          </a:p>
          <a:p>
            <a:pPr>
              <a:lnSpc>
                <a:spcPct val="90000"/>
              </a:lnSpc>
            </a:pPr>
            <a:r>
              <a:rPr lang="ru-RU" sz="2400" dirty="0" smtClean="0">
                <a:latin typeface="+mj-lt"/>
              </a:rPr>
              <a:t>механизмов создания инновационной инфраструктуры;</a:t>
            </a:r>
          </a:p>
          <a:p>
            <a:pPr>
              <a:lnSpc>
                <a:spcPct val="90000"/>
              </a:lnSpc>
            </a:pPr>
            <a:r>
              <a:rPr lang="ru-RU" sz="2400" dirty="0" smtClean="0">
                <a:latin typeface="+mj-lt"/>
              </a:rPr>
              <a:t>форм взаимодействия субъектов инновационной деятельности; </a:t>
            </a:r>
          </a:p>
          <a:p>
            <a:pPr>
              <a:lnSpc>
                <a:spcPct val="90000"/>
              </a:lnSpc>
            </a:pPr>
            <a:r>
              <a:rPr lang="ru-RU" sz="2400" dirty="0" smtClean="0">
                <a:latin typeface="+mj-lt"/>
              </a:rPr>
              <a:t>содержания самой деятельности, направленной на  развитие инновационного потенциала образовательных систем всех уровней.</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algn="ctr" eaLnBrk="1" hangingPunct="1"/>
            <a:r>
              <a:rPr lang="ru-RU" sz="3800" smtClean="0"/>
              <a:t>Этапы инновационной деятельности</a:t>
            </a:r>
          </a:p>
        </p:txBody>
      </p:sp>
      <p:sp>
        <p:nvSpPr>
          <p:cNvPr id="23554" name="AutoShape 6"/>
          <p:cNvSpPr>
            <a:spLocks noChangeArrowheads="1"/>
          </p:cNvSpPr>
          <p:nvPr/>
        </p:nvSpPr>
        <p:spPr bwMode="auto">
          <a:xfrm>
            <a:off x="1331913" y="2565400"/>
            <a:ext cx="1584325" cy="935038"/>
          </a:xfrm>
          <a:prstGeom prst="flowChartPredefinedProcess">
            <a:avLst/>
          </a:prstGeom>
          <a:solidFill>
            <a:schemeClr val="accent1"/>
          </a:solidFill>
          <a:ln w="9525">
            <a:solidFill>
              <a:schemeClr val="tx1"/>
            </a:solidFill>
            <a:miter lim="800000"/>
            <a:headEnd/>
            <a:tailEnd/>
          </a:ln>
        </p:spPr>
        <p:txBody>
          <a:bodyPr wrap="none" anchor="ctr"/>
          <a:lstStyle/>
          <a:p>
            <a:pPr algn="ctr"/>
            <a:r>
              <a:rPr lang="ru-RU" sz="1200" b="1"/>
              <a:t>Подготовительный</a:t>
            </a:r>
          </a:p>
          <a:p>
            <a:pPr algn="ctr"/>
            <a:r>
              <a:rPr lang="ru-RU" sz="1200" b="1"/>
              <a:t> </a:t>
            </a:r>
          </a:p>
        </p:txBody>
      </p:sp>
      <p:sp>
        <p:nvSpPr>
          <p:cNvPr id="23555" name="AutoShape 7"/>
          <p:cNvSpPr>
            <a:spLocks noChangeArrowheads="1"/>
          </p:cNvSpPr>
          <p:nvPr/>
        </p:nvSpPr>
        <p:spPr bwMode="auto">
          <a:xfrm>
            <a:off x="3924300" y="2492375"/>
            <a:ext cx="1655763" cy="1008063"/>
          </a:xfrm>
          <a:prstGeom prst="flowChartPredefinedProcess">
            <a:avLst/>
          </a:prstGeom>
          <a:solidFill>
            <a:schemeClr val="accent1"/>
          </a:solidFill>
          <a:ln w="9525">
            <a:solidFill>
              <a:schemeClr val="tx1"/>
            </a:solidFill>
            <a:miter lim="800000"/>
            <a:headEnd/>
            <a:tailEnd/>
          </a:ln>
        </p:spPr>
        <p:txBody>
          <a:bodyPr wrap="none" anchor="ctr"/>
          <a:lstStyle/>
          <a:p>
            <a:pPr algn="ctr"/>
            <a:r>
              <a:rPr lang="ru-RU" sz="1200" b="1"/>
              <a:t>Мотивационно-</a:t>
            </a:r>
          </a:p>
          <a:p>
            <a:pPr algn="ctr"/>
            <a:r>
              <a:rPr lang="ru-RU" sz="1200" b="1"/>
              <a:t>целевой</a:t>
            </a:r>
          </a:p>
        </p:txBody>
      </p:sp>
      <p:sp>
        <p:nvSpPr>
          <p:cNvPr id="23556" name="AutoShape 8"/>
          <p:cNvSpPr>
            <a:spLocks noChangeArrowheads="1"/>
          </p:cNvSpPr>
          <p:nvPr/>
        </p:nvSpPr>
        <p:spPr bwMode="auto">
          <a:xfrm>
            <a:off x="6588125" y="2492375"/>
            <a:ext cx="1512888" cy="1008063"/>
          </a:xfrm>
          <a:prstGeom prst="flowChartPredefinedProcess">
            <a:avLst/>
          </a:prstGeom>
          <a:solidFill>
            <a:schemeClr val="accent1"/>
          </a:solidFill>
          <a:ln w="9525">
            <a:solidFill>
              <a:schemeClr val="tx1"/>
            </a:solidFill>
            <a:miter lim="800000"/>
            <a:headEnd/>
            <a:tailEnd/>
          </a:ln>
        </p:spPr>
        <p:txBody>
          <a:bodyPr wrap="none" anchor="ctr"/>
          <a:lstStyle/>
          <a:p>
            <a:pPr algn="ctr"/>
            <a:r>
              <a:rPr lang="ru-RU" b="1"/>
              <a:t>п</a:t>
            </a:r>
            <a:r>
              <a:rPr lang="ru-RU" sz="1200" b="1"/>
              <a:t>роектировочный</a:t>
            </a:r>
          </a:p>
        </p:txBody>
      </p:sp>
      <p:sp>
        <p:nvSpPr>
          <p:cNvPr id="23557" name="AutoShape 9"/>
          <p:cNvSpPr>
            <a:spLocks noChangeArrowheads="1"/>
          </p:cNvSpPr>
          <p:nvPr/>
        </p:nvSpPr>
        <p:spPr bwMode="auto">
          <a:xfrm>
            <a:off x="4859338" y="4005263"/>
            <a:ext cx="1584325" cy="935037"/>
          </a:xfrm>
          <a:prstGeom prst="flowChartPredefinedProcess">
            <a:avLst/>
          </a:prstGeom>
          <a:solidFill>
            <a:schemeClr val="accent1"/>
          </a:solidFill>
          <a:ln w="9525">
            <a:solidFill>
              <a:schemeClr val="tx1"/>
            </a:solidFill>
            <a:miter lim="800000"/>
            <a:headEnd/>
            <a:tailEnd/>
          </a:ln>
        </p:spPr>
        <p:txBody>
          <a:bodyPr wrap="none" anchor="ctr"/>
          <a:lstStyle/>
          <a:p>
            <a:pPr algn="ctr"/>
            <a:r>
              <a:rPr lang="ru-RU" sz="1200" b="1"/>
              <a:t>Внедренческий</a:t>
            </a:r>
          </a:p>
        </p:txBody>
      </p:sp>
      <p:sp>
        <p:nvSpPr>
          <p:cNvPr id="23558" name="AutoShape 10"/>
          <p:cNvSpPr>
            <a:spLocks noChangeArrowheads="1"/>
          </p:cNvSpPr>
          <p:nvPr/>
        </p:nvSpPr>
        <p:spPr bwMode="auto">
          <a:xfrm>
            <a:off x="1619250" y="4076700"/>
            <a:ext cx="1944688" cy="865188"/>
          </a:xfrm>
          <a:prstGeom prst="flowChartPredefinedProcess">
            <a:avLst/>
          </a:prstGeom>
          <a:solidFill>
            <a:schemeClr val="accent1"/>
          </a:solidFill>
          <a:ln w="9525">
            <a:solidFill>
              <a:schemeClr val="tx1"/>
            </a:solidFill>
            <a:miter lim="800000"/>
            <a:headEnd/>
            <a:tailEnd/>
          </a:ln>
        </p:spPr>
        <p:txBody>
          <a:bodyPr wrap="none" anchor="ctr"/>
          <a:lstStyle/>
          <a:p>
            <a:pPr algn="ctr"/>
            <a:r>
              <a:rPr lang="ru-RU" sz="1200" b="1"/>
              <a:t>Проверочный</a:t>
            </a:r>
          </a:p>
        </p:txBody>
      </p:sp>
      <p:sp>
        <p:nvSpPr>
          <p:cNvPr id="23559" name="AutoShape 12"/>
          <p:cNvSpPr>
            <a:spLocks noChangeArrowheads="1"/>
          </p:cNvSpPr>
          <p:nvPr/>
        </p:nvSpPr>
        <p:spPr bwMode="auto">
          <a:xfrm>
            <a:off x="2916238" y="2852738"/>
            <a:ext cx="914400" cy="215900"/>
          </a:xfrm>
          <a:prstGeom prst="flowChartDecision">
            <a:avLst/>
          </a:prstGeom>
          <a:solidFill>
            <a:schemeClr val="accent1"/>
          </a:solidFill>
          <a:ln w="9525">
            <a:solidFill>
              <a:schemeClr val="tx1"/>
            </a:solidFill>
            <a:miter lim="800000"/>
            <a:headEnd/>
            <a:tailEnd/>
          </a:ln>
        </p:spPr>
        <p:txBody>
          <a:bodyPr wrap="none" anchor="ctr"/>
          <a:lstStyle/>
          <a:p>
            <a:endParaRPr lang="ru-RU"/>
          </a:p>
        </p:txBody>
      </p:sp>
      <p:sp>
        <p:nvSpPr>
          <p:cNvPr id="23560" name="AutoShape 13"/>
          <p:cNvSpPr>
            <a:spLocks noChangeArrowheads="1"/>
          </p:cNvSpPr>
          <p:nvPr/>
        </p:nvSpPr>
        <p:spPr bwMode="auto">
          <a:xfrm>
            <a:off x="5651500" y="2852738"/>
            <a:ext cx="914400" cy="215900"/>
          </a:xfrm>
          <a:prstGeom prst="flowChartDecision">
            <a:avLst/>
          </a:prstGeom>
          <a:solidFill>
            <a:schemeClr val="accent1"/>
          </a:solidFill>
          <a:ln w="9525">
            <a:solidFill>
              <a:schemeClr val="tx1"/>
            </a:solidFill>
            <a:miter lim="800000"/>
            <a:headEnd/>
            <a:tailEnd/>
          </a:ln>
        </p:spPr>
        <p:txBody>
          <a:bodyPr wrap="none" anchor="ctr"/>
          <a:lstStyle/>
          <a:p>
            <a:endParaRPr lang="ru-RU"/>
          </a:p>
        </p:txBody>
      </p:sp>
      <p:sp>
        <p:nvSpPr>
          <p:cNvPr id="23561" name="AutoShape 14"/>
          <p:cNvSpPr>
            <a:spLocks noChangeArrowheads="1"/>
          </p:cNvSpPr>
          <p:nvPr/>
        </p:nvSpPr>
        <p:spPr bwMode="auto">
          <a:xfrm>
            <a:off x="8135938" y="2781300"/>
            <a:ext cx="1008062" cy="215900"/>
          </a:xfrm>
          <a:prstGeom prst="flowChartDecision">
            <a:avLst/>
          </a:prstGeom>
          <a:solidFill>
            <a:schemeClr val="accent1"/>
          </a:solidFill>
          <a:ln w="9525">
            <a:solidFill>
              <a:schemeClr val="tx1"/>
            </a:solidFill>
            <a:miter lim="800000"/>
            <a:headEnd/>
            <a:tailEnd/>
          </a:ln>
        </p:spPr>
        <p:txBody>
          <a:bodyPr wrap="none" anchor="ctr"/>
          <a:lstStyle/>
          <a:p>
            <a:endParaRPr lang="ru-RU"/>
          </a:p>
        </p:txBody>
      </p:sp>
      <p:sp>
        <p:nvSpPr>
          <p:cNvPr id="23562" name="AutoShape 15"/>
          <p:cNvSpPr>
            <a:spLocks noChangeArrowheads="1"/>
          </p:cNvSpPr>
          <p:nvPr/>
        </p:nvSpPr>
        <p:spPr bwMode="auto">
          <a:xfrm>
            <a:off x="3635375" y="4292600"/>
            <a:ext cx="1201738" cy="288925"/>
          </a:xfrm>
          <a:prstGeom prst="flowChartDecision">
            <a:avLst/>
          </a:prstGeom>
          <a:solidFill>
            <a:schemeClr val="accent1"/>
          </a:solidFill>
          <a:ln w="9525">
            <a:solidFill>
              <a:schemeClr val="tx1"/>
            </a:solidFill>
            <a:miter lim="800000"/>
            <a:headEnd/>
            <a:tailEnd/>
          </a:ln>
        </p:spPr>
        <p:txBody>
          <a:bodyPr wrap="none" anchor="ctr"/>
          <a:lstStyle/>
          <a:p>
            <a:endParaRPr lang="ru-RU"/>
          </a:p>
        </p:txBody>
      </p:sp>
      <p:sp>
        <p:nvSpPr>
          <p:cNvPr id="23565" name="AutoShape 13"/>
          <p:cNvSpPr>
            <a:spLocks noChangeArrowheads="1"/>
          </p:cNvSpPr>
          <p:nvPr/>
        </p:nvSpPr>
        <p:spPr bwMode="auto">
          <a:xfrm>
            <a:off x="6732588" y="4365625"/>
            <a:ext cx="1441450" cy="2232025"/>
          </a:xfrm>
          <a:prstGeom prst="curvedLeftArrow">
            <a:avLst>
              <a:gd name="adj1" fmla="val 30969"/>
              <a:gd name="adj2" fmla="val 61938"/>
              <a:gd name="adj3" fmla="val 33333"/>
            </a:avLst>
          </a:prstGeom>
          <a:solidFill>
            <a:schemeClr val="accent1"/>
          </a:solidFill>
          <a:ln w="9525">
            <a:solidFill>
              <a:schemeClr val="tx1"/>
            </a:solidFill>
            <a:miter lim="800000"/>
            <a:headEnd/>
            <a:tailEnd/>
          </a:ln>
          <a:effectLst/>
        </p:spPr>
        <p:txBody>
          <a:bodyPr wrap="none" anchor="ctr"/>
          <a:lstStyle/>
          <a:p>
            <a:endParaRPr lang="ru-RU"/>
          </a:p>
        </p:txBody>
      </p:sp>
      <p:sp>
        <p:nvSpPr>
          <p:cNvPr id="23567" name="AutoShape 15"/>
          <p:cNvSpPr>
            <a:spLocks noChangeArrowheads="1"/>
          </p:cNvSpPr>
          <p:nvPr/>
        </p:nvSpPr>
        <p:spPr bwMode="auto">
          <a:xfrm flipV="1">
            <a:off x="2124075" y="5776913"/>
            <a:ext cx="3743325" cy="1081087"/>
          </a:xfrm>
          <a:prstGeom prst="leftArrow">
            <a:avLst>
              <a:gd name="adj1" fmla="val 50000"/>
              <a:gd name="adj2" fmla="val 86564"/>
            </a:avLst>
          </a:prstGeom>
          <a:solidFill>
            <a:schemeClr val="accent1"/>
          </a:solidFill>
          <a:ln w="9525">
            <a:solidFill>
              <a:schemeClr val="tx1"/>
            </a:solidFill>
            <a:miter lim="800000"/>
            <a:headEnd/>
            <a:tailEnd/>
          </a:ln>
          <a:effectLst/>
        </p:spPr>
        <p:txBody>
          <a:bodyPr wrap="none" anchor="ctr"/>
          <a:lstStyle/>
          <a:p>
            <a:endParaRPr lang="ru-RU"/>
          </a:p>
        </p:txBody>
      </p:sp>
      <p:sp>
        <p:nvSpPr>
          <p:cNvPr id="23568" name="AutoShape 16"/>
          <p:cNvSpPr>
            <a:spLocks noChangeArrowheads="1"/>
          </p:cNvSpPr>
          <p:nvPr/>
        </p:nvSpPr>
        <p:spPr bwMode="auto">
          <a:xfrm>
            <a:off x="395288" y="2420938"/>
            <a:ext cx="719137" cy="4032250"/>
          </a:xfrm>
          <a:custGeom>
            <a:avLst/>
            <a:gdLst>
              <a:gd name="G0" fmla="+- 14254 0 0"/>
              <a:gd name="G1" fmla="+- 3027 0 0"/>
              <a:gd name="G2" fmla="+- 12158 0 3027"/>
              <a:gd name="G3" fmla="+- G2 0 3027"/>
              <a:gd name="G4" fmla="*/ G3 32768 32059"/>
              <a:gd name="G5" fmla="*/ G4 1 2"/>
              <a:gd name="G6" fmla="+- 21600 0 14254"/>
              <a:gd name="G7" fmla="*/ G6 3027 6079"/>
              <a:gd name="G8" fmla="+- G7 14254 0"/>
              <a:gd name="T0" fmla="*/ 14254 w 21600"/>
              <a:gd name="T1" fmla="*/ 0 h 21600"/>
              <a:gd name="T2" fmla="*/ 14254 w 21600"/>
              <a:gd name="T3" fmla="*/ 12158 h 21600"/>
              <a:gd name="T4" fmla="*/ 3120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4254" y="0"/>
                </a:lnTo>
                <a:lnTo>
                  <a:pt x="14254" y="3027"/>
                </a:lnTo>
                <a:lnTo>
                  <a:pt x="12427" y="3027"/>
                </a:lnTo>
                <a:cubicBezTo>
                  <a:pt x="5564" y="3027"/>
                  <a:pt x="0" y="7115"/>
                  <a:pt x="0" y="12158"/>
                </a:cubicBezTo>
                <a:lnTo>
                  <a:pt x="0" y="21600"/>
                </a:lnTo>
                <a:lnTo>
                  <a:pt x="6239" y="21600"/>
                </a:lnTo>
                <a:lnTo>
                  <a:pt x="6239" y="12158"/>
                </a:lnTo>
                <a:cubicBezTo>
                  <a:pt x="6239" y="10486"/>
                  <a:pt x="9009" y="9131"/>
                  <a:pt x="12427" y="9131"/>
                </a:cubicBezTo>
                <a:lnTo>
                  <a:pt x="14254" y="9131"/>
                </a:lnTo>
                <a:lnTo>
                  <a:pt x="14254" y="12158"/>
                </a:lnTo>
                <a:close/>
              </a:path>
            </a:pathLst>
          </a:custGeom>
          <a:solidFill>
            <a:schemeClr val="accent1"/>
          </a:solidFill>
          <a:ln w="9525">
            <a:solidFill>
              <a:schemeClr val="tx1"/>
            </a:solidFill>
            <a:miter lim="800000"/>
            <a:headEnd/>
            <a:tailEnd/>
          </a:ln>
          <a:effectLst/>
        </p:spPr>
        <p:txBody>
          <a:bodyPr wrap="none" anchor="ctr"/>
          <a:lstStyle/>
          <a:p>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algn="ctr" eaLnBrk="1" hangingPunct="1"/>
            <a:r>
              <a:rPr lang="ru-RU" dirty="0" smtClean="0"/>
              <a:t>Виды работ на каждом этапе</a:t>
            </a:r>
          </a:p>
        </p:txBody>
      </p:sp>
      <p:sp>
        <p:nvSpPr>
          <p:cNvPr id="24578" name="Rectangle 3"/>
          <p:cNvSpPr>
            <a:spLocks noGrp="1" noChangeArrowheads="1"/>
          </p:cNvSpPr>
          <p:nvPr>
            <p:ph type="body" idx="1"/>
          </p:nvPr>
        </p:nvSpPr>
        <p:spPr>
          <a:xfrm>
            <a:off x="684213" y="1557338"/>
            <a:ext cx="8280400" cy="5068887"/>
          </a:xfrm>
        </p:spPr>
        <p:txBody>
          <a:bodyPr/>
          <a:lstStyle/>
          <a:p>
            <a:pPr eaLnBrk="1" hangingPunct="1">
              <a:lnSpc>
                <a:spcPct val="80000"/>
              </a:lnSpc>
            </a:pPr>
            <a:r>
              <a:rPr lang="ru-RU" sz="2000" b="1" i="1" smtClean="0">
                <a:latin typeface="Times New Roman" pitchFamily="18" charset="0"/>
              </a:rPr>
              <a:t>подготовительный этап</a:t>
            </a:r>
            <a:r>
              <a:rPr lang="ru-RU" sz="2000" i="1" smtClean="0">
                <a:latin typeface="Times New Roman" pitchFamily="18" charset="0"/>
              </a:rPr>
              <a:t> –</a:t>
            </a:r>
            <a:r>
              <a:rPr lang="ru-RU" sz="2000" smtClean="0">
                <a:latin typeface="Times New Roman" pitchFamily="18" charset="0"/>
              </a:rPr>
              <a:t> проводится анализ ситуации,  осмысление и переоценка имеющегося опыта, выявляются приоритетные направления развития, проблемы и возможные способы их решения; </a:t>
            </a:r>
          </a:p>
          <a:p>
            <a:pPr eaLnBrk="1" hangingPunct="1">
              <a:lnSpc>
                <a:spcPct val="80000"/>
              </a:lnSpc>
            </a:pPr>
            <a:r>
              <a:rPr lang="ru-RU" sz="2000" b="1" i="1" smtClean="0">
                <a:latin typeface="Times New Roman" pitchFamily="18" charset="0"/>
              </a:rPr>
              <a:t>мотивационно-целевой этап</a:t>
            </a:r>
            <a:r>
              <a:rPr lang="ru-RU" sz="2000" i="1" smtClean="0">
                <a:latin typeface="Times New Roman" pitchFamily="18" charset="0"/>
              </a:rPr>
              <a:t> – </a:t>
            </a:r>
            <a:r>
              <a:rPr lang="ru-RU" sz="2000" smtClean="0">
                <a:latin typeface="Times New Roman" pitchFamily="18" charset="0"/>
              </a:rPr>
              <a:t>мотивация на участие в инновационной деятельности, организуется  конкурсный отбор участников инновационной деятельности, конкретизируются цели  и задачи инновационной деятельности; </a:t>
            </a:r>
          </a:p>
          <a:p>
            <a:pPr eaLnBrk="1" hangingPunct="1">
              <a:lnSpc>
                <a:spcPct val="80000"/>
              </a:lnSpc>
            </a:pPr>
            <a:r>
              <a:rPr lang="ru-RU" sz="2000" b="1" i="1" smtClean="0">
                <a:latin typeface="Times New Roman" pitchFamily="18" charset="0"/>
              </a:rPr>
              <a:t>проектировочный этап </a:t>
            </a:r>
            <a:r>
              <a:rPr lang="ru-RU" sz="2000" i="1" smtClean="0">
                <a:latin typeface="Times New Roman" pitchFamily="18" charset="0"/>
              </a:rPr>
              <a:t>–</a:t>
            </a:r>
            <a:r>
              <a:rPr lang="ru-RU" sz="2000" smtClean="0">
                <a:latin typeface="Times New Roman" pitchFamily="18" charset="0"/>
              </a:rPr>
              <a:t> обсуждение того, что именно должно измениться в содержании, способах органи­зации по сравнению со сложившейся традицией, разработку новых механизмов, содержания, средств; </a:t>
            </a:r>
          </a:p>
          <a:p>
            <a:pPr eaLnBrk="1" hangingPunct="1">
              <a:lnSpc>
                <a:spcPct val="80000"/>
              </a:lnSpc>
            </a:pPr>
            <a:r>
              <a:rPr lang="ru-RU" sz="2000" b="1" i="1" smtClean="0">
                <a:latin typeface="Times New Roman" pitchFamily="18" charset="0"/>
              </a:rPr>
              <a:t>проверочный этап</a:t>
            </a:r>
            <a:r>
              <a:rPr lang="ru-RU" sz="2000" i="1" smtClean="0">
                <a:latin typeface="Times New Roman" pitchFamily="18" charset="0"/>
              </a:rPr>
              <a:t> –</a:t>
            </a:r>
            <a:r>
              <a:rPr lang="ru-RU" sz="2000" smtClean="0">
                <a:latin typeface="Times New Roman" pitchFamily="18" charset="0"/>
              </a:rPr>
              <a:t> апробация инновационных продуктов, оценка их новизна, эффективности, целесообразности использования дидактических средств, вносятся корректировки в разработки, исходя из результатов апробации, проводится экспертная оценка инновационных продуктов; </a:t>
            </a:r>
          </a:p>
          <a:p>
            <a:pPr eaLnBrk="1" hangingPunct="1">
              <a:lnSpc>
                <a:spcPct val="80000"/>
              </a:lnSpc>
            </a:pPr>
            <a:r>
              <a:rPr lang="ru-RU" sz="2000" b="1" i="1" smtClean="0">
                <a:latin typeface="Times New Roman" pitchFamily="18" charset="0"/>
              </a:rPr>
              <a:t>внедренческий этап</a:t>
            </a:r>
            <a:r>
              <a:rPr lang="ru-RU" sz="2000" i="1" smtClean="0">
                <a:latin typeface="Times New Roman" pitchFamily="18" charset="0"/>
              </a:rPr>
              <a:t> –</a:t>
            </a:r>
            <a:r>
              <a:rPr lang="ru-RU" sz="2000" smtClean="0">
                <a:latin typeface="Times New Roman" pitchFamily="18" charset="0"/>
              </a:rPr>
              <a:t> оформляются  результаты инновационной деятельности, проводится  подготовка их к тиражированию, организуются процедуры, связанные с распространением инновационного опыта.</a:t>
            </a:r>
          </a:p>
          <a:p>
            <a:pPr eaLnBrk="1" hangingPunct="1">
              <a:lnSpc>
                <a:spcPct val="80000"/>
              </a:lnSpc>
            </a:pPr>
            <a:endParaRPr lang="ru-RU" sz="1800" smtClean="0">
              <a:latin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algn="ctr" eaLnBrk="1" hangingPunct="1"/>
            <a:r>
              <a:rPr lang="ru-RU" smtClean="0"/>
              <a:t>Инновационная инфраструктура</a:t>
            </a:r>
          </a:p>
        </p:txBody>
      </p:sp>
      <p:sp>
        <p:nvSpPr>
          <p:cNvPr id="25602" name="Rectangle 3"/>
          <p:cNvSpPr>
            <a:spLocks noGrp="1" noChangeArrowheads="1"/>
          </p:cNvSpPr>
          <p:nvPr>
            <p:ph type="body" idx="1"/>
          </p:nvPr>
        </p:nvSpPr>
        <p:spPr>
          <a:xfrm>
            <a:off x="684213" y="1600200"/>
            <a:ext cx="8280400" cy="5069160"/>
          </a:xfrm>
        </p:spPr>
        <p:txBody>
          <a:bodyPr/>
          <a:lstStyle/>
          <a:p>
            <a:pPr eaLnBrk="1" hangingPunct="1">
              <a:lnSpc>
                <a:spcPct val="80000"/>
              </a:lnSpc>
            </a:pPr>
            <a:r>
              <a:rPr lang="ru-RU" sz="3200" b="1" dirty="0" smtClean="0">
                <a:solidFill>
                  <a:schemeClr val="tx2"/>
                </a:solidFill>
                <a:latin typeface="Times New Roman" pitchFamily="18" charset="0"/>
              </a:rPr>
              <a:t>департамент образования Ярославской области</a:t>
            </a:r>
            <a:endParaRPr lang="ru-RU" sz="3200" dirty="0" smtClean="0">
              <a:solidFill>
                <a:schemeClr val="tx2"/>
              </a:solidFill>
              <a:latin typeface="Times New Roman" pitchFamily="18" charset="0"/>
            </a:endParaRPr>
          </a:p>
          <a:p>
            <a:pPr eaLnBrk="1" hangingPunct="1">
              <a:lnSpc>
                <a:spcPct val="80000"/>
              </a:lnSpc>
            </a:pPr>
            <a:r>
              <a:rPr lang="ru-RU" sz="3200" b="1" dirty="0" smtClean="0">
                <a:solidFill>
                  <a:schemeClr val="tx2"/>
                </a:solidFill>
                <a:latin typeface="Times New Roman" pitchFamily="18" charset="0"/>
              </a:rPr>
              <a:t>научно-методический совет</a:t>
            </a:r>
            <a:endParaRPr lang="ru-RU" sz="3200" dirty="0" smtClean="0">
              <a:solidFill>
                <a:schemeClr val="tx2"/>
              </a:solidFill>
              <a:latin typeface="Times New Roman" pitchFamily="18" charset="0"/>
            </a:endParaRPr>
          </a:p>
          <a:p>
            <a:pPr eaLnBrk="1" hangingPunct="1">
              <a:lnSpc>
                <a:spcPct val="80000"/>
              </a:lnSpc>
            </a:pPr>
            <a:r>
              <a:rPr lang="ru-RU" sz="3200" b="1" dirty="0" smtClean="0">
                <a:solidFill>
                  <a:schemeClr val="tx2"/>
                </a:solidFill>
                <a:latin typeface="Times New Roman" pitchFamily="18" charset="0"/>
              </a:rPr>
              <a:t>координационный совет</a:t>
            </a:r>
            <a:endParaRPr lang="ru-RU" sz="3200" dirty="0" smtClean="0">
              <a:solidFill>
                <a:schemeClr val="tx2"/>
              </a:solidFill>
              <a:latin typeface="Times New Roman" pitchFamily="18" charset="0"/>
            </a:endParaRPr>
          </a:p>
          <a:p>
            <a:pPr eaLnBrk="1" hangingPunct="1">
              <a:lnSpc>
                <a:spcPct val="80000"/>
              </a:lnSpc>
            </a:pPr>
            <a:r>
              <a:rPr lang="ru-RU" sz="3200" b="1" dirty="0" smtClean="0">
                <a:solidFill>
                  <a:schemeClr val="tx2"/>
                </a:solidFill>
                <a:latin typeface="Times New Roman" pitchFamily="18" charset="0"/>
              </a:rPr>
              <a:t>региональные ресурсные центры</a:t>
            </a:r>
            <a:endParaRPr lang="ru-RU" sz="3200" dirty="0" smtClean="0">
              <a:solidFill>
                <a:schemeClr val="tx2"/>
              </a:solidFill>
              <a:latin typeface="Times New Roman" pitchFamily="18" charset="0"/>
            </a:endParaRPr>
          </a:p>
          <a:p>
            <a:pPr eaLnBrk="1" hangingPunct="1">
              <a:lnSpc>
                <a:spcPct val="80000"/>
              </a:lnSpc>
            </a:pPr>
            <a:r>
              <a:rPr lang="ru-RU" sz="3200" b="1" dirty="0" smtClean="0">
                <a:solidFill>
                  <a:schemeClr val="tx2"/>
                </a:solidFill>
                <a:latin typeface="Times New Roman" pitchFamily="18" charset="0"/>
              </a:rPr>
              <a:t>инновационные комплексы</a:t>
            </a:r>
            <a:r>
              <a:rPr lang="ru-RU" sz="3200" dirty="0" smtClean="0">
                <a:solidFill>
                  <a:schemeClr val="tx2"/>
                </a:solidFill>
                <a:latin typeface="Times New Roman" pitchFamily="18" charset="0"/>
              </a:rPr>
              <a:t>, включающие региональные ресурсные центры по направлениям деятельности, региональные инновационные площадки, муниципальные ресурсные центры, муниципальные инновационные площадки, </a:t>
            </a:r>
            <a:r>
              <a:rPr lang="ru-RU" sz="3200" dirty="0" err="1" smtClean="0">
                <a:solidFill>
                  <a:schemeClr val="tx2"/>
                </a:solidFill>
                <a:latin typeface="Times New Roman" pitchFamily="18" charset="0"/>
              </a:rPr>
              <a:t>стажировочные</a:t>
            </a:r>
            <a:r>
              <a:rPr lang="ru-RU" sz="3200" dirty="0" smtClean="0">
                <a:solidFill>
                  <a:schemeClr val="tx2"/>
                </a:solidFill>
                <a:latin typeface="Times New Roman" pitchFamily="18" charset="0"/>
              </a:rPr>
              <a:t> площадки</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algn="ctr" eaLnBrk="1" hangingPunct="1"/>
            <a:r>
              <a:rPr lang="ru-RU" dirty="0" smtClean="0">
                <a:latin typeface="Times New Roman" pitchFamily="18" charset="0"/>
              </a:rPr>
              <a:t>Цель создания </a:t>
            </a:r>
            <a:br>
              <a:rPr lang="ru-RU" dirty="0" smtClean="0">
                <a:latin typeface="Times New Roman" pitchFamily="18" charset="0"/>
              </a:rPr>
            </a:br>
            <a:r>
              <a:rPr lang="ru-RU" dirty="0" smtClean="0">
                <a:latin typeface="Times New Roman" pitchFamily="18" charset="0"/>
              </a:rPr>
              <a:t>инновационной инфраструктуры </a:t>
            </a:r>
            <a:endParaRPr lang="ru-RU" dirty="0" smtClean="0"/>
          </a:p>
        </p:txBody>
      </p:sp>
      <p:sp>
        <p:nvSpPr>
          <p:cNvPr id="26626" name="Rectangle 3"/>
          <p:cNvSpPr>
            <a:spLocks noGrp="1" noChangeArrowheads="1"/>
          </p:cNvSpPr>
          <p:nvPr>
            <p:ph type="body" idx="1"/>
          </p:nvPr>
        </p:nvSpPr>
        <p:spPr>
          <a:xfrm>
            <a:off x="1371600" y="1628800"/>
            <a:ext cx="7772400" cy="4530725"/>
          </a:xfrm>
        </p:spPr>
        <p:txBody>
          <a:bodyPr/>
          <a:lstStyle/>
          <a:p>
            <a:pPr eaLnBrk="1" hangingPunct="1">
              <a:buNone/>
            </a:pPr>
            <a:r>
              <a:rPr lang="ru-RU" sz="4000" dirty="0" smtClean="0">
                <a:solidFill>
                  <a:schemeClr val="tx2"/>
                </a:solidFill>
                <a:latin typeface="Times New Roman" pitchFamily="18" charset="0"/>
              </a:rPr>
              <a:t>	обеспечение развития региональной системы образования и повышения качества предоставления образовательных услуг</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914400" y="188913"/>
            <a:ext cx="7772400" cy="1231900"/>
          </a:xfrm>
        </p:spPr>
        <p:txBody>
          <a:bodyPr/>
          <a:lstStyle/>
          <a:p>
            <a:pPr algn="ctr" eaLnBrk="1" hangingPunct="1"/>
            <a:r>
              <a:rPr lang="ru-RU" smtClean="0"/>
              <a:t>Сценарии развития </a:t>
            </a:r>
            <a:br>
              <a:rPr lang="ru-RU" smtClean="0"/>
            </a:br>
            <a:r>
              <a:rPr lang="ru-RU" smtClean="0"/>
              <a:t>инновационной инфраструктуры</a:t>
            </a:r>
          </a:p>
        </p:txBody>
      </p:sp>
      <p:sp>
        <p:nvSpPr>
          <p:cNvPr id="27650" name="Rectangle 3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ru-RU"/>
          </a:p>
        </p:txBody>
      </p:sp>
      <p:grpSp>
        <p:nvGrpSpPr>
          <p:cNvPr id="27651" name="Group 4"/>
          <p:cNvGrpSpPr>
            <a:grpSpLocks/>
          </p:cNvGrpSpPr>
          <p:nvPr/>
        </p:nvGrpSpPr>
        <p:grpSpPr bwMode="auto">
          <a:xfrm>
            <a:off x="1042988" y="1700213"/>
            <a:ext cx="7850187" cy="3960812"/>
            <a:chOff x="851" y="11267"/>
            <a:chExt cx="10260" cy="5040"/>
          </a:xfrm>
        </p:grpSpPr>
        <p:grpSp>
          <p:nvGrpSpPr>
            <p:cNvPr id="27657" name="Group 9"/>
            <p:cNvGrpSpPr>
              <a:grpSpLocks/>
            </p:cNvGrpSpPr>
            <p:nvPr/>
          </p:nvGrpSpPr>
          <p:grpSpPr bwMode="auto">
            <a:xfrm>
              <a:off x="851" y="11267"/>
              <a:ext cx="10260" cy="5040"/>
              <a:chOff x="851" y="8231"/>
              <a:chExt cx="10260" cy="5040"/>
            </a:xfrm>
          </p:grpSpPr>
          <p:sp>
            <p:nvSpPr>
              <p:cNvPr id="372774" name="Text Box 38"/>
              <p:cNvSpPr txBox="1">
                <a:spLocks noChangeArrowheads="1"/>
              </p:cNvSpPr>
              <p:nvPr/>
            </p:nvSpPr>
            <p:spPr bwMode="auto">
              <a:xfrm>
                <a:off x="851" y="8231"/>
                <a:ext cx="540" cy="5040"/>
              </a:xfrm>
              <a:prstGeom prst="rect">
                <a:avLst/>
              </a:prstGeom>
              <a:solidFill>
                <a:srgbClr val="FFFFFF"/>
              </a:solidFill>
              <a:ln w="9525">
                <a:solidFill>
                  <a:srgbClr val="000000"/>
                </a:solidFill>
                <a:miter lim="800000"/>
                <a:headEnd/>
                <a:tailEnd/>
              </a:ln>
            </p:spPr>
            <p:txBody>
              <a:bodyPr vert="vert270"/>
              <a:lstStyle/>
              <a:p>
                <a:pPr algn="ctr" eaLnBrk="0" hangingPunct="0">
                  <a:defRPr/>
                </a:pPr>
                <a:r>
                  <a:rPr lang="ru-RU" sz="1200" dirty="0">
                    <a:latin typeface="Arial" pitchFamily="34" charset="0"/>
                    <a:ea typeface="Calibri" pitchFamily="34" charset="0"/>
                    <a:cs typeface="Arial" pitchFamily="34" charset="0"/>
                  </a:rPr>
                  <a:t>Анализ (достижения и дефициты подсистем РСО)</a:t>
                </a:r>
                <a:endParaRPr lang="ru-RU" sz="2800" dirty="0">
                  <a:latin typeface="Tahoma" pitchFamily="34" charset="0"/>
                </a:endParaRPr>
              </a:p>
            </p:txBody>
          </p:sp>
          <p:sp>
            <p:nvSpPr>
              <p:cNvPr id="27663" name="Text Box 37"/>
              <p:cNvSpPr txBox="1">
                <a:spLocks noChangeArrowheads="1"/>
              </p:cNvSpPr>
              <p:nvPr/>
            </p:nvSpPr>
            <p:spPr bwMode="auto">
              <a:xfrm>
                <a:off x="1571" y="8411"/>
                <a:ext cx="2700" cy="900"/>
              </a:xfrm>
              <a:prstGeom prst="rect">
                <a:avLst/>
              </a:prstGeom>
              <a:solidFill>
                <a:srgbClr val="FFFFFF"/>
              </a:solidFill>
              <a:ln w="9525">
                <a:solidFill>
                  <a:srgbClr val="000000"/>
                </a:solidFill>
                <a:miter lim="800000"/>
                <a:headEnd/>
                <a:tailEnd/>
              </a:ln>
            </p:spPr>
            <p:txBody>
              <a:bodyPr/>
              <a:lstStyle/>
              <a:p>
                <a:pPr algn="ctr" eaLnBrk="0" hangingPunct="0"/>
                <a:r>
                  <a:rPr lang="ru-RU" sz="1100">
                    <a:ea typeface="Calibri" pitchFamily="34" charset="0"/>
                    <a:cs typeface="Arial" charset="0"/>
                  </a:rPr>
                  <a:t>Проблемные зоны как нерешенные задачи предшествующего </a:t>
                </a:r>
                <a:br>
                  <a:rPr lang="ru-RU" sz="1100">
                    <a:ea typeface="Calibri" pitchFamily="34" charset="0"/>
                    <a:cs typeface="Arial" charset="0"/>
                  </a:rPr>
                </a:br>
                <a:r>
                  <a:rPr lang="ru-RU" sz="1100">
                    <a:ea typeface="Calibri" pitchFamily="34" charset="0"/>
                    <a:cs typeface="Arial" charset="0"/>
                  </a:rPr>
                  <a:t>периода</a:t>
                </a:r>
                <a:endParaRPr lang="ru-RU" sz="2800">
                  <a:latin typeface="Tahoma" pitchFamily="34" charset="0"/>
                  <a:ea typeface="Calibri" pitchFamily="34" charset="0"/>
                  <a:cs typeface="Arial" charset="0"/>
                </a:endParaRPr>
              </a:p>
            </p:txBody>
          </p:sp>
          <p:sp>
            <p:nvSpPr>
              <p:cNvPr id="27664" name="Text Box 36"/>
              <p:cNvSpPr txBox="1">
                <a:spLocks noChangeArrowheads="1"/>
              </p:cNvSpPr>
              <p:nvPr/>
            </p:nvSpPr>
            <p:spPr bwMode="auto">
              <a:xfrm>
                <a:off x="1571" y="10031"/>
                <a:ext cx="2700" cy="1260"/>
              </a:xfrm>
              <a:prstGeom prst="rect">
                <a:avLst/>
              </a:prstGeom>
              <a:solidFill>
                <a:srgbClr val="FFFFFF"/>
              </a:solidFill>
              <a:ln w="9525">
                <a:solidFill>
                  <a:srgbClr val="000000"/>
                </a:solidFill>
                <a:miter lim="800000"/>
                <a:headEnd/>
                <a:tailEnd/>
              </a:ln>
            </p:spPr>
            <p:txBody>
              <a:bodyPr/>
              <a:lstStyle/>
              <a:p>
                <a:pPr algn="ctr" eaLnBrk="0" hangingPunct="0"/>
                <a:r>
                  <a:rPr lang="ru-RU" sz="1200">
                    <a:ea typeface="Calibri" pitchFamily="34" charset="0"/>
                    <a:cs typeface="Arial" charset="0"/>
                  </a:rPr>
                  <a:t>Дефициты РСО, </a:t>
                </a:r>
                <a:br>
                  <a:rPr lang="ru-RU" sz="1200">
                    <a:ea typeface="Calibri" pitchFamily="34" charset="0"/>
                    <a:cs typeface="Arial" charset="0"/>
                  </a:rPr>
                </a:br>
                <a:r>
                  <a:rPr lang="ru-RU" sz="1200">
                    <a:ea typeface="Calibri" pitchFamily="34" charset="0"/>
                    <a:cs typeface="Arial" charset="0"/>
                  </a:rPr>
                  <a:t>вызванные изменениями в государственной политике в сфере образования</a:t>
                </a:r>
                <a:endParaRPr lang="ru-RU" sz="2800">
                  <a:latin typeface="Tahoma" pitchFamily="34" charset="0"/>
                  <a:ea typeface="Calibri" pitchFamily="34" charset="0"/>
                  <a:cs typeface="Arial" charset="0"/>
                </a:endParaRPr>
              </a:p>
            </p:txBody>
          </p:sp>
          <p:sp>
            <p:nvSpPr>
              <p:cNvPr id="27665" name="Text Box 35"/>
              <p:cNvSpPr txBox="1">
                <a:spLocks noChangeArrowheads="1"/>
              </p:cNvSpPr>
              <p:nvPr/>
            </p:nvSpPr>
            <p:spPr bwMode="auto">
              <a:xfrm>
                <a:off x="1571" y="11831"/>
                <a:ext cx="2700" cy="1440"/>
              </a:xfrm>
              <a:prstGeom prst="rect">
                <a:avLst/>
              </a:prstGeom>
              <a:solidFill>
                <a:srgbClr val="FFFFFF"/>
              </a:solidFill>
              <a:ln w="9525">
                <a:solidFill>
                  <a:srgbClr val="000000"/>
                </a:solidFill>
                <a:miter lim="800000"/>
                <a:headEnd/>
                <a:tailEnd/>
              </a:ln>
            </p:spPr>
            <p:txBody>
              <a:bodyPr/>
              <a:lstStyle/>
              <a:p>
                <a:pPr algn="ctr" eaLnBrk="0" hangingPunct="0"/>
                <a:r>
                  <a:rPr lang="ru-RU" sz="1200">
                    <a:ea typeface="Calibri" pitchFamily="34" charset="0"/>
                    <a:cs typeface="Arial" charset="0"/>
                  </a:rPr>
                  <a:t>Инициативы, обусловленные результатами работы РРЦ, РИП, МИП, МРЦ, творческих групп (на предыдущем этапе)</a:t>
                </a:r>
                <a:endParaRPr lang="ru-RU" sz="2800">
                  <a:latin typeface="Tahoma" pitchFamily="34" charset="0"/>
                  <a:ea typeface="Calibri" pitchFamily="34" charset="0"/>
                  <a:cs typeface="Arial" charset="0"/>
                </a:endParaRPr>
              </a:p>
            </p:txBody>
          </p:sp>
          <p:sp>
            <p:nvSpPr>
              <p:cNvPr id="27666" name="Text Box 34"/>
              <p:cNvSpPr txBox="1">
                <a:spLocks noChangeArrowheads="1"/>
              </p:cNvSpPr>
              <p:nvPr/>
            </p:nvSpPr>
            <p:spPr bwMode="auto">
              <a:xfrm>
                <a:off x="4451" y="10031"/>
                <a:ext cx="1800" cy="1260"/>
              </a:xfrm>
              <a:prstGeom prst="rect">
                <a:avLst/>
              </a:prstGeom>
              <a:solidFill>
                <a:srgbClr val="FFFFFF"/>
              </a:solidFill>
              <a:ln w="9525">
                <a:solidFill>
                  <a:srgbClr val="000000"/>
                </a:solidFill>
                <a:miter lim="800000"/>
                <a:headEnd/>
                <a:tailEnd/>
              </a:ln>
            </p:spPr>
            <p:txBody>
              <a:bodyPr/>
              <a:lstStyle/>
              <a:p>
                <a:pPr algn="ctr" eaLnBrk="0" hangingPunct="0"/>
                <a:r>
                  <a:rPr lang="ru-RU" sz="1200" b="1">
                    <a:ea typeface="Calibri" pitchFamily="34" charset="0"/>
                    <a:cs typeface="Arial" charset="0"/>
                  </a:rPr>
                  <a:t>ИДЕИ РАЗВИТИЯ РСО</a:t>
                </a:r>
                <a:r>
                  <a:rPr lang="ru-RU" sz="1200" b="1">
                    <a:latin typeface="Tahoma" pitchFamily="34" charset="0"/>
                    <a:ea typeface="Calibri" pitchFamily="34" charset="0"/>
                    <a:cs typeface="Arial" charset="0"/>
                  </a:rPr>
                  <a:t> –</a:t>
                </a:r>
                <a:r>
                  <a:rPr lang="ru-RU" sz="1200" b="1">
                    <a:ea typeface="Calibri" pitchFamily="34" charset="0"/>
                    <a:cs typeface="Arial" charset="0"/>
                  </a:rPr>
                  <a:t> направления РРЦ</a:t>
                </a:r>
                <a:endParaRPr lang="ru-RU" sz="2800">
                  <a:latin typeface="Tahoma" pitchFamily="34" charset="0"/>
                  <a:ea typeface="Calibri" pitchFamily="34" charset="0"/>
                  <a:cs typeface="Arial" charset="0"/>
                </a:endParaRPr>
              </a:p>
            </p:txBody>
          </p:sp>
          <p:sp>
            <p:nvSpPr>
              <p:cNvPr id="27667" name="Text Box 33"/>
              <p:cNvSpPr txBox="1">
                <a:spLocks noChangeArrowheads="1"/>
              </p:cNvSpPr>
              <p:nvPr/>
            </p:nvSpPr>
            <p:spPr bwMode="auto">
              <a:xfrm>
                <a:off x="6971" y="9131"/>
                <a:ext cx="3420" cy="540"/>
              </a:xfrm>
              <a:prstGeom prst="rect">
                <a:avLst/>
              </a:prstGeom>
              <a:solidFill>
                <a:srgbClr val="FFFFFF"/>
              </a:solidFill>
              <a:ln w="9525">
                <a:solidFill>
                  <a:srgbClr val="000000"/>
                </a:solidFill>
                <a:miter lim="800000"/>
                <a:headEnd/>
                <a:tailEnd/>
              </a:ln>
            </p:spPr>
            <p:txBody>
              <a:bodyPr/>
              <a:lstStyle/>
              <a:p>
                <a:pPr algn="ctr" eaLnBrk="0" hangingPunct="0"/>
                <a:r>
                  <a:rPr lang="ru-RU" sz="1200">
                    <a:ea typeface="Calibri" pitchFamily="34" charset="0"/>
                    <a:cs typeface="Arial" charset="0"/>
                  </a:rPr>
                  <a:t>Модернизационный сценарий в практике РИП, МИП, МРЦ</a:t>
                </a:r>
                <a:endParaRPr lang="ru-RU" sz="3200">
                  <a:latin typeface="Tahoma" pitchFamily="34" charset="0"/>
                  <a:ea typeface="Calibri" pitchFamily="34" charset="0"/>
                  <a:cs typeface="Arial" charset="0"/>
                </a:endParaRPr>
              </a:p>
            </p:txBody>
          </p:sp>
          <p:sp>
            <p:nvSpPr>
              <p:cNvPr id="27668" name="Text Box 32"/>
              <p:cNvSpPr txBox="1">
                <a:spLocks noChangeArrowheads="1"/>
              </p:cNvSpPr>
              <p:nvPr/>
            </p:nvSpPr>
            <p:spPr bwMode="auto">
              <a:xfrm>
                <a:off x="7151" y="11651"/>
                <a:ext cx="3420" cy="540"/>
              </a:xfrm>
              <a:prstGeom prst="rect">
                <a:avLst/>
              </a:prstGeom>
              <a:solidFill>
                <a:srgbClr val="FFFFFF"/>
              </a:solidFill>
              <a:ln w="9525">
                <a:solidFill>
                  <a:srgbClr val="000000"/>
                </a:solidFill>
                <a:miter lim="800000"/>
                <a:headEnd/>
                <a:tailEnd/>
              </a:ln>
            </p:spPr>
            <p:txBody>
              <a:bodyPr/>
              <a:lstStyle/>
              <a:p>
                <a:pPr algn="ctr" eaLnBrk="0" hangingPunct="0"/>
                <a:r>
                  <a:rPr lang="ru-RU" sz="1100">
                    <a:ea typeface="Calibri" pitchFamily="34" charset="0"/>
                    <a:cs typeface="Arial" charset="0"/>
                  </a:rPr>
                  <a:t>Инновационный сценарий в практике РИП, МИП, МРЦ</a:t>
                </a:r>
                <a:endParaRPr lang="ru-RU" sz="2800">
                  <a:latin typeface="Tahoma" pitchFamily="34" charset="0"/>
                  <a:ea typeface="Calibri" pitchFamily="34" charset="0"/>
                  <a:cs typeface="Arial" charset="0"/>
                </a:endParaRPr>
              </a:p>
            </p:txBody>
          </p:sp>
          <p:sp>
            <p:nvSpPr>
              <p:cNvPr id="27669" name="Text Box 31"/>
              <p:cNvSpPr txBox="1">
                <a:spLocks noChangeArrowheads="1"/>
              </p:cNvSpPr>
              <p:nvPr/>
            </p:nvSpPr>
            <p:spPr bwMode="auto">
              <a:xfrm>
                <a:off x="6431" y="9851"/>
                <a:ext cx="1440" cy="720"/>
              </a:xfrm>
              <a:prstGeom prst="rect">
                <a:avLst/>
              </a:prstGeom>
              <a:solidFill>
                <a:srgbClr val="FFFFFF"/>
              </a:solidFill>
              <a:ln w="9525">
                <a:solidFill>
                  <a:srgbClr val="000000"/>
                </a:solidFill>
                <a:miter lim="800000"/>
                <a:headEnd/>
                <a:tailEnd/>
              </a:ln>
            </p:spPr>
            <p:txBody>
              <a:bodyPr/>
              <a:lstStyle/>
              <a:p>
                <a:pPr algn="ctr" eaLnBrk="0" hangingPunct="0"/>
                <a:r>
                  <a:rPr lang="ru-RU" sz="1400">
                    <a:ea typeface="Calibri" pitchFamily="34" charset="0"/>
                    <a:cs typeface="Arial" charset="0"/>
                  </a:rPr>
                  <a:t>Зоны улучшений</a:t>
                </a:r>
                <a:endParaRPr lang="ru-RU" sz="3200">
                  <a:latin typeface="Tahoma" pitchFamily="34" charset="0"/>
                  <a:ea typeface="Calibri" pitchFamily="34" charset="0"/>
                  <a:cs typeface="Arial" charset="0"/>
                </a:endParaRPr>
              </a:p>
            </p:txBody>
          </p:sp>
          <p:sp>
            <p:nvSpPr>
              <p:cNvPr id="27670" name="Text Box 30"/>
              <p:cNvSpPr txBox="1">
                <a:spLocks noChangeArrowheads="1"/>
              </p:cNvSpPr>
              <p:nvPr/>
            </p:nvSpPr>
            <p:spPr bwMode="auto">
              <a:xfrm>
                <a:off x="8051" y="9851"/>
                <a:ext cx="1440" cy="720"/>
              </a:xfrm>
              <a:prstGeom prst="rect">
                <a:avLst/>
              </a:prstGeom>
              <a:solidFill>
                <a:srgbClr val="FFFFFF"/>
              </a:solidFill>
              <a:ln w="9525">
                <a:solidFill>
                  <a:srgbClr val="000000"/>
                </a:solidFill>
                <a:miter lim="800000"/>
                <a:headEnd/>
                <a:tailEnd/>
              </a:ln>
            </p:spPr>
            <p:txBody>
              <a:bodyPr/>
              <a:lstStyle/>
              <a:p>
                <a:pPr algn="ctr" eaLnBrk="0" hangingPunct="0"/>
                <a:r>
                  <a:rPr lang="ru-RU" sz="1100">
                    <a:ea typeface="Calibri" pitchFamily="34" charset="0"/>
                    <a:cs typeface="Arial" charset="0"/>
                  </a:rPr>
                  <a:t>Формы и инструменты</a:t>
                </a:r>
                <a:endParaRPr lang="ru-RU" sz="2800">
                  <a:latin typeface="Tahoma" pitchFamily="34" charset="0"/>
                  <a:ea typeface="Calibri" pitchFamily="34" charset="0"/>
                  <a:cs typeface="Arial" charset="0"/>
                </a:endParaRPr>
              </a:p>
            </p:txBody>
          </p:sp>
          <p:sp>
            <p:nvSpPr>
              <p:cNvPr id="27671" name="Text Box 29"/>
              <p:cNvSpPr txBox="1">
                <a:spLocks noChangeArrowheads="1"/>
              </p:cNvSpPr>
              <p:nvPr/>
            </p:nvSpPr>
            <p:spPr bwMode="auto">
              <a:xfrm>
                <a:off x="9671" y="9851"/>
                <a:ext cx="1440" cy="720"/>
              </a:xfrm>
              <a:prstGeom prst="rect">
                <a:avLst/>
              </a:prstGeom>
              <a:solidFill>
                <a:srgbClr val="FFFFFF"/>
              </a:solidFill>
              <a:ln w="9525">
                <a:solidFill>
                  <a:srgbClr val="000000"/>
                </a:solidFill>
                <a:miter lim="800000"/>
                <a:headEnd/>
                <a:tailEnd/>
              </a:ln>
            </p:spPr>
            <p:txBody>
              <a:bodyPr/>
              <a:lstStyle/>
              <a:p>
                <a:pPr algn="ctr" eaLnBrk="0" hangingPunct="0"/>
                <a:r>
                  <a:rPr lang="ru-RU" sz="1200">
                    <a:ea typeface="Calibri" pitchFamily="34" charset="0"/>
                    <a:cs typeface="Arial" charset="0"/>
                  </a:rPr>
                  <a:t>Показатели улучшений</a:t>
                </a:r>
                <a:endParaRPr lang="ru-RU" sz="3200">
                  <a:latin typeface="Tahoma" pitchFamily="34" charset="0"/>
                  <a:ea typeface="Calibri" pitchFamily="34" charset="0"/>
                  <a:cs typeface="Arial" charset="0"/>
                </a:endParaRPr>
              </a:p>
            </p:txBody>
          </p:sp>
          <p:sp>
            <p:nvSpPr>
              <p:cNvPr id="27672" name="Text Box 28"/>
              <p:cNvSpPr txBox="1">
                <a:spLocks noChangeArrowheads="1"/>
              </p:cNvSpPr>
              <p:nvPr/>
            </p:nvSpPr>
            <p:spPr bwMode="auto">
              <a:xfrm>
                <a:off x="6431" y="12371"/>
                <a:ext cx="1440" cy="720"/>
              </a:xfrm>
              <a:prstGeom prst="rect">
                <a:avLst/>
              </a:prstGeom>
              <a:solidFill>
                <a:srgbClr val="FFFFFF"/>
              </a:solidFill>
              <a:ln w="9525">
                <a:solidFill>
                  <a:srgbClr val="000000"/>
                </a:solidFill>
                <a:miter lim="800000"/>
                <a:headEnd/>
                <a:tailEnd/>
              </a:ln>
            </p:spPr>
            <p:txBody>
              <a:bodyPr/>
              <a:lstStyle/>
              <a:p>
                <a:pPr algn="ctr" eaLnBrk="0" hangingPunct="0"/>
                <a:r>
                  <a:rPr lang="ru-RU" sz="1400">
                    <a:ea typeface="Calibri" pitchFamily="34" charset="0"/>
                    <a:cs typeface="Arial" charset="0"/>
                  </a:rPr>
                  <a:t>Зоны изменений</a:t>
                </a:r>
                <a:endParaRPr lang="ru-RU" sz="3600">
                  <a:latin typeface="Tahoma" pitchFamily="34" charset="0"/>
                  <a:ea typeface="Calibri" pitchFamily="34" charset="0"/>
                  <a:cs typeface="Arial" charset="0"/>
                </a:endParaRPr>
              </a:p>
            </p:txBody>
          </p:sp>
          <p:sp>
            <p:nvSpPr>
              <p:cNvPr id="27673" name="Text Box 27"/>
              <p:cNvSpPr txBox="1">
                <a:spLocks noChangeArrowheads="1"/>
              </p:cNvSpPr>
              <p:nvPr/>
            </p:nvSpPr>
            <p:spPr bwMode="auto">
              <a:xfrm>
                <a:off x="8051" y="12371"/>
                <a:ext cx="1440" cy="720"/>
              </a:xfrm>
              <a:prstGeom prst="rect">
                <a:avLst/>
              </a:prstGeom>
              <a:solidFill>
                <a:srgbClr val="FFFFFF"/>
              </a:solidFill>
              <a:ln w="9525">
                <a:solidFill>
                  <a:srgbClr val="000000"/>
                </a:solidFill>
                <a:miter lim="800000"/>
                <a:headEnd/>
                <a:tailEnd/>
              </a:ln>
            </p:spPr>
            <p:txBody>
              <a:bodyPr/>
              <a:lstStyle/>
              <a:p>
                <a:pPr algn="ctr" eaLnBrk="0" hangingPunct="0"/>
                <a:r>
                  <a:rPr lang="ru-RU" sz="1200">
                    <a:cs typeface="Arial" charset="0"/>
                  </a:rPr>
                  <a:t>Новшества</a:t>
                </a:r>
                <a:endParaRPr lang="ru-RU" sz="3200">
                  <a:latin typeface="Tahoma" pitchFamily="34" charset="0"/>
                </a:endParaRPr>
              </a:p>
            </p:txBody>
          </p:sp>
          <p:sp>
            <p:nvSpPr>
              <p:cNvPr id="27674" name="Text Box 26"/>
              <p:cNvSpPr txBox="1">
                <a:spLocks noChangeArrowheads="1"/>
              </p:cNvSpPr>
              <p:nvPr/>
            </p:nvSpPr>
            <p:spPr bwMode="auto">
              <a:xfrm>
                <a:off x="9671" y="12371"/>
                <a:ext cx="1440" cy="720"/>
              </a:xfrm>
              <a:prstGeom prst="rect">
                <a:avLst/>
              </a:prstGeom>
              <a:solidFill>
                <a:srgbClr val="FFFFFF"/>
              </a:solidFill>
              <a:ln w="9525">
                <a:solidFill>
                  <a:srgbClr val="000000"/>
                </a:solidFill>
                <a:miter lim="800000"/>
                <a:headEnd/>
                <a:tailEnd/>
              </a:ln>
            </p:spPr>
            <p:txBody>
              <a:bodyPr/>
              <a:lstStyle/>
              <a:p>
                <a:pPr algn="ctr" eaLnBrk="0" hangingPunct="0"/>
                <a:r>
                  <a:rPr lang="ru-RU" sz="1200">
                    <a:ea typeface="Calibri" pitchFamily="34" charset="0"/>
                    <a:cs typeface="Arial" charset="0"/>
                  </a:rPr>
                  <a:t>Показатели изменений</a:t>
                </a:r>
                <a:endParaRPr lang="ru-RU" sz="3200">
                  <a:latin typeface="Tahoma" pitchFamily="34" charset="0"/>
                  <a:ea typeface="Calibri" pitchFamily="34" charset="0"/>
                  <a:cs typeface="Arial" charset="0"/>
                </a:endParaRPr>
              </a:p>
            </p:txBody>
          </p:sp>
          <p:sp>
            <p:nvSpPr>
              <p:cNvPr id="27675" name="Line 25"/>
              <p:cNvSpPr>
                <a:spLocks noChangeShapeType="1"/>
              </p:cNvSpPr>
              <p:nvPr/>
            </p:nvSpPr>
            <p:spPr bwMode="auto">
              <a:xfrm>
                <a:off x="1391" y="8951"/>
                <a:ext cx="180" cy="0"/>
              </a:xfrm>
              <a:prstGeom prst="line">
                <a:avLst/>
              </a:prstGeom>
              <a:noFill/>
              <a:ln w="9525">
                <a:solidFill>
                  <a:srgbClr val="000000"/>
                </a:solidFill>
                <a:round/>
                <a:headEnd/>
                <a:tailEnd type="triangle" w="med" len="med"/>
              </a:ln>
            </p:spPr>
            <p:txBody>
              <a:bodyPr/>
              <a:lstStyle/>
              <a:p>
                <a:endParaRPr lang="ru-RU"/>
              </a:p>
            </p:txBody>
          </p:sp>
          <p:sp>
            <p:nvSpPr>
              <p:cNvPr id="27676" name="Line 24"/>
              <p:cNvSpPr>
                <a:spLocks noChangeShapeType="1"/>
              </p:cNvSpPr>
              <p:nvPr/>
            </p:nvSpPr>
            <p:spPr bwMode="auto">
              <a:xfrm>
                <a:off x="1391" y="10751"/>
                <a:ext cx="180" cy="0"/>
              </a:xfrm>
              <a:prstGeom prst="line">
                <a:avLst/>
              </a:prstGeom>
              <a:noFill/>
              <a:ln w="9525">
                <a:solidFill>
                  <a:srgbClr val="000000"/>
                </a:solidFill>
                <a:round/>
                <a:headEnd/>
                <a:tailEnd type="triangle" w="med" len="med"/>
              </a:ln>
            </p:spPr>
            <p:txBody>
              <a:bodyPr/>
              <a:lstStyle/>
              <a:p>
                <a:endParaRPr lang="ru-RU"/>
              </a:p>
            </p:txBody>
          </p:sp>
          <p:sp>
            <p:nvSpPr>
              <p:cNvPr id="27677" name="Line 23"/>
              <p:cNvSpPr>
                <a:spLocks noChangeShapeType="1"/>
              </p:cNvSpPr>
              <p:nvPr/>
            </p:nvSpPr>
            <p:spPr bwMode="auto">
              <a:xfrm>
                <a:off x="1391" y="12551"/>
                <a:ext cx="180" cy="0"/>
              </a:xfrm>
              <a:prstGeom prst="line">
                <a:avLst/>
              </a:prstGeom>
              <a:noFill/>
              <a:ln w="9525">
                <a:solidFill>
                  <a:srgbClr val="000000"/>
                </a:solidFill>
                <a:round/>
                <a:headEnd/>
                <a:tailEnd type="triangle" w="med" len="med"/>
              </a:ln>
            </p:spPr>
            <p:txBody>
              <a:bodyPr/>
              <a:lstStyle/>
              <a:p>
                <a:endParaRPr lang="ru-RU"/>
              </a:p>
            </p:txBody>
          </p:sp>
          <p:sp>
            <p:nvSpPr>
              <p:cNvPr id="27678" name="Line 22"/>
              <p:cNvSpPr>
                <a:spLocks noChangeShapeType="1"/>
              </p:cNvSpPr>
              <p:nvPr/>
            </p:nvSpPr>
            <p:spPr bwMode="auto">
              <a:xfrm>
                <a:off x="4271" y="9311"/>
                <a:ext cx="180" cy="720"/>
              </a:xfrm>
              <a:prstGeom prst="line">
                <a:avLst/>
              </a:prstGeom>
              <a:noFill/>
              <a:ln w="9525">
                <a:solidFill>
                  <a:srgbClr val="000000"/>
                </a:solidFill>
                <a:round/>
                <a:headEnd/>
                <a:tailEnd type="triangle" w="med" len="med"/>
              </a:ln>
            </p:spPr>
            <p:txBody>
              <a:bodyPr/>
              <a:lstStyle/>
              <a:p>
                <a:endParaRPr lang="ru-RU"/>
              </a:p>
            </p:txBody>
          </p:sp>
          <p:sp>
            <p:nvSpPr>
              <p:cNvPr id="27679" name="Line 21"/>
              <p:cNvSpPr>
                <a:spLocks noChangeShapeType="1"/>
              </p:cNvSpPr>
              <p:nvPr/>
            </p:nvSpPr>
            <p:spPr bwMode="auto">
              <a:xfrm>
                <a:off x="4271" y="10571"/>
                <a:ext cx="180" cy="0"/>
              </a:xfrm>
              <a:prstGeom prst="line">
                <a:avLst/>
              </a:prstGeom>
              <a:noFill/>
              <a:ln w="9525">
                <a:solidFill>
                  <a:srgbClr val="000000"/>
                </a:solidFill>
                <a:round/>
                <a:headEnd/>
                <a:tailEnd type="triangle" w="med" len="med"/>
              </a:ln>
            </p:spPr>
            <p:txBody>
              <a:bodyPr/>
              <a:lstStyle/>
              <a:p>
                <a:endParaRPr lang="ru-RU"/>
              </a:p>
            </p:txBody>
          </p:sp>
          <p:sp>
            <p:nvSpPr>
              <p:cNvPr id="27680" name="Line 20"/>
              <p:cNvSpPr>
                <a:spLocks noChangeShapeType="1"/>
              </p:cNvSpPr>
              <p:nvPr/>
            </p:nvSpPr>
            <p:spPr bwMode="auto">
              <a:xfrm flipV="1">
                <a:off x="4271" y="11291"/>
                <a:ext cx="180" cy="540"/>
              </a:xfrm>
              <a:prstGeom prst="line">
                <a:avLst/>
              </a:prstGeom>
              <a:noFill/>
              <a:ln w="9525">
                <a:solidFill>
                  <a:srgbClr val="000000"/>
                </a:solidFill>
                <a:round/>
                <a:headEnd/>
                <a:tailEnd type="triangle" w="med" len="med"/>
              </a:ln>
            </p:spPr>
            <p:txBody>
              <a:bodyPr/>
              <a:lstStyle/>
              <a:p>
                <a:endParaRPr lang="ru-RU"/>
              </a:p>
            </p:txBody>
          </p:sp>
          <p:sp>
            <p:nvSpPr>
              <p:cNvPr id="27681" name="Line 19"/>
              <p:cNvSpPr>
                <a:spLocks noChangeShapeType="1"/>
              </p:cNvSpPr>
              <p:nvPr/>
            </p:nvSpPr>
            <p:spPr bwMode="auto">
              <a:xfrm>
                <a:off x="5531" y="9311"/>
                <a:ext cx="0" cy="720"/>
              </a:xfrm>
              <a:prstGeom prst="line">
                <a:avLst/>
              </a:prstGeom>
              <a:noFill/>
              <a:ln w="9525">
                <a:solidFill>
                  <a:srgbClr val="000000"/>
                </a:solidFill>
                <a:round/>
                <a:headEnd/>
                <a:tailEnd/>
              </a:ln>
            </p:spPr>
            <p:txBody>
              <a:bodyPr/>
              <a:lstStyle/>
              <a:p>
                <a:endParaRPr lang="ru-RU"/>
              </a:p>
            </p:txBody>
          </p:sp>
          <p:sp>
            <p:nvSpPr>
              <p:cNvPr id="27682" name="Line 18"/>
              <p:cNvSpPr>
                <a:spLocks noChangeShapeType="1"/>
              </p:cNvSpPr>
              <p:nvPr/>
            </p:nvSpPr>
            <p:spPr bwMode="auto">
              <a:xfrm>
                <a:off x="5531" y="9311"/>
                <a:ext cx="1440" cy="0"/>
              </a:xfrm>
              <a:prstGeom prst="line">
                <a:avLst/>
              </a:prstGeom>
              <a:noFill/>
              <a:ln w="9525">
                <a:solidFill>
                  <a:srgbClr val="000000"/>
                </a:solidFill>
                <a:round/>
                <a:headEnd/>
                <a:tailEnd type="triangle" w="med" len="med"/>
              </a:ln>
            </p:spPr>
            <p:txBody>
              <a:bodyPr/>
              <a:lstStyle/>
              <a:p>
                <a:endParaRPr lang="ru-RU"/>
              </a:p>
            </p:txBody>
          </p:sp>
          <p:sp>
            <p:nvSpPr>
              <p:cNvPr id="27683" name="Line 17"/>
              <p:cNvSpPr>
                <a:spLocks noChangeShapeType="1"/>
              </p:cNvSpPr>
              <p:nvPr/>
            </p:nvSpPr>
            <p:spPr bwMode="auto">
              <a:xfrm>
                <a:off x="5531" y="11291"/>
                <a:ext cx="0" cy="720"/>
              </a:xfrm>
              <a:prstGeom prst="line">
                <a:avLst/>
              </a:prstGeom>
              <a:noFill/>
              <a:ln w="9525">
                <a:solidFill>
                  <a:srgbClr val="000000"/>
                </a:solidFill>
                <a:round/>
                <a:headEnd/>
                <a:tailEnd/>
              </a:ln>
            </p:spPr>
            <p:txBody>
              <a:bodyPr/>
              <a:lstStyle/>
              <a:p>
                <a:endParaRPr lang="ru-RU"/>
              </a:p>
            </p:txBody>
          </p:sp>
          <p:sp>
            <p:nvSpPr>
              <p:cNvPr id="27684" name="Line 16"/>
              <p:cNvSpPr>
                <a:spLocks noChangeShapeType="1"/>
              </p:cNvSpPr>
              <p:nvPr/>
            </p:nvSpPr>
            <p:spPr bwMode="auto">
              <a:xfrm>
                <a:off x="5531" y="12011"/>
                <a:ext cx="1620" cy="0"/>
              </a:xfrm>
              <a:prstGeom prst="line">
                <a:avLst/>
              </a:prstGeom>
              <a:noFill/>
              <a:ln w="9525">
                <a:solidFill>
                  <a:srgbClr val="000000"/>
                </a:solidFill>
                <a:round/>
                <a:headEnd/>
                <a:tailEnd type="triangle" w="med" len="med"/>
              </a:ln>
            </p:spPr>
            <p:txBody>
              <a:bodyPr/>
              <a:lstStyle/>
              <a:p>
                <a:endParaRPr lang="ru-RU"/>
              </a:p>
            </p:txBody>
          </p:sp>
          <p:sp>
            <p:nvSpPr>
              <p:cNvPr id="27685" name="Line 15"/>
              <p:cNvSpPr>
                <a:spLocks noChangeShapeType="1"/>
              </p:cNvSpPr>
              <p:nvPr/>
            </p:nvSpPr>
            <p:spPr bwMode="auto">
              <a:xfrm>
                <a:off x="7331" y="9671"/>
                <a:ext cx="0" cy="180"/>
              </a:xfrm>
              <a:prstGeom prst="line">
                <a:avLst/>
              </a:prstGeom>
              <a:noFill/>
              <a:ln w="9525">
                <a:solidFill>
                  <a:srgbClr val="000000"/>
                </a:solidFill>
                <a:round/>
                <a:headEnd/>
                <a:tailEnd/>
              </a:ln>
            </p:spPr>
            <p:txBody>
              <a:bodyPr/>
              <a:lstStyle/>
              <a:p>
                <a:endParaRPr lang="ru-RU"/>
              </a:p>
            </p:txBody>
          </p:sp>
          <p:sp>
            <p:nvSpPr>
              <p:cNvPr id="27686" name="Line 14"/>
              <p:cNvSpPr>
                <a:spLocks noChangeShapeType="1"/>
              </p:cNvSpPr>
              <p:nvPr/>
            </p:nvSpPr>
            <p:spPr bwMode="auto">
              <a:xfrm>
                <a:off x="8771" y="9671"/>
                <a:ext cx="0" cy="180"/>
              </a:xfrm>
              <a:prstGeom prst="line">
                <a:avLst/>
              </a:prstGeom>
              <a:noFill/>
              <a:ln w="9525">
                <a:solidFill>
                  <a:srgbClr val="000000"/>
                </a:solidFill>
                <a:round/>
                <a:headEnd/>
                <a:tailEnd/>
              </a:ln>
            </p:spPr>
            <p:txBody>
              <a:bodyPr/>
              <a:lstStyle/>
              <a:p>
                <a:endParaRPr lang="ru-RU"/>
              </a:p>
            </p:txBody>
          </p:sp>
          <p:sp>
            <p:nvSpPr>
              <p:cNvPr id="27687" name="Line 13"/>
              <p:cNvSpPr>
                <a:spLocks noChangeShapeType="1"/>
              </p:cNvSpPr>
              <p:nvPr/>
            </p:nvSpPr>
            <p:spPr bwMode="auto">
              <a:xfrm>
                <a:off x="10211" y="9671"/>
                <a:ext cx="0" cy="180"/>
              </a:xfrm>
              <a:prstGeom prst="line">
                <a:avLst/>
              </a:prstGeom>
              <a:noFill/>
              <a:ln w="9525">
                <a:solidFill>
                  <a:srgbClr val="000000"/>
                </a:solidFill>
                <a:round/>
                <a:headEnd/>
                <a:tailEnd/>
              </a:ln>
            </p:spPr>
            <p:txBody>
              <a:bodyPr/>
              <a:lstStyle/>
              <a:p>
                <a:endParaRPr lang="ru-RU"/>
              </a:p>
            </p:txBody>
          </p:sp>
          <p:sp>
            <p:nvSpPr>
              <p:cNvPr id="27688" name="Line 12"/>
              <p:cNvSpPr>
                <a:spLocks noChangeShapeType="1"/>
              </p:cNvSpPr>
              <p:nvPr/>
            </p:nvSpPr>
            <p:spPr bwMode="auto">
              <a:xfrm>
                <a:off x="7511" y="12191"/>
                <a:ext cx="0" cy="180"/>
              </a:xfrm>
              <a:prstGeom prst="line">
                <a:avLst/>
              </a:prstGeom>
              <a:noFill/>
              <a:ln w="9525">
                <a:solidFill>
                  <a:srgbClr val="000000"/>
                </a:solidFill>
                <a:round/>
                <a:headEnd/>
                <a:tailEnd/>
              </a:ln>
            </p:spPr>
            <p:txBody>
              <a:bodyPr/>
              <a:lstStyle/>
              <a:p>
                <a:endParaRPr lang="ru-RU"/>
              </a:p>
            </p:txBody>
          </p:sp>
          <p:sp>
            <p:nvSpPr>
              <p:cNvPr id="27689" name="Line 11"/>
              <p:cNvSpPr>
                <a:spLocks noChangeShapeType="1"/>
              </p:cNvSpPr>
              <p:nvPr/>
            </p:nvSpPr>
            <p:spPr bwMode="auto">
              <a:xfrm>
                <a:off x="8771" y="12191"/>
                <a:ext cx="0" cy="180"/>
              </a:xfrm>
              <a:prstGeom prst="line">
                <a:avLst/>
              </a:prstGeom>
              <a:noFill/>
              <a:ln w="9525">
                <a:solidFill>
                  <a:srgbClr val="000000"/>
                </a:solidFill>
                <a:round/>
                <a:headEnd/>
                <a:tailEnd/>
              </a:ln>
            </p:spPr>
            <p:txBody>
              <a:bodyPr/>
              <a:lstStyle/>
              <a:p>
                <a:endParaRPr lang="ru-RU"/>
              </a:p>
            </p:txBody>
          </p:sp>
          <p:sp>
            <p:nvSpPr>
              <p:cNvPr id="27690" name="Line 10"/>
              <p:cNvSpPr>
                <a:spLocks noChangeShapeType="1"/>
              </p:cNvSpPr>
              <p:nvPr/>
            </p:nvSpPr>
            <p:spPr bwMode="auto">
              <a:xfrm>
                <a:off x="10391" y="12191"/>
                <a:ext cx="0" cy="180"/>
              </a:xfrm>
              <a:prstGeom prst="line">
                <a:avLst/>
              </a:prstGeom>
              <a:noFill/>
              <a:ln w="9525">
                <a:solidFill>
                  <a:srgbClr val="000000"/>
                </a:solidFill>
                <a:round/>
                <a:headEnd/>
                <a:tailEnd/>
              </a:ln>
            </p:spPr>
            <p:txBody>
              <a:bodyPr/>
              <a:lstStyle/>
              <a:p>
                <a:endParaRPr lang="ru-RU"/>
              </a:p>
            </p:txBody>
          </p:sp>
        </p:grpSp>
        <p:sp>
          <p:nvSpPr>
            <p:cNvPr id="27658" name="Text Box 8"/>
            <p:cNvSpPr txBox="1">
              <a:spLocks noChangeArrowheads="1"/>
            </p:cNvSpPr>
            <p:nvPr/>
          </p:nvSpPr>
          <p:spPr bwMode="auto">
            <a:xfrm>
              <a:off x="7511" y="13967"/>
              <a:ext cx="2880" cy="360"/>
            </a:xfrm>
            <a:prstGeom prst="rect">
              <a:avLst/>
            </a:prstGeom>
            <a:solidFill>
              <a:srgbClr val="FFFFFF"/>
            </a:solidFill>
            <a:ln w="9525">
              <a:solidFill>
                <a:srgbClr val="000000"/>
              </a:solidFill>
              <a:miter lim="800000"/>
              <a:headEnd/>
              <a:tailEnd/>
            </a:ln>
          </p:spPr>
          <p:txBody>
            <a:bodyPr/>
            <a:lstStyle/>
            <a:p>
              <a:pPr algn="ctr" eaLnBrk="0" hangingPunct="0"/>
              <a:r>
                <a:rPr lang="ru-RU" sz="1100">
                  <a:ea typeface="Calibri" pitchFamily="34" charset="0"/>
                  <a:cs typeface="Arial" charset="0"/>
                </a:rPr>
                <a:t>Риски, пути их минимизации</a:t>
              </a:r>
              <a:endParaRPr lang="ru-RU" sz="2800">
                <a:latin typeface="Tahoma" pitchFamily="34" charset="0"/>
                <a:ea typeface="Calibri" pitchFamily="34" charset="0"/>
                <a:cs typeface="Arial" charset="0"/>
              </a:endParaRPr>
            </a:p>
          </p:txBody>
        </p:sp>
        <p:sp>
          <p:nvSpPr>
            <p:cNvPr id="27659" name="Line 7"/>
            <p:cNvSpPr>
              <a:spLocks noChangeShapeType="1"/>
            </p:cNvSpPr>
            <p:nvPr/>
          </p:nvSpPr>
          <p:spPr bwMode="auto">
            <a:xfrm flipV="1">
              <a:off x="6791" y="13607"/>
              <a:ext cx="0" cy="540"/>
            </a:xfrm>
            <a:prstGeom prst="line">
              <a:avLst/>
            </a:prstGeom>
            <a:noFill/>
            <a:ln w="9525">
              <a:solidFill>
                <a:srgbClr val="000000"/>
              </a:solidFill>
              <a:round/>
              <a:headEnd/>
              <a:tailEnd type="triangle" w="med" len="med"/>
            </a:ln>
          </p:spPr>
          <p:txBody>
            <a:bodyPr/>
            <a:lstStyle/>
            <a:p>
              <a:endParaRPr lang="ru-RU"/>
            </a:p>
          </p:txBody>
        </p:sp>
        <p:sp>
          <p:nvSpPr>
            <p:cNvPr id="27660" name="Line 6"/>
            <p:cNvSpPr>
              <a:spLocks noChangeShapeType="1"/>
            </p:cNvSpPr>
            <p:nvPr/>
          </p:nvSpPr>
          <p:spPr bwMode="auto">
            <a:xfrm>
              <a:off x="6791" y="14147"/>
              <a:ext cx="720" cy="0"/>
            </a:xfrm>
            <a:prstGeom prst="line">
              <a:avLst/>
            </a:prstGeom>
            <a:noFill/>
            <a:ln w="9525">
              <a:solidFill>
                <a:srgbClr val="000000"/>
              </a:solidFill>
              <a:round/>
              <a:headEnd/>
              <a:tailEnd/>
            </a:ln>
          </p:spPr>
          <p:txBody>
            <a:bodyPr/>
            <a:lstStyle/>
            <a:p>
              <a:endParaRPr lang="ru-RU"/>
            </a:p>
          </p:txBody>
        </p:sp>
        <p:sp>
          <p:nvSpPr>
            <p:cNvPr id="27661" name="Line 5"/>
            <p:cNvSpPr>
              <a:spLocks noChangeShapeType="1"/>
            </p:cNvSpPr>
            <p:nvPr/>
          </p:nvSpPr>
          <p:spPr bwMode="auto">
            <a:xfrm>
              <a:off x="6791" y="14147"/>
              <a:ext cx="0" cy="1260"/>
            </a:xfrm>
            <a:prstGeom prst="line">
              <a:avLst/>
            </a:prstGeom>
            <a:noFill/>
            <a:ln w="9525">
              <a:solidFill>
                <a:srgbClr val="000000"/>
              </a:solidFill>
              <a:round/>
              <a:headEnd/>
              <a:tailEnd type="triangle" w="med" len="med"/>
            </a:ln>
          </p:spPr>
          <p:txBody>
            <a:bodyPr/>
            <a:lstStyle/>
            <a:p>
              <a:endParaRPr lang="ru-RU"/>
            </a:p>
          </p:txBody>
        </p:sp>
      </p:grpSp>
      <p:sp>
        <p:nvSpPr>
          <p:cNvPr id="27652" name="Line 54"/>
          <p:cNvSpPr>
            <a:spLocks noChangeShapeType="1"/>
          </p:cNvSpPr>
          <p:nvPr/>
        </p:nvSpPr>
        <p:spPr bwMode="auto">
          <a:xfrm flipV="1">
            <a:off x="1116013" y="5661025"/>
            <a:ext cx="0" cy="609600"/>
          </a:xfrm>
          <a:prstGeom prst="line">
            <a:avLst/>
          </a:prstGeom>
          <a:noFill/>
          <a:ln w="9525">
            <a:solidFill>
              <a:srgbClr val="000000"/>
            </a:solidFill>
            <a:round/>
            <a:headEnd/>
            <a:tailEnd type="triangle" w="med" len="med"/>
          </a:ln>
        </p:spPr>
        <p:txBody>
          <a:bodyPr/>
          <a:lstStyle/>
          <a:p>
            <a:endParaRPr lang="ru-RU"/>
          </a:p>
        </p:txBody>
      </p:sp>
      <p:grpSp>
        <p:nvGrpSpPr>
          <p:cNvPr id="27653" name="Group 55"/>
          <p:cNvGrpSpPr>
            <a:grpSpLocks/>
          </p:cNvGrpSpPr>
          <p:nvPr/>
        </p:nvGrpSpPr>
        <p:grpSpPr bwMode="auto">
          <a:xfrm>
            <a:off x="1116013" y="3500438"/>
            <a:ext cx="7783512" cy="3081337"/>
            <a:chOff x="1987" y="7975"/>
            <a:chExt cx="9311" cy="3990"/>
          </a:xfrm>
        </p:grpSpPr>
        <p:sp>
          <p:nvSpPr>
            <p:cNvPr id="27654" name="Text Box 56"/>
            <p:cNvSpPr txBox="1">
              <a:spLocks noChangeArrowheads="1"/>
            </p:cNvSpPr>
            <p:nvPr/>
          </p:nvSpPr>
          <p:spPr bwMode="auto">
            <a:xfrm>
              <a:off x="1987" y="11245"/>
              <a:ext cx="4031" cy="720"/>
            </a:xfrm>
            <a:prstGeom prst="rect">
              <a:avLst/>
            </a:prstGeom>
            <a:solidFill>
              <a:srgbClr val="FFFFFF"/>
            </a:solidFill>
            <a:ln w="9525">
              <a:solidFill>
                <a:srgbClr val="000000"/>
              </a:solidFill>
              <a:miter lim="800000"/>
              <a:headEnd/>
              <a:tailEnd/>
            </a:ln>
          </p:spPr>
          <p:txBody>
            <a:bodyPr/>
            <a:lstStyle/>
            <a:p>
              <a:pPr algn="ctr"/>
              <a:r>
                <a:rPr lang="ru-RU" sz="1600"/>
                <a:t>Корректировка, внесение </a:t>
              </a:r>
              <a:br>
                <a:rPr lang="ru-RU" sz="1600"/>
              </a:br>
              <a:r>
                <a:rPr lang="ru-RU" sz="1600"/>
                <a:t>изменений</a:t>
              </a:r>
              <a:endParaRPr lang="ru-RU" sz="2400"/>
            </a:p>
          </p:txBody>
        </p:sp>
        <p:sp>
          <p:nvSpPr>
            <p:cNvPr id="27655" name="Line 57"/>
            <p:cNvSpPr>
              <a:spLocks noChangeShapeType="1"/>
            </p:cNvSpPr>
            <p:nvPr/>
          </p:nvSpPr>
          <p:spPr bwMode="auto">
            <a:xfrm>
              <a:off x="11298" y="7975"/>
              <a:ext cx="0" cy="3420"/>
            </a:xfrm>
            <a:prstGeom prst="line">
              <a:avLst/>
            </a:prstGeom>
            <a:noFill/>
            <a:ln w="9525">
              <a:solidFill>
                <a:srgbClr val="000000"/>
              </a:solidFill>
              <a:round/>
              <a:headEnd/>
              <a:tailEnd type="triangle" w="med" len="med"/>
            </a:ln>
          </p:spPr>
          <p:txBody>
            <a:bodyPr/>
            <a:lstStyle/>
            <a:p>
              <a:endParaRPr lang="ru-RU"/>
            </a:p>
          </p:txBody>
        </p:sp>
        <p:sp>
          <p:nvSpPr>
            <p:cNvPr id="27656" name="Line 58"/>
            <p:cNvSpPr>
              <a:spLocks noChangeShapeType="1"/>
            </p:cNvSpPr>
            <p:nvPr/>
          </p:nvSpPr>
          <p:spPr bwMode="auto">
            <a:xfrm flipH="1">
              <a:off x="6018" y="11395"/>
              <a:ext cx="5280" cy="180"/>
            </a:xfrm>
            <a:prstGeom prst="line">
              <a:avLst/>
            </a:prstGeom>
            <a:noFill/>
            <a:ln w="9525">
              <a:solidFill>
                <a:srgbClr val="000000"/>
              </a:solidFill>
              <a:round/>
              <a:headEnd/>
              <a:tailEnd type="triangle" w="med" len="med"/>
            </a:ln>
          </p:spPr>
          <p:txBody>
            <a:bodyPr/>
            <a:lstStyle/>
            <a:p>
              <a:endParaRPr lang="ru-RU"/>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algn="ctr" eaLnBrk="1" hangingPunct="1"/>
            <a:r>
              <a:rPr lang="ru-RU" smtClean="0"/>
              <a:t>Региональный ресурсный центр</a:t>
            </a:r>
          </a:p>
        </p:txBody>
      </p:sp>
      <p:sp>
        <p:nvSpPr>
          <p:cNvPr id="28674" name="Rectangle 3"/>
          <p:cNvSpPr>
            <a:spLocks noGrp="1" noChangeArrowheads="1"/>
          </p:cNvSpPr>
          <p:nvPr>
            <p:ph type="body" idx="1"/>
          </p:nvPr>
        </p:nvSpPr>
        <p:spPr/>
        <p:txBody>
          <a:bodyPr/>
          <a:lstStyle/>
          <a:p>
            <a:pPr eaLnBrk="1" hangingPunct="1"/>
            <a:r>
              <a:rPr lang="ru-RU" b="1" i="1" smtClean="0">
                <a:latin typeface="Times New Roman" pitchFamily="18" charset="0"/>
              </a:rPr>
              <a:t>Основная цель деятельности:</a:t>
            </a:r>
            <a:r>
              <a:rPr lang="ru-RU" i="1" smtClean="0">
                <a:latin typeface="Times New Roman" pitchFamily="18" charset="0"/>
              </a:rPr>
              <a:t> </a:t>
            </a:r>
            <a:r>
              <a:rPr lang="ru-RU" smtClean="0">
                <a:latin typeface="Times New Roman" pitchFamily="18" charset="0"/>
              </a:rPr>
              <a:t>реализация комплекса мер, направленного на поддержку инновационной деятельности муниципальных ресурсных центров, региональных и муниципальных инновационных площадок, оформление и диссеминацию новшеств и актуального опыта работников образования.</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Слои">
  <a:themeElements>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Слои">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лои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Слои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Слои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Слои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Слои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Слои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Слои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Слои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Слои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1312</TotalTime>
  <Words>1320</Words>
  <Application>Microsoft Office PowerPoint</Application>
  <PresentationFormat>Экран (4:3)</PresentationFormat>
  <Paragraphs>187</Paragraphs>
  <Slides>28</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28</vt:i4>
      </vt:variant>
    </vt:vector>
  </HeadingPairs>
  <TitlesOfParts>
    <vt:vector size="34" baseType="lpstr">
      <vt:lpstr>Arial</vt:lpstr>
      <vt:lpstr>Times New Roman</vt:lpstr>
      <vt:lpstr>Wingdings</vt:lpstr>
      <vt:lpstr>Calibri</vt:lpstr>
      <vt:lpstr>Tahoma</vt:lpstr>
      <vt:lpstr>Слои</vt:lpstr>
      <vt:lpstr>Проблемы организации инновационной деятельности</vt:lpstr>
      <vt:lpstr>Особенности управления инновационной деятельностью</vt:lpstr>
      <vt:lpstr>Основные условия организации инновационной деятельности</vt:lpstr>
      <vt:lpstr>Этапы инновационной деятельности</vt:lpstr>
      <vt:lpstr>Виды работ на каждом этапе</vt:lpstr>
      <vt:lpstr>Инновационная инфраструктура</vt:lpstr>
      <vt:lpstr>Цель создания  инновационной инфраструктуры </vt:lpstr>
      <vt:lpstr>Сценарии развития  инновационной инфраструктуры</vt:lpstr>
      <vt:lpstr>Региональный ресурсный центр</vt:lpstr>
      <vt:lpstr>Структурно-функциональные вариативные модели</vt:lpstr>
      <vt:lpstr>Компоненты моделей</vt:lpstr>
      <vt:lpstr>«Институциональная модель»</vt:lpstr>
      <vt:lpstr>Особенности модели</vt:lpstr>
      <vt:lpstr>Преимущества модели</vt:lpstr>
      <vt:lpstr>Модель «инициативный инновационный проект»</vt:lpstr>
      <vt:lpstr>Особенности модели</vt:lpstr>
      <vt:lpstr>Преимущества модели</vt:lpstr>
      <vt:lpstr>Модель «сетевая инновационная площадка»</vt:lpstr>
      <vt:lpstr>Основная задача</vt:lpstr>
      <vt:lpstr>Особенности модели</vt:lpstr>
      <vt:lpstr>Преимущества модели</vt:lpstr>
      <vt:lpstr>Модель «инновационный комплекс»</vt:lpstr>
      <vt:lpstr>Особенности модели</vt:lpstr>
      <vt:lpstr>Преимущества модели</vt:lpstr>
      <vt:lpstr>Педагогические средства</vt:lpstr>
      <vt:lpstr>Педагогические средства</vt:lpstr>
      <vt:lpstr>Условия организации инновационной деятельности</vt:lpstr>
      <vt:lpstr>Основные социально-педагогические эффекты инновационной деятельности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Школа, содействующая здоровью</dc:title>
  <dc:creator>SONY</dc:creator>
  <cp:lastModifiedBy>Repina</cp:lastModifiedBy>
  <cp:revision>108</cp:revision>
  <dcterms:created xsi:type="dcterms:W3CDTF">2006-04-13T19:27:14Z</dcterms:created>
  <dcterms:modified xsi:type="dcterms:W3CDTF">2014-02-26T11:31:09Z</dcterms:modified>
</cp:coreProperties>
</file>