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4" r:id="rId27"/>
    <p:sldId id="283" r:id="rId28"/>
    <p:sldId id="285" r:id="rId29"/>
    <p:sldId id="286" r:id="rId30"/>
    <p:sldId id="287" r:id="rId31"/>
    <p:sldId id="288" r:id="rId32"/>
    <p:sldId id="289" r:id="rId33"/>
    <p:sldId id="291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Измерение информации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78098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Единицы измерения информации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892480" cy="5184576"/>
          </a:xfrm>
        </p:spPr>
        <p:txBody>
          <a:bodyPr>
            <a:normAutofit/>
          </a:bodyPr>
          <a:lstStyle/>
          <a:p>
            <a:pPr marL="88900" indent="19685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байт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информационный вес символа из алфавита мощностью 256.</a:t>
            </a:r>
          </a:p>
          <a:p>
            <a:pPr marL="177800" indent="196850">
              <a:buNone/>
            </a:pPr>
            <a:r>
              <a:rPr lang="ru-RU" sz="2800" dirty="0" smtClean="0"/>
              <a:t>Поскольку 256 = 2</a:t>
            </a:r>
            <a:r>
              <a:rPr lang="ru-RU" sz="2800" baseline="30000" dirty="0" smtClean="0"/>
              <a:t>8</a:t>
            </a:r>
            <a:r>
              <a:rPr lang="ru-RU" sz="2800" dirty="0" smtClean="0"/>
              <a:t>, то из формулы Хартли следует связь между битом и байтом:</a:t>
            </a:r>
          </a:p>
          <a:p>
            <a:pPr marL="177800" indent="196850">
              <a:buNone/>
            </a:pPr>
            <a:r>
              <a:rPr lang="ru-RU" sz="2800" dirty="0" smtClean="0"/>
              <a:t>2</a:t>
            </a:r>
            <a:r>
              <a:rPr lang="ru-RU" sz="2800" i="1" baseline="30000" dirty="0" smtClean="0"/>
              <a:t>i</a:t>
            </a:r>
            <a:r>
              <a:rPr lang="ru-RU" sz="2800" dirty="0" smtClean="0"/>
              <a:t> = 256 = 2</a:t>
            </a:r>
            <a:r>
              <a:rPr lang="ru-RU" sz="2800" baseline="30000" dirty="0" smtClean="0"/>
              <a:t>8</a:t>
            </a:r>
            <a:r>
              <a:rPr lang="ru-RU" sz="2800" dirty="0" smtClean="0"/>
              <a:t>  </a:t>
            </a:r>
            <a:r>
              <a:rPr lang="ru-RU" sz="2800" i="1" dirty="0" smtClean="0"/>
              <a:t>Отсюда:</a:t>
            </a:r>
            <a:r>
              <a:rPr lang="ru-RU" sz="2800" dirty="0" smtClean="0"/>
              <a:t>   </a:t>
            </a:r>
            <a:r>
              <a:rPr lang="ru-RU" sz="2800" b="1" i="1" dirty="0" err="1" smtClean="0"/>
              <a:t>i</a:t>
            </a:r>
            <a:r>
              <a:rPr lang="ru-RU" sz="2800" b="1" dirty="0" smtClean="0"/>
              <a:t> = 8 бит = 1 байт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>
              <a:buNone/>
            </a:pP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i="1" dirty="0" smtClean="0"/>
          </a:p>
          <a:p>
            <a:pPr>
              <a:buNone/>
            </a:pPr>
            <a:endParaRPr lang="ru-RU" sz="2800" dirty="0" smtClean="0"/>
          </a:p>
          <a:p>
            <a:pPr marL="88900" indent="196850">
              <a:buNone/>
            </a:pP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4077072"/>
            <a:ext cx="6768752" cy="25179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0" cmpd="thickThin">
            <a:solidFill>
              <a:schemeClr val="tx1"/>
            </a:solidFill>
          </a:ln>
        </p:spPr>
        <p:txBody>
          <a:bodyPr wrap="square" tIns="180000" bIns="180000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Кб (килобайт) = 2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байт = 1024 байта,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Мб (мегабайт) = 2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Кб = 1024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Кб=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байт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baseline="30000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бит,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Гб (гигабайт) = 2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Мб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Кбайт=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байт=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baseline="30000" dirty="0" smtClean="0"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бит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7848" y="332656"/>
            <a:ext cx="8626152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Приближение разной вероятности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символов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91264" cy="4320480"/>
          </a:xfrm>
        </p:spPr>
        <p:txBody>
          <a:bodyPr>
            <a:normAutofit lnSpcReduction="10000"/>
          </a:bodyPr>
          <a:lstStyle/>
          <a:p>
            <a:pPr marL="88900" indent="19685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этом приближении учитывается, что в реальном тексте разные символы встречаются с разной частотой. Отсюда следует, что вероятности появления разных символов в определенной позиции текста различны и, следовательно, различаются их информационные веса.</a:t>
            </a:r>
          </a:p>
          <a:p>
            <a:pPr marL="88900" indent="19685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Так, </a:t>
            </a:r>
            <a:r>
              <a:rPr lang="ru-RU" sz="2800" dirty="0" smtClean="0"/>
              <a:t>частота появления буквы «о» в русских текстах составляет 0,09, т.е. </a:t>
            </a:r>
            <a:r>
              <a:rPr lang="ru-RU" sz="2800" i="1" dirty="0" err="1" smtClean="0"/>
              <a:t>p</a:t>
            </a:r>
            <a:r>
              <a:rPr lang="ru-RU" sz="2800" i="1" dirty="0" smtClean="0"/>
              <a:t>(</a:t>
            </a:r>
            <a:r>
              <a:rPr lang="ru-RU" sz="2800" dirty="0" err="1" smtClean="0"/>
              <a:t>o</a:t>
            </a:r>
            <a:r>
              <a:rPr lang="ru-RU" sz="2800" dirty="0" smtClean="0"/>
              <a:t>) = 0,09.</a:t>
            </a:r>
            <a:r>
              <a:rPr lang="ru-RU" sz="2800" i="1" dirty="0" smtClean="0"/>
              <a:t> </a:t>
            </a:r>
            <a:r>
              <a:rPr lang="ru-RU" sz="2800" dirty="0" smtClean="0"/>
              <a:t>Отсюда следует, что информационный вес буквы «о» в русском тексте равен: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Анна\Desktop\МПИф\картинки\4-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5517232"/>
            <a:ext cx="6545445" cy="10450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2060848"/>
            <a:ext cx="8229600" cy="1584176"/>
          </a:xfrm>
        </p:spPr>
        <p:txBody>
          <a:bodyPr>
            <a:normAutofit/>
          </a:bodyPr>
          <a:lstStyle/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Самой редкой в текстах буквой является буква “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”. Ее частота равна 0,002. Отсюда: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Анна\Desktop\МПИф\картинки\4-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645024"/>
            <a:ext cx="6950667" cy="10081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4941168"/>
            <a:ext cx="8892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Отсюда следует качественный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информационный вес редких букв больше, чем вес часто встречающихся букв.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17848" y="476672"/>
            <a:ext cx="8626152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Приближение разной вероятности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символов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72400" cy="92211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Информационный объем текста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1324744"/>
          </a:xfrm>
        </p:spPr>
        <p:txBody>
          <a:bodyPr>
            <a:normAutofit/>
          </a:bodyPr>
          <a:lstStyle/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Информационный объем текста вычисляется по следующей формуле: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Анна\Desktop\МПИф\картинки\4-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780928"/>
            <a:ext cx="6054319" cy="115212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39552" y="4581128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9388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Здесь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 размер (мощность) алфавита;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i="1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 число повторений символа номер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в тексте;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i="1" baseline="-250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 информационный вес символа номер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92211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496944" cy="4789512"/>
          </a:xfrm>
        </p:spPr>
        <p:txBody>
          <a:bodyPr>
            <a:normAutofit/>
          </a:bodyPr>
          <a:lstStyle/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курсе информатики в основной школе знакомство учащихся с алфавитным подходом к измерению информации чаще всего происходит в контексте компьютерного представления информации.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Основное утверждение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звучит так:</a:t>
            </a:r>
          </a:p>
          <a:p>
            <a:pPr marL="88900" indent="196850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Количество информации измеряется размером двоичного кода, с помощью которого эта информация представлена.</a:t>
            </a:r>
          </a:p>
          <a:p>
            <a:pPr marL="88900" indent="196850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Один знак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разряд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двоичного кода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несет 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 бит информации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72400" cy="77809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892480" cy="4925144"/>
          </a:xfrm>
        </p:spPr>
        <p:txBody>
          <a:bodyPr>
            <a:normAutofit/>
          </a:bodyPr>
          <a:lstStyle/>
          <a:p>
            <a:pPr marL="0" indent="196850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 объяснении способа измерения информационного объема текста необходимо приводить конкретные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примеры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Пусть в алфавите некоторого языка имеется всего 4 символа. Обозначим их: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Эти символы можно закодировать с помощью четырех двухразрядных двоичных кодов:  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— 00, 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 01, в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γ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 10, 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 γ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— 11. Здесь использованы все варианты размещений из двух символов по два, число которых равно 2</a:t>
            </a:r>
            <a:r>
              <a:rPr lang="ru-RU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= 4. Отсюда делается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информационный вес символа из 4-символьного алфавита равен двум битам.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76672"/>
            <a:ext cx="8229600" cy="6120680"/>
          </a:xfrm>
        </p:spPr>
        <p:txBody>
          <a:bodyPr>
            <a:normAutofit fontScale="92500" lnSpcReduction="20000"/>
          </a:bodyPr>
          <a:lstStyle/>
          <a:p>
            <a:pPr marL="88900" indent="196850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Необходимо привести пример, приближенный к жизни ученика.</a:t>
            </a:r>
          </a:p>
          <a:p>
            <a:pPr marL="88900" indent="19685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Для записи текста используются только строчные буквы русского алфавита и “пробел” для разделения слов. Какой информационный объем имеет текст, состоящий из 2000 символов (одна печатная страница)?</a:t>
            </a:r>
          </a:p>
          <a:p>
            <a:pPr marL="88900" indent="19685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В русском алфавите 33 буквы. Сократив его на две буквы (например, “ё” и “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”)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введя символ пробела, получаем очень удобное число символов — 32. Используя приближение равной вероятности символов, запишем формулу Хартли:</a:t>
            </a:r>
          </a:p>
          <a:p>
            <a:pPr marL="88900" indent="19685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i="1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32 = 2</a:t>
            </a:r>
            <a:r>
              <a:rPr lang="ru-RU" sz="28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Отсюда: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= 5 бит — информационный вес каждого символа русского алфавита. Тогда информационный объем всего текста равен:</a:t>
            </a:r>
          </a:p>
          <a:p>
            <a:pPr marL="88900" indent="196850" algn="ctr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= 2000 · 5 = 10 000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бит</a:t>
            </a:r>
          </a:p>
          <a:p>
            <a:pPr marL="88900" indent="196850"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476672"/>
            <a:ext cx="8964488" cy="5976664"/>
          </a:xfrm>
        </p:spPr>
        <p:txBody>
          <a:bodyPr>
            <a:normAutofit fontScale="85000" lnSpcReduction="20000"/>
          </a:bodyPr>
          <a:lstStyle/>
          <a:p>
            <a:pPr marL="273050" indent="266700">
              <a:buNone/>
            </a:pP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В практических заданиях по данной теме важно отрабатывать навыки учеников в пересчете количества информации в разные единицы: биты — байты — килобайты — мегабайты — гигабайты. </a:t>
            </a:r>
          </a:p>
          <a:p>
            <a:pPr marL="273050" indent="266700">
              <a:buNone/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Объем сообщения, содержащего 2048 символов, составил 1/512 часть мегабайта. Каков размер алфавита, с помощью которого записано сообщение?</a:t>
            </a:r>
          </a:p>
          <a:p>
            <a:pPr marL="273050" indent="266700">
              <a:buNone/>
            </a:pP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Решение.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 Переведем информационный объем сообщения из мегабайтов в биты. Для этого данную величину умножим дважды на 1024 (получим байты) и один раз — на 8:</a:t>
            </a:r>
          </a:p>
          <a:p>
            <a:pPr marL="273050" indent="266700" algn="ctr">
              <a:buNone/>
            </a:pP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 = 1/512 · 1024 · 1024 · 8 = 16 384 бита</a:t>
            </a:r>
          </a:p>
          <a:p>
            <a:pPr marL="273050" indent="26670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Поскольку такой объем информации несут 1024 символа (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), то на один символ приходится:</a:t>
            </a:r>
          </a:p>
          <a:p>
            <a:pPr marL="273050" indent="266700" algn="ctr">
              <a:buNone/>
            </a:pPr>
            <a:r>
              <a:rPr lang="ru-RU" sz="31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 = 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 = 16 384/1024 = 16 бит</a:t>
            </a:r>
          </a:p>
          <a:p>
            <a:pPr marL="273050" indent="266700">
              <a:buNone/>
            </a:pP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Отсюда следует, что размер (мощность) использованного алфавита равен 2</a:t>
            </a:r>
            <a:r>
              <a:rPr lang="ru-RU" sz="3100" baseline="30000" dirty="0" smtClean="0"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 = 65 536 символов.</a:t>
            </a:r>
          </a:p>
          <a:p>
            <a:pPr marL="177800" indent="196850">
              <a:buNone/>
            </a:pPr>
            <a:endParaRPr lang="ru-RU" sz="28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772400" cy="77809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Старшие классы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363272" cy="5400600"/>
          </a:xfrm>
        </p:spPr>
        <p:txBody>
          <a:bodyPr>
            <a:normAutofit/>
          </a:bodyPr>
          <a:lstStyle/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Изучая информатику в 10–11-х классах на базовом общеобразовательном уровне, можно оставить знания учащихся об алфавитном подходе к измерению информации на том же уровне, что описан выше, т.е. в контексте объема двоичного компьютерного кода.</a:t>
            </a:r>
          </a:p>
          <a:p>
            <a:pPr marL="93663" indent="1762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изучении информатики на профильном уровне алфавитный подход следует рассматривать с более общих математических позиций, с использованием представлений о частотности символов в тексте, о вероятностях и связи вероятностей с информационными весами символов.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34888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ru-RU" sz="5700" b="1" u="sng" dirty="0" smtClean="0">
                <a:latin typeface="Times New Roman" pitchFamily="18" charset="0"/>
                <a:cs typeface="Times New Roman" pitchFamily="18" charset="0"/>
              </a:rPr>
              <a:t>Содержательный подход</a:t>
            </a:r>
            <a:endParaRPr lang="ru-RU" sz="57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85010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Измерение информации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936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Алфавитный подход</a:t>
            </a:r>
          </a:p>
          <a:p>
            <a:pPr marL="93663" indent="176213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Содержательный подход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Суть содержательного подхода к измерению информации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5257800"/>
          </a:xfrm>
        </p:spPr>
        <p:txBody>
          <a:bodyPr>
            <a:normAutofit/>
          </a:bodyPr>
          <a:lstStyle/>
          <a:p>
            <a:pPr marL="177800" indent="1968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Человек получает сообщение о некотором событии; при этом заранее известна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неопределенность знания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человека об ожидаемом событии. Неопределенность знания может быть выражена либо числом возможных вариантов события, либо вероятностью ожидаемых вариантов события;</a:t>
            </a:r>
          </a:p>
          <a:p>
            <a:pPr marL="177800" indent="1968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в результате получения сообщения неопределенность знания снимается: из некоторого возможного количества вариантов оказался выбранным один;</a:t>
            </a:r>
          </a:p>
          <a:p>
            <a:pPr marL="177800" indent="1968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по формуле вычисляется количество информации в полученном сообщении, выраженное в битах.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94096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Равновероятные события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291264" cy="4861520"/>
          </a:xfrm>
        </p:spPr>
        <p:txBody>
          <a:bodyPr>
            <a:normAutofit/>
          </a:bodyPr>
          <a:lstStyle/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обозначить буквой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количество информации в сообщении о том, что произошло одно из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равновероятных событий, то величины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и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N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связаны между собой формулой Хартли:</a:t>
            </a:r>
          </a:p>
          <a:p>
            <a:pPr marL="88900" indent="196850" algn="ctr">
              <a:lnSpc>
                <a:spcPct val="1500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i="1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N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</a:t>
            </a:r>
          </a:p>
          <a:p>
            <a:pPr marL="88900" indent="196850">
              <a:lnSpc>
                <a:spcPct val="1500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Величина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измеряется в битах. Отсюда следует вывод:</a:t>
            </a:r>
          </a:p>
          <a:p>
            <a:pPr marL="88900" indent="196850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1 бит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количество информации в сообщении об одном из двух равновероятных событий.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772400" cy="85010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Решение задач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859216" cy="4857403"/>
          </a:xfrm>
        </p:spPr>
        <p:txBody>
          <a:bodyPr>
            <a:normAutofit lnSpcReduction="10000"/>
          </a:bodyPr>
          <a:lstStyle/>
          <a:p>
            <a:pPr marL="88900" indent="19685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Пример: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Сколько информации содержит сообщение о том, что из колоды карт достали даму пик?</a:t>
            </a:r>
          </a:p>
          <a:p>
            <a:pPr marL="88900" indent="196850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колоде 32 карты. В перемешанной колоде выпадение любой карты — равновероятные события. Если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 количество информации в сообщении о том, что выпала конкретная карта (например, дама пик), то из уравнения Хартли:</a:t>
            </a:r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i="1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= 32 = 2</a:t>
            </a:r>
            <a:r>
              <a:rPr lang="ru-RU" sz="28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Отсюда: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= 5 бит.</a:t>
            </a:r>
          </a:p>
          <a:p>
            <a:endParaRPr lang="ru-RU" dirty="0"/>
          </a:p>
        </p:txBody>
      </p:sp>
      <p:pic>
        <p:nvPicPr>
          <p:cNvPr id="4098" name="Picture 2" descr="C:\Users\Анна\Desktop\МПИф\картинки\6-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4509120"/>
            <a:ext cx="2736304" cy="2029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9064" y="404664"/>
            <a:ext cx="8424936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Неравновероятные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события (вероятностный подход)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700808"/>
            <a:ext cx="8132440" cy="4572000"/>
          </a:xfrm>
        </p:spPr>
        <p:txBody>
          <a:bodyPr>
            <a:normAutofit/>
          </a:bodyPr>
          <a:lstStyle/>
          <a:p>
            <a:pPr marL="177800" indent="196850">
              <a:lnSpc>
                <a:spcPct val="110000"/>
              </a:lnSpc>
              <a:buNone/>
              <a:tabLst>
                <a:tab pos="0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вероятность некоторого события равна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а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(бит) — это количество информации в сообщении о том, что произошло это событие, то данные величины связаны между собой формулой:	2</a:t>
            </a:r>
            <a:r>
              <a:rPr lang="ru-RU" sz="2800" i="1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aseline="30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= 1/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         </a:t>
            </a:r>
          </a:p>
          <a:p>
            <a:pPr marL="177800" indent="196850">
              <a:lnSpc>
                <a:spcPct val="110000"/>
              </a:lnSpc>
              <a:buNone/>
              <a:tabLst>
                <a:tab pos="179388" algn="l"/>
              </a:tabLs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Следовательно: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177800" indent="196850" algn="ctr">
              <a:buNone/>
              <a:tabLst>
                <a:tab pos="179388" algn="l"/>
              </a:tabLst>
            </a:pP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= log</a:t>
            </a:r>
            <a:r>
              <a:rPr lang="ru-RU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(1/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i="1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2400" cy="778098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Методические рекомендации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340768"/>
            <a:ext cx="7772400" cy="4572000"/>
          </a:xfrm>
        </p:spPr>
        <p:txBody>
          <a:bodyPr>
            <a:normAutofit/>
          </a:bodyPr>
          <a:lstStyle/>
          <a:p>
            <a:pPr marL="88900" indent="196850">
              <a:buNone/>
            </a:pP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Походы к измерению информации:</a:t>
            </a:r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Качественный подход;</a:t>
            </a:r>
          </a:p>
          <a:p>
            <a:pPr marL="88900" indent="19685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Количественный подход в приближении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равновероятности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88900" indent="19685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Вероятностный подход к измерению количества информации.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915816" y="234888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2987824" y="386104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92211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Качественный подход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268760"/>
            <a:ext cx="8784976" cy="5589240"/>
          </a:xfrm>
        </p:spPr>
        <p:txBody>
          <a:bodyPr>
            <a:normAutofit fontScale="92500" lnSpcReduction="10000"/>
          </a:bodyPr>
          <a:lstStyle/>
          <a:p>
            <a:pPr marL="177800" indent="196850">
              <a:buNone/>
            </a:pPr>
            <a:r>
              <a:rPr lang="ru-RU" sz="2800" i="1" dirty="0" smtClean="0"/>
              <a:t>Качественный подход</a:t>
            </a:r>
            <a:r>
              <a:rPr lang="ru-RU" sz="2800" dirty="0" smtClean="0"/>
              <a:t> может использоваться на уровне пропедевтики базового курса информатики (5–7-е классы) или в базовом курсе (8–9-е классы).</a:t>
            </a:r>
          </a:p>
          <a:p>
            <a:pPr marL="177800" indent="196850">
              <a:buNone/>
            </a:pPr>
            <a:r>
              <a:rPr lang="ru-RU" sz="2800" dirty="0" smtClean="0"/>
              <a:t>На данном уровне изучения обсуждается следующая цепочка понятий: </a:t>
            </a:r>
          </a:p>
          <a:p>
            <a:pPr marL="177800" indent="196850" algn="ctr">
              <a:buNone/>
            </a:pPr>
            <a:r>
              <a:rPr lang="ru-RU" sz="2800" i="1" dirty="0" smtClean="0"/>
              <a:t>информация — сообщение — информативность сообщения.</a:t>
            </a:r>
          </a:p>
          <a:p>
            <a:pPr marL="177800" indent="196850"/>
            <a:r>
              <a:rPr lang="ru-RU" sz="2800" b="1" dirty="0" smtClean="0"/>
              <a:t>Информация</a:t>
            </a:r>
            <a:r>
              <a:rPr lang="ru-RU" sz="2800" i="1" dirty="0" smtClean="0"/>
              <a:t> — </a:t>
            </a:r>
            <a:r>
              <a:rPr lang="ru-RU" sz="2800" dirty="0" smtClean="0"/>
              <a:t>это знания людей, получаемые ими из различных сообщений.</a:t>
            </a:r>
          </a:p>
          <a:p>
            <a:pPr marL="177800" indent="196850"/>
            <a:r>
              <a:rPr lang="ru-RU" sz="2800" b="1" dirty="0" smtClean="0"/>
              <a:t>Сообщение</a:t>
            </a:r>
            <a:r>
              <a:rPr lang="ru-RU" sz="2800" i="1" dirty="0" smtClean="0"/>
              <a:t> — </a:t>
            </a:r>
            <a:r>
              <a:rPr lang="ru-RU" sz="2800" dirty="0" smtClean="0"/>
              <a:t>это информационный поток (</a:t>
            </a:r>
            <a:r>
              <a:rPr lang="ru-RU" sz="2800" dirty="0" err="1" smtClean="0"/>
              <a:t>поток</a:t>
            </a:r>
            <a:r>
              <a:rPr lang="ru-RU" sz="2800" dirty="0" smtClean="0"/>
              <a:t> данных), который в процессе передачи информации поступает к принимающему его субъекту. </a:t>
            </a:r>
          </a:p>
          <a:p>
            <a:pPr marL="177800" indent="196850"/>
            <a:r>
              <a:rPr lang="ru-RU" sz="2800" b="1" dirty="0" smtClean="0"/>
              <a:t>Информативным</a:t>
            </a:r>
            <a:r>
              <a:rPr lang="ru-RU" sz="2800" i="1" dirty="0" smtClean="0"/>
              <a:t> </a:t>
            </a:r>
            <a:r>
              <a:rPr lang="ru-RU" sz="2800" dirty="0" smtClean="0"/>
              <a:t>называется </a:t>
            </a:r>
            <a:r>
              <a:rPr lang="ru-RU" sz="2800" b="1" dirty="0" smtClean="0"/>
              <a:t>сообщение</a:t>
            </a:r>
            <a:r>
              <a:rPr lang="ru-RU" sz="2800" dirty="0" smtClean="0"/>
              <a:t>, которое несет для человека информацию. </a:t>
            </a:r>
            <a:endParaRPr lang="ru-RU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177800" indent="196850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Примеры неинформативных сообщений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ученика 8-го класса:</a:t>
            </a:r>
          </a:p>
          <a:p>
            <a:pPr marL="1778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«Столица Франции — Париж» (не новое);</a:t>
            </a:r>
          </a:p>
          <a:p>
            <a:pPr marL="1778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«Коллоидная химия изучает дисперсионные состояния систем, обладающих высокой степенью раздробленности» (не понятное).</a:t>
            </a:r>
          </a:p>
          <a:p>
            <a:pPr marL="177800" indent="196850">
              <a:buNone/>
            </a:pP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177800" indent="196850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Пример информативного сообщения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(для тех, кто этого не знал): «Эйфелева башня имеет высоту 300 метров и вес 9000 тонн».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19256" cy="1143000"/>
          </a:xfrm>
        </p:spPr>
        <p:txBody>
          <a:bodyPr>
            <a:noAutofit/>
          </a:bodyPr>
          <a:lstStyle/>
          <a:p>
            <a:r>
              <a:rPr lang="ru-RU" b="1" dirty="0" smtClean="0"/>
              <a:t>Количественный подход в приближении равной вероятности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4861520"/>
          </a:xfrm>
        </p:spPr>
        <p:txBody>
          <a:bodyPr>
            <a:normAutofit/>
          </a:bodyPr>
          <a:lstStyle/>
          <a:p>
            <a:pPr marL="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Данный подход может изучаться либо в углубленном варианте базового курса в основной школе, либо при изучении информатики в 10–11-х классах на базовом уровне.</a:t>
            </a:r>
          </a:p>
          <a:p>
            <a:pPr marL="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Рассматривается следующая цепочка понятий: </a:t>
            </a:r>
          </a:p>
          <a:p>
            <a:pPr marL="0" indent="196850" algn="ctr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равновероятные события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неопределенность знаний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бит как единица измерения информации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формула Хартли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решение показательного уравнения для N равного целым степеням двойки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2915816" y="234888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844824"/>
            <a:ext cx="8229600" cy="5361459"/>
          </a:xfrm>
        </p:spPr>
        <p:txBody>
          <a:bodyPr>
            <a:normAutofit/>
          </a:bodyPr>
          <a:lstStyle/>
          <a:p>
            <a:pPr marL="177800" indent="19685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События равновероятны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если ни одно из них не имеет преимущества перед другими.</a:t>
            </a:r>
          </a:p>
          <a:p>
            <a:pPr marL="177800" indent="19685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Сообщение, уменьшающее неопределенность знаний в 2 раза, несет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бит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информации. Это определение подкрепляется примерами сообщений об одном событии из четырех (2 бита), из восьми (3 бита) и т.д. </a:t>
            </a:r>
          </a:p>
          <a:p>
            <a:pPr marL="177800" indent="19685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Формула Хартли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=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19256" cy="1143000"/>
          </a:xfrm>
        </p:spPr>
        <p:txBody>
          <a:bodyPr>
            <a:noAutofit/>
          </a:bodyPr>
          <a:lstStyle/>
          <a:p>
            <a:r>
              <a:rPr lang="ru-RU" b="1" dirty="0" smtClean="0"/>
              <a:t>Количественный подход в приближении равной вероятности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92211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Вероятностный подход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340768"/>
            <a:ext cx="8686800" cy="2448272"/>
          </a:xfrm>
        </p:spPr>
        <p:txBody>
          <a:bodyPr>
            <a:noAutofit/>
          </a:bodyPr>
          <a:lstStyle/>
          <a:p>
            <a:pPr marL="1778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 может изучаться в 10–11-х классах в рамках общеобразовательного курса профильного уровня или в элективном курсе, посвященном математическим основам информатики. Здесь должно быть введено математически корректное определение вероятности.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77800" indent="196850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3861048"/>
            <a:ext cx="7416824" cy="2364063"/>
          </a:xfrm>
          <a:prstGeom prst="rect">
            <a:avLst/>
          </a:prstGeom>
          <a:noFill/>
          <a:ln w="31750" cmpd="thickThin">
            <a:solidFill>
              <a:schemeClr val="tx1"/>
            </a:solidFill>
          </a:ln>
        </p:spPr>
        <p:txBody>
          <a:bodyPr wrap="square" tIns="180000" bIns="180000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Вероятность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величина, равная отношению числа исходов, благоприятствующих данному событию, к общему числу равновозможных исходов.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348880"/>
            <a:ext cx="7772400" cy="1143000"/>
          </a:xfrm>
        </p:spPr>
        <p:txBody>
          <a:bodyPr>
            <a:normAutofit/>
          </a:bodyPr>
          <a:lstStyle/>
          <a:p>
            <a:r>
              <a:rPr lang="ru-RU" sz="5700" b="1" u="sng" dirty="0" smtClean="0">
                <a:latin typeface="Times New Roman" pitchFamily="18" charset="0"/>
                <a:cs typeface="Times New Roman" pitchFamily="18" charset="0"/>
              </a:rPr>
              <a:t>Алфавитный подход</a:t>
            </a:r>
            <a:endParaRPr lang="ru-RU" sz="57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93610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Теория вероятности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568952" cy="5257800"/>
          </a:xfrm>
        </p:spPr>
        <p:txBody>
          <a:bodyPr>
            <a:normAutofit lnSpcReduction="10000"/>
          </a:bodyPr>
          <a:lstStyle/>
          <a:p>
            <a:pPr marL="177800" indent="19685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Вероятность некоторого события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это величина, которая может принимать значения от нуля до единицы.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Вероятность невозможного события равна нулю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(например: «завтра Солнце не взойдет над горизонтом»,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вероятность достоверного события равна единице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(например: «Завтра солнце взойдет над горизонтом»).</a:t>
            </a:r>
          </a:p>
          <a:p>
            <a:pPr marL="177800" indent="19685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Вероятность некоторого события определяется путем многократных наблюдений (измерений, испытаний). Такие измерения называют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статистическими.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чем большее количество измерений выполнено, тем точнее определяется вероятность события.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8424936" cy="6264696"/>
          </a:xfrm>
        </p:spPr>
        <p:txBody>
          <a:bodyPr>
            <a:normAutofit fontScale="92500"/>
          </a:bodyPr>
          <a:lstStyle/>
          <a:p>
            <a:pPr marL="177800" indent="19685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автобусной остановке останавливаются два маршрута автобусов: № 5 и № 7. Ученику дано задание: определить, сколько информации содержит сообщение о том, что к остановке подошел автобус № 5, и сколько информации в сообщении о том, что подошел автобус № 7.</a:t>
            </a:r>
          </a:p>
          <a:p>
            <a:pPr marL="177800" indent="19685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Ученик провел исследование.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течение всего рабочего дня он подсчитал, что к остановке автобусы подходили 100 раз. Из них — 25 раз подходил автобус № 5 и 75 раз подходил автобус № 7. Сделав предположение, что с такой же частотой автобусы ходят и в другие дни, ученик вычислил вероятность появления на остановке автобуса № 5: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= 25/100 = 1/4, и вероятность появления автобуса № 7: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= 75/100 = 3/4.</a:t>
            </a:r>
          </a:p>
          <a:p>
            <a:pPr marL="177800" indent="1968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Отсюда, количество информации в сообщении об автобусе № 5 равно: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= log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= 2 бита. Количество информации в сообщении об автобусе № 7 равно:</a:t>
            </a:r>
          </a:p>
          <a:p>
            <a:pPr marL="177800" indent="196850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= log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(4/3) = log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– log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=  2 – 1,58496 = 0,41504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572000"/>
          </a:xfrm>
        </p:spPr>
        <p:txBody>
          <a:bodyPr>
            <a:normAutofit/>
          </a:bodyPr>
          <a:lstStyle/>
          <a:p>
            <a:pPr marL="93663" indent="176213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Обратите внимание на следующий качественный вывод: 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чем вероятность события меньше, тем больше количество информации в сообщении о нем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93663" indent="176213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Количество информации о достоверном событии равно нулю. Например, сообщение «Завтра наступит утро» является достоверным и его вероятность равна единице. Из формулы  следует: 2</a:t>
            </a:r>
            <a:r>
              <a:rPr lang="ru-RU" sz="2800" i="1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= 1/1 = 1. Отсюда, 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= 0 бит.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980728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Используемая литература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980728"/>
            <a:ext cx="8568952" cy="5661248"/>
          </a:xfrm>
        </p:spPr>
        <p:txBody>
          <a:bodyPr>
            <a:normAutofit fontScale="85000" lnSpcReduction="20000"/>
          </a:bodyPr>
          <a:lstStyle/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 Андреева Е.В.,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Босова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Л.Л.,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Фалина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И.Н. Математические основы информатики. Элективный курс. М.: БИНОМ. Лаборатория Знаний, 2005.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Бешенков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С.А., Ракитина Е.А. Информатика. Систематический курс. Учебник для 10-го класса. М.: Лаборатория Базовых Знаний, 2001, 57 с.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 Винер Н. Кибернетика, или Управление и связь в животном и машине. М.: Советское радио, 1968, 201 с.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Информатика. Задачник-практикум в 2 т. / Под ред. И.Г. Семакина, Е.К.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Хеннера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Т. 1. М.: БИНОМ. Лаборатория Знаний, 2005.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 Кузнецов А.А.,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Бешенков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С.А., Ракитина Е.А., Матвеева Н.В.,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Милохина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Л.В.Непрерывный курс информатики (концепция, система модулей, типовая программа). Информатика и образование, № 1, 2005.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Математический энциклопедический словарь. Раздел: “Словарь школьной информатики”. М.: Советская энциклопедия, 1988.</a:t>
            </a:r>
          </a:p>
          <a:p>
            <a:pPr marL="90488" indent="179388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Фридланд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А.Я. Информатика: процессы, системы, ресурсы. М.: БИНОМ. Лаборатория Знаний, 2003.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72400" cy="864096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Алфавитный подход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291264" cy="4525963"/>
          </a:xfrm>
        </p:spPr>
        <p:txBody>
          <a:bodyPr>
            <a:normAutofit/>
          </a:bodyPr>
          <a:lstStyle/>
          <a:p>
            <a:pPr marL="273050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Алфавитный подход используется для измерения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количества информации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в тексте, представленном в виде последовательности символов некоторого алфавита. </a:t>
            </a:r>
          </a:p>
          <a:p>
            <a:pPr marL="273050" indent="26670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Такой подход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не связан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содержанием текста. 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>
            <a:no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Основные составляющие алфавитного подхода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892480" cy="4925144"/>
          </a:xfrm>
        </p:spPr>
        <p:txBody>
          <a:bodyPr>
            <a:noAutofit/>
          </a:bodyPr>
          <a:lstStyle/>
          <a:p>
            <a:pPr marL="93663" indent="176213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Информационный объем текста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количество информации, которое пропорционально размеру текста - количество символов, составляющих текст.</a:t>
            </a:r>
          </a:p>
          <a:p>
            <a:pPr marL="93663" indent="176213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Информационный вес символа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количество информации каждого символа. Сумма информационных весов всех символов равна информационному объему текста.</a:t>
            </a:r>
          </a:p>
          <a:p>
            <a:pPr marL="93663" indent="176213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Алфавит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все множество различных символов (цифры, буквы, знаки препинания и др.), используемых для записи текстов.</a:t>
            </a:r>
          </a:p>
          <a:p>
            <a:pPr marL="93663" indent="176213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Мощность алфавита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размер алфавита (целое число).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772400" cy="994122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Информационный вес символа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447800"/>
            <a:ext cx="8075240" cy="4572000"/>
          </a:xfrm>
        </p:spPr>
        <p:txBody>
          <a:bodyPr>
            <a:normAutofit/>
          </a:bodyPr>
          <a:lstStyle/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Определение информационных весов символов может происходить в двух приближениях:</a:t>
            </a:r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1) в предположении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равной вероятности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(одинаковой частоты встречаемости) любого символа в тексте;</a:t>
            </a:r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2) с учетом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разной вероятности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(разной частоты встречаемости) различных символов в тексте.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9406880" cy="908720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Приближение равной вероятности символов 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8147248" cy="4429472"/>
          </a:xfrm>
        </p:spPr>
        <p:txBody>
          <a:bodyPr>
            <a:normAutofit lnSpcReduction="10000"/>
          </a:bodyPr>
          <a:lstStyle/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Если допустить, что все символы алфавита в любом тексте появляются с одинаковой частотой, то информационный вес всех символов будет одинаковым. </a:t>
            </a:r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Пусть 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 мощность алфавита. Тогда доля любого символа в тексте составляет 1/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-ю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часть текста.</a:t>
            </a:r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определению вероятности эта величина равна вероятности появления символа в каждой позиции текста:</a:t>
            </a:r>
          </a:p>
          <a:p>
            <a:pPr marL="88900" indent="196850">
              <a:buNone/>
            </a:pP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707904" y="5445224"/>
            <a:ext cx="2376264" cy="9511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0" cmpd="thickThin">
            <a:solidFill>
              <a:schemeClr val="tx1"/>
            </a:solidFill>
          </a:ln>
        </p:spPr>
        <p:txBody>
          <a:bodyPr wrap="square" tIns="180000" bIns="0" rtlCol="0">
            <a:spAutoFit/>
          </a:bodyPr>
          <a:lstStyle/>
          <a:p>
            <a:pPr algn="ctr"/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 = 1/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5"/>
            <a:ext cx="8229600" cy="4680520"/>
          </a:xfrm>
        </p:spPr>
        <p:txBody>
          <a:bodyPr>
            <a:normAutofit/>
          </a:bodyPr>
          <a:lstStyle/>
          <a:p>
            <a:pPr marL="88900" indent="196850">
              <a:buNone/>
            </a:pPr>
            <a:endParaRPr lang="ru-RU" sz="2800" dirty="0" smtClean="0"/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Формула нахождения информационного веса символа (К.Шеннон):</a:t>
            </a:r>
          </a:p>
          <a:p>
            <a:pPr marL="88900" indent="196850" algn="ctr">
              <a:buNone/>
            </a:pP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Следовательно, информационный вес символа (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и мощность алфавита (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связаны между собой по формуле Хартли:</a:t>
            </a:r>
          </a:p>
          <a:p>
            <a:pPr marL="88900" indent="19685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2204864"/>
            <a:ext cx="5112568" cy="79440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0" cmpd="thickThin">
            <a:solidFill>
              <a:schemeClr val="tx1"/>
            </a:solidFill>
          </a:ln>
        </p:spPr>
        <p:txBody>
          <a:bodyPr wrap="square" tIns="180000" bIns="180000" rtlCol="0">
            <a:spAutoFit/>
          </a:bodyPr>
          <a:lstStyle/>
          <a:p>
            <a:pPr algn="ctr"/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 = log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(1/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 = log</a:t>
            </a:r>
            <a:r>
              <a:rPr lang="en-US" sz="28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N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бит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35896" y="5085184"/>
            <a:ext cx="2304256" cy="79440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0" cmpd="thickThin">
            <a:solidFill>
              <a:schemeClr val="tx1"/>
            </a:solidFill>
          </a:ln>
        </p:spPr>
        <p:txBody>
          <a:bodyPr wrap="square" tIns="180000" bIns="180000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i="1" baseline="30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 = 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772400" cy="922114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Информационный объем текста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 fontScale="92500" lnSpcReduction="10000"/>
          </a:bodyPr>
          <a:lstStyle/>
          <a:p>
            <a:pPr marL="88900" indent="19685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Зная информационный вес одного символа (</a:t>
            </a:r>
            <a:r>
              <a:rPr lang="ru-RU" sz="30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 и размер текста, выраженный количеством символов (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), можно вычислить информационный объем текста (I) по формуле:</a:t>
            </a:r>
            <a:endParaRPr lang="ru-RU" sz="3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 algn="ctr">
              <a:buNone/>
            </a:pPr>
            <a:endParaRPr lang="ru-RU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 algn="ctr"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   </a:t>
            </a:r>
          </a:p>
          <a:p>
            <a:pPr marL="88900" indent="196850">
              <a:buNone/>
            </a:pP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19685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Из формулы   </a:t>
            </a:r>
            <a:r>
              <a:rPr lang="en-US" sz="30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 = log</a:t>
            </a:r>
            <a:r>
              <a:rPr lang="en-US" sz="30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(1/p)=log</a:t>
            </a:r>
            <a:r>
              <a:rPr lang="en-US" sz="3000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N (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бит) 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  следует, что при 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= 2 (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двоичный алфавит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 информационный вес одного символа равен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1 биту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8900" indent="196850" algn="ctr"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419872" y="3501008"/>
            <a:ext cx="2376264" cy="79440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0" cmpd="thickThin">
            <a:solidFill>
              <a:schemeClr val="tx1"/>
            </a:solidFill>
          </a:ln>
        </p:spPr>
        <p:txBody>
          <a:bodyPr wrap="square" tIns="180000" bIns="180000" rtlCol="0">
            <a:sp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=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 K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 · 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201</TotalTime>
  <Words>1050</Words>
  <Application>Microsoft Office PowerPoint</Application>
  <PresentationFormat>Экран (4:3)</PresentationFormat>
  <Paragraphs>144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Справедливость</vt:lpstr>
      <vt:lpstr>Измерение информации</vt:lpstr>
      <vt:lpstr>Измерение информации</vt:lpstr>
      <vt:lpstr>Алфавитный подход</vt:lpstr>
      <vt:lpstr>Алфавитный подход</vt:lpstr>
      <vt:lpstr>Основные составляющие алфавитного подхода</vt:lpstr>
      <vt:lpstr>Информационный вес символа</vt:lpstr>
      <vt:lpstr> Приближение равной вероятности символов </vt:lpstr>
      <vt:lpstr>Слайд 8</vt:lpstr>
      <vt:lpstr>Информационный объем текста</vt:lpstr>
      <vt:lpstr>Единицы измерения информации</vt:lpstr>
      <vt:lpstr>Приближение разной вероятности символов</vt:lpstr>
      <vt:lpstr>Приближение разной вероятности символов</vt:lpstr>
      <vt:lpstr>Информационный объем текста</vt:lpstr>
      <vt:lpstr>Методические рекомендации</vt:lpstr>
      <vt:lpstr>Решение задач</vt:lpstr>
      <vt:lpstr>Слайд 16</vt:lpstr>
      <vt:lpstr>Слайд 17</vt:lpstr>
      <vt:lpstr>Старшие классы</vt:lpstr>
      <vt:lpstr>Содержательный подход</vt:lpstr>
      <vt:lpstr>Суть содержательного подхода к измерению информации</vt:lpstr>
      <vt:lpstr>Равновероятные события</vt:lpstr>
      <vt:lpstr>Решение задач</vt:lpstr>
      <vt:lpstr> Неравновероятные события (вероятностный подход)</vt:lpstr>
      <vt:lpstr>Методические рекомендации</vt:lpstr>
      <vt:lpstr>Качественный подход</vt:lpstr>
      <vt:lpstr>Слайд 26</vt:lpstr>
      <vt:lpstr>Количественный подход в приближении равной вероятности</vt:lpstr>
      <vt:lpstr>Количественный подход в приближении равной вероятности</vt:lpstr>
      <vt:lpstr>Вероятностный подход </vt:lpstr>
      <vt:lpstr>Теория вероятности</vt:lpstr>
      <vt:lpstr>Слайд 31</vt:lpstr>
      <vt:lpstr>Слайд 32</vt:lpstr>
      <vt:lpstr>Используемая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Измерение информации</dc:title>
  <dc:creator>Анна</dc:creator>
  <cp:lastModifiedBy>nikulina</cp:lastModifiedBy>
  <cp:revision>35</cp:revision>
  <dcterms:created xsi:type="dcterms:W3CDTF">2014-10-07T17:55:43Z</dcterms:created>
  <dcterms:modified xsi:type="dcterms:W3CDTF">2016-03-24T06:53:47Z</dcterms:modified>
</cp:coreProperties>
</file>