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56" r:id="rId2"/>
    <p:sldId id="258" r:id="rId3"/>
    <p:sldId id="259" r:id="rId4"/>
    <p:sldId id="359" r:id="rId5"/>
    <p:sldId id="360" r:id="rId6"/>
    <p:sldId id="324" r:id="rId7"/>
    <p:sldId id="272" r:id="rId8"/>
    <p:sldId id="290" r:id="rId9"/>
    <p:sldId id="339" r:id="rId10"/>
    <p:sldId id="277" r:id="rId11"/>
    <p:sldId id="281" r:id="rId12"/>
    <p:sldId id="355" r:id="rId13"/>
    <p:sldId id="261" r:id="rId14"/>
    <p:sldId id="358" r:id="rId15"/>
    <p:sldId id="323" r:id="rId16"/>
    <p:sldId id="325" r:id="rId17"/>
    <p:sldId id="341" r:id="rId18"/>
    <p:sldId id="336" r:id="rId19"/>
    <p:sldId id="354" r:id="rId20"/>
    <p:sldId id="351" r:id="rId21"/>
    <p:sldId id="268" r:id="rId22"/>
    <p:sldId id="331" r:id="rId23"/>
    <p:sldId id="345" r:id="rId24"/>
    <p:sldId id="344" r:id="rId25"/>
    <p:sldId id="347" r:id="rId26"/>
    <p:sldId id="357" r:id="rId27"/>
  </p:sldIdLst>
  <p:sldSz cx="9144000" cy="6858000" type="screen4x3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9248" autoAdjust="0"/>
    <p:restoredTop sz="94660"/>
  </p:normalViewPr>
  <p:slideViewPr>
    <p:cSldViewPr>
      <p:cViewPr>
        <p:scale>
          <a:sx n="70" d="100"/>
          <a:sy n="70" d="100"/>
        </p:scale>
        <p:origin x="-11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DEBEA-E157-4DCC-AA2A-EB58555785BA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ADED8-70B7-44AD-9181-23094D5F95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332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D67C0D-217A-4790-8944-3B1408E68145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14990-03A0-4E63-9555-335BF6F72D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310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14990-03A0-4E63-9555-335BF6F72D2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574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05DF-9E84-4BEF-ABE2-E557E1B9EEE7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705DF-9E84-4BEF-ABE2-E557E1B9EEE7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74363-EB5C-4DCF-BCD5-F49824D6AC5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yspu.org/course/view.php?id=791" TargetMode="External"/><Relationship Id="rId2" Type="http://schemas.openxmlformats.org/officeDocument/2006/relationships/hyperlink" Target="https://moodle.yspu.org/course/view.php?id=5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vvyudin2020@yandex.ru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si-sv.com/Biblioteka/Knigi-pedag/Kraevskiy_Metodologiya_pedagogiki_2004.pd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Методология научного исследования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Магистратура</a:t>
            </a:r>
            <a:endParaRPr lang="ru-RU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771800" y="5805264"/>
            <a:ext cx="6372200" cy="90872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2400" dirty="0" smtClean="0">
                <a:solidFill>
                  <a:schemeClr val="accent2"/>
                </a:solidFill>
              </a:rPr>
              <a:t>Юдин В.В.</a:t>
            </a:r>
            <a:endParaRPr lang="en-US" sz="2400" dirty="0" smtClean="0">
              <a:solidFill>
                <a:schemeClr val="accent2"/>
              </a:solidFill>
            </a:endParaRPr>
          </a:p>
          <a:p>
            <a:pPr algn="r"/>
            <a:r>
              <a:rPr lang="ru-RU" sz="2400" dirty="0" err="1" smtClean="0">
                <a:solidFill>
                  <a:schemeClr val="accent2"/>
                </a:solidFill>
              </a:rPr>
              <a:t>д.пед.н</a:t>
            </a:r>
            <a:r>
              <a:rPr lang="ru-RU" sz="2400" dirty="0" smtClean="0">
                <a:solidFill>
                  <a:schemeClr val="accent2"/>
                </a:solidFill>
              </a:rPr>
              <a:t>., доцент  кафедры </a:t>
            </a:r>
            <a:r>
              <a:rPr lang="ru-RU" sz="2400" dirty="0" err="1" smtClean="0">
                <a:solidFill>
                  <a:schemeClr val="accent2"/>
                </a:solidFill>
              </a:rPr>
              <a:t>ПТх</a:t>
            </a:r>
            <a:r>
              <a:rPr lang="ru-RU" sz="2400" dirty="0" smtClean="0">
                <a:solidFill>
                  <a:schemeClr val="accent2"/>
                </a:solidFill>
              </a:rPr>
              <a:t>  ИПП </a:t>
            </a:r>
          </a:p>
          <a:p>
            <a:pPr algn="r"/>
            <a:r>
              <a:rPr lang="ru-RU" sz="2400" dirty="0" smtClean="0">
                <a:solidFill>
                  <a:schemeClr val="accent2"/>
                </a:solidFill>
              </a:rPr>
              <a:t>ЯГПУ им. </a:t>
            </a:r>
            <a:r>
              <a:rPr lang="ru-RU" sz="2400" dirty="0" err="1" smtClean="0">
                <a:solidFill>
                  <a:schemeClr val="accent2"/>
                </a:solidFill>
              </a:rPr>
              <a:t>К.д.Ушинского</a:t>
            </a:r>
            <a:r>
              <a:rPr lang="ru-RU" sz="2400" dirty="0" smtClean="0">
                <a:solidFill>
                  <a:schemeClr val="accent2"/>
                </a:solidFill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3848427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МТДЛ НИ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3100" dirty="0" smtClean="0"/>
              <a:t>Учебные задания по разделам курса</a:t>
            </a:r>
            <a:endParaRPr lang="ru-RU" sz="31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11324"/>
              </p:ext>
            </p:extLst>
          </p:nvPr>
        </p:nvGraphicFramePr>
        <p:xfrm>
          <a:off x="107505" y="1397000"/>
          <a:ext cx="9036495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2165"/>
                <a:gridCol w="3012165"/>
                <a:gridCol w="301216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МТДЛ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НШ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НИР</a:t>
                      </a:r>
                      <a:endParaRPr lang="ru-RU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dirty="0" smtClean="0"/>
                        <a:t>Термины Логики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/>
                        <a:t>Подходы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Понятие НШ, критерии, пример, «дерево НШ»</a:t>
                      </a:r>
                      <a:endParaRPr lang="ru-RU" sz="24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Аппарат исследования  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(Введение маг. </a:t>
                      </a:r>
                      <a:r>
                        <a:rPr lang="ru-RU" sz="2000" dirty="0" err="1" smtClean="0">
                          <a:solidFill>
                            <a:srgbClr val="C00000"/>
                          </a:solidFill>
                        </a:rPr>
                        <a:t>дисс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)</a:t>
                      </a:r>
                      <a:endParaRPr lang="ru-RU" sz="2000" dirty="0">
                        <a:solidFill>
                          <a:srgbClr val="C00000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МТДЛ база НИР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(табл. с пояснениями)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Теоретические основы НИР 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(табл. с пояснениями)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Методы НИР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Описание НШ (профильной)</a:t>
                      </a:r>
                      <a:endParaRPr lang="ru-RU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 Реферат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400" dirty="0" smtClean="0"/>
                        <a:t>(подходы, теории - концепции, методы НИР)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Описание вклада Учёного </a:t>
                      </a:r>
                      <a:endParaRPr lang="ru-RU" sz="2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4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marR="0" indent="-3429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Анализ текстов </a:t>
                      </a:r>
                      <a:r>
                        <a:rPr lang="ru-RU" sz="1800" dirty="0" smtClean="0"/>
                        <a:t>(методологический)</a:t>
                      </a:r>
                    </a:p>
                    <a:p>
                      <a:pPr algn="ctr"/>
                      <a:endParaRPr lang="ru-RU" sz="1800" b="0" i="1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Ярославская НШ</a:t>
                      </a:r>
                    </a:p>
                    <a:p>
                      <a:endParaRPr lang="ru-RU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C00000"/>
                          </a:solidFill>
                        </a:rPr>
                        <a:t>Защита замысла НИР.</a:t>
                      </a:r>
                      <a:r>
                        <a:rPr lang="ru-RU" sz="2400" dirty="0" smtClean="0"/>
                        <a:t> </a:t>
                      </a:r>
                    </a:p>
                    <a:p>
                      <a:r>
                        <a:rPr lang="ru-RU" sz="2400" dirty="0" smtClean="0"/>
                        <a:t>Научная статья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6440814"/>
            <a:ext cx="720080" cy="26064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20080" y="6412686"/>
            <a:ext cx="8423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- обязательные задания  – рекомендуется выгрузка в Портфолио </a:t>
            </a:r>
            <a:r>
              <a:rPr lang="ru-RU" sz="1600" dirty="0" smtClean="0"/>
              <a:t>(профиль Учебный )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91825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БРС</a:t>
            </a:r>
            <a:r>
              <a:rPr lang="ru-RU" sz="3600" i="1" dirty="0" smtClean="0"/>
              <a:t> (пример)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9577064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5733256"/>
            <a:ext cx="5429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885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Перевод баллов БРС в оценку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572000" y="119675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100	86,1	</a:t>
            </a:r>
            <a:r>
              <a:rPr lang="ru-RU" dirty="0" smtClean="0"/>
              <a:t>«5»</a:t>
            </a:r>
            <a:endParaRPr lang="ru-RU" dirty="0"/>
          </a:p>
          <a:p>
            <a:r>
              <a:rPr lang="ru-RU" dirty="0"/>
              <a:t>86	69,1	</a:t>
            </a:r>
            <a:r>
              <a:rPr lang="ru-RU" dirty="0" smtClean="0"/>
              <a:t>«4»</a:t>
            </a:r>
            <a:endParaRPr lang="ru-RU" dirty="0"/>
          </a:p>
          <a:p>
            <a:r>
              <a:rPr lang="ru-RU" dirty="0"/>
              <a:t>69	53,1	</a:t>
            </a:r>
            <a:r>
              <a:rPr lang="ru-RU" dirty="0" smtClean="0"/>
              <a:t>«3»</a:t>
            </a:r>
            <a:endParaRPr lang="ru-RU" dirty="0"/>
          </a:p>
          <a:p>
            <a:r>
              <a:rPr lang="ru-RU" dirty="0"/>
              <a:t>53	36	</a:t>
            </a:r>
            <a:r>
              <a:rPr lang="ru-RU" dirty="0" smtClean="0"/>
              <a:t>«2»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011313"/>
              </p:ext>
            </p:extLst>
          </p:nvPr>
        </p:nvGraphicFramePr>
        <p:xfrm>
          <a:off x="323528" y="2780928"/>
          <a:ext cx="8568954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159"/>
                <a:gridCol w="1428159"/>
                <a:gridCol w="1428159"/>
                <a:gridCol w="1428159"/>
                <a:gridCol w="1428159"/>
                <a:gridCol w="142815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0 - 36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36 - 53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53 - 69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69 - 86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86 - 100</a:t>
                      </a:r>
                    </a:p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Диапазон набранных баллов  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(в %)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 приступал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Оценка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 зачтено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Зачтено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3528" y="1340768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Диапазон, согласно Положения о БРС ЯГПУ (в % от заданной нормы) :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634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840"/>
            <a:ext cx="8229600" cy="56207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Разделы дисциплины и виды занятий</a:t>
            </a:r>
            <a:endParaRPr lang="ru-RU" sz="32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042173"/>
              </p:ext>
            </p:extLst>
          </p:nvPr>
        </p:nvGraphicFramePr>
        <p:xfrm>
          <a:off x="0" y="603048"/>
          <a:ext cx="9143999" cy="6254952"/>
        </p:xfrm>
        <a:graphic>
          <a:graphicData uri="http://schemas.openxmlformats.org/drawingml/2006/table">
            <a:tbl>
              <a:tblPr/>
              <a:tblGrid>
                <a:gridCol w="755575"/>
                <a:gridCol w="3986905"/>
                <a:gridCol w="1138324"/>
                <a:gridCol w="1026729"/>
                <a:gridCol w="1022254"/>
                <a:gridCol w="1214212"/>
              </a:tblGrid>
              <a:tr h="10057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№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 </a:t>
                      </a:r>
                      <a:r>
                        <a:rPr lang="ru-RU" sz="1600" b="1" kern="50" dirty="0" err="1">
                          <a:latin typeface="Times New Roman"/>
                          <a:ea typeface="Arial Unicode MS"/>
                          <a:cs typeface="Tahoma"/>
                        </a:rPr>
                        <a:t>п</a:t>
                      </a: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/</a:t>
                      </a:r>
                      <a:r>
                        <a:rPr lang="ru-RU" sz="1600" b="1" kern="50" dirty="0" err="1">
                          <a:latin typeface="Times New Roman"/>
                          <a:ea typeface="Arial Unicode MS"/>
                          <a:cs typeface="Tahoma"/>
                        </a:rPr>
                        <a:t>п</a:t>
                      </a:r>
                      <a:endParaRPr lang="ru-RU" sz="1600" b="1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Наименование раздела дисциплины</a:t>
                      </a: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Лекции </a:t>
                      </a: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 err="1">
                          <a:latin typeface="Times New Roman"/>
                          <a:ea typeface="Arial Unicode MS"/>
                          <a:cs typeface="Tahoma"/>
                        </a:rPr>
                        <a:t>Практ</a:t>
                      </a: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. занятия</a:t>
                      </a: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 err="1">
                          <a:latin typeface="Times New Roman"/>
                          <a:ea typeface="Arial Unicode MS"/>
                          <a:cs typeface="Tahoma"/>
                        </a:rPr>
                        <a:t>Самост</a:t>
                      </a: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. работа студ.</a:t>
                      </a: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Всего часов</a:t>
                      </a: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8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1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5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Введение.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kern="5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Исследования в профессиональной деятельности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200" kern="50" dirty="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 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20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5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>
                          <a:latin typeface="Times New Roman"/>
                          <a:ea typeface="Arial Unicode MS"/>
                          <a:cs typeface="Tahoma"/>
                        </a:rPr>
                        <a:t>2</a:t>
                      </a:r>
                      <a:endParaRPr lang="ru-RU" sz="1600" kern="5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spcAft>
                          <a:spcPts val="0"/>
                        </a:spcAft>
                      </a:pPr>
                      <a:r>
                        <a:rPr lang="ru-RU" sz="1600" kern="5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Тема 1. Методология исследования в педагогике.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200" kern="50" dirty="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20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3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spcAft>
                          <a:spcPts val="0"/>
                        </a:spcAft>
                      </a:pPr>
                      <a:r>
                        <a:rPr lang="ru-RU" sz="1600" kern="5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Тема 2. Методологические основы современной науки о человеке.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200" kern="50" dirty="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20</a:t>
                      </a:r>
                      <a:endParaRPr lang="ru-RU" sz="1200" kern="50" dirty="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4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spcAft>
                          <a:spcPts val="0"/>
                        </a:spcAft>
                      </a:pPr>
                      <a:r>
                        <a:rPr lang="ru-RU" sz="1600" kern="5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Тема 3. Современные проблемы образования.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20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28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latin typeface="Times New Roman"/>
                          <a:ea typeface="Arial Unicode MS"/>
                          <a:cs typeface="Tahoma"/>
                        </a:rPr>
                        <a:t>5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spcAft>
                          <a:spcPts val="0"/>
                        </a:spcAft>
                      </a:pPr>
                      <a:r>
                        <a:rPr lang="ru-RU" sz="1600" kern="5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Тема 4.</a:t>
                      </a:r>
                    </a:p>
                    <a:p>
                      <a:pPr marL="15240">
                        <a:spcAft>
                          <a:spcPts val="0"/>
                        </a:spcAft>
                      </a:pPr>
                      <a:r>
                        <a:rPr lang="ru-RU" sz="1600" kern="5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Научные школы.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8</a:t>
                      </a:r>
                      <a:endParaRPr lang="ru-RU" sz="1200" kern="50" dirty="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20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95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 smtClean="0">
                          <a:latin typeface="Times New Roman"/>
                          <a:ea typeface="Arial Unicode MS"/>
                          <a:cs typeface="Tahoma"/>
                        </a:rPr>
                        <a:t>6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spcAft>
                          <a:spcPts val="0"/>
                        </a:spcAft>
                      </a:pPr>
                      <a:r>
                        <a:rPr lang="ru-RU" sz="1600" kern="5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Тема 5. Планирование НИР.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6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20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24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871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 smtClean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ahoma"/>
                        </a:rPr>
                        <a:t>7</a:t>
                      </a:r>
                      <a:endParaRPr lang="ru-RU" sz="1600" b="1" kern="50" dirty="0">
                        <a:solidFill>
                          <a:schemeClr val="tx1"/>
                        </a:solidFill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>
                        <a:spcAft>
                          <a:spcPts val="0"/>
                        </a:spcAft>
                      </a:pPr>
                      <a:r>
                        <a:rPr lang="ru-RU" sz="1600" kern="50" dirty="0"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Тема 6. Организация исследований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</a:t>
                      </a:r>
                      <a:endParaRPr lang="ru-RU" sz="1200" kern="50" dirty="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20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24</a:t>
                      </a:r>
                      <a:endParaRPr lang="ru-RU" sz="1200" kern="50" dirty="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kern="5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50" dirty="0" smtClean="0">
                          <a:latin typeface="Times New Roman"/>
                          <a:ea typeface="Arial Unicode MS"/>
                          <a:cs typeface="Tahoma"/>
                        </a:rPr>
                        <a:t>Заключение 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50" dirty="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50" dirty="0" smtClean="0">
                          <a:latin typeface="Times New Roman"/>
                          <a:ea typeface="Arial Unicode MS"/>
                          <a:cs typeface="Tahoma"/>
                        </a:rPr>
                        <a:t>2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50" dirty="0" smtClean="0">
                          <a:latin typeface="Times New Roman"/>
                          <a:ea typeface="Arial Unicode MS"/>
                          <a:cs typeface="Tahoma"/>
                        </a:rPr>
                        <a:t>2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8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kern="5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highlight>
                            <a:srgbClr val="FFFF00"/>
                          </a:highlight>
                          <a:latin typeface="Times New Roman"/>
                          <a:ea typeface="Arial Unicode MS"/>
                          <a:cs typeface="Tahoma"/>
                        </a:rPr>
                        <a:t>Всего: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20</a:t>
                      </a:r>
                      <a:endParaRPr lang="ru-RU" sz="1200" kern="5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5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ahoma"/>
                        </a:rPr>
                        <a:t>24</a:t>
                      </a:r>
                      <a:endParaRPr lang="ru-RU" sz="1200" kern="50" dirty="0">
                        <a:effectLst/>
                        <a:latin typeface="Times New Roman"/>
                        <a:ea typeface="Times New Roman"/>
                        <a:cs typeface="Tahoma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 smtClean="0">
                          <a:highlight>
                            <a:srgbClr val="FFFF00"/>
                          </a:highlight>
                          <a:latin typeface="Times New Roman"/>
                          <a:ea typeface="Arial Unicode MS"/>
                          <a:cs typeface="Tahoma"/>
                        </a:rPr>
                        <a:t>64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highlight>
                            <a:srgbClr val="FFFF00"/>
                          </a:highlight>
                          <a:latin typeface="Times New Roman"/>
                          <a:ea typeface="Arial Unicode MS"/>
                          <a:cs typeface="Tahoma"/>
                        </a:rPr>
                        <a:t>108</a:t>
                      </a:r>
                      <a:endParaRPr lang="ru-RU" sz="1600" kern="50" dirty="0">
                        <a:latin typeface="Times New Roman"/>
                        <a:ea typeface="Arial Unicode MS"/>
                        <a:cs typeface="Tahoma"/>
                      </a:endParaRPr>
                    </a:p>
                  </a:txBody>
                  <a:tcPr marL="30009" marR="30009" marT="30009" marB="3000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Отчётные материалы по курсу МТДЛ НИ</a:t>
            </a:r>
            <a:endParaRPr lang="ru-RU" sz="2800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8386313"/>
              </p:ext>
            </p:extLst>
          </p:nvPr>
        </p:nvGraphicFramePr>
        <p:xfrm>
          <a:off x="0" y="548679"/>
          <a:ext cx="9144000" cy="61416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8269"/>
                <a:gridCol w="3844033"/>
                <a:gridCol w="1851698"/>
              </a:tblGrid>
              <a:tr h="77230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Разделы курса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Форма отчёта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Рекомендации</a:t>
                      </a:r>
                      <a:endParaRPr lang="ru-RU" sz="2000" dirty="0"/>
                    </a:p>
                  </a:txBody>
                  <a:tcPr/>
                </a:tc>
              </a:tr>
              <a:tr h="447448">
                <a:tc>
                  <a:txBody>
                    <a:bodyPr/>
                    <a:lstStyle/>
                    <a:p>
                      <a:pPr marL="0" indent="144000">
                        <a:buFontTx/>
                        <a:buNone/>
                      </a:pPr>
                      <a:r>
                        <a:rPr lang="ru-RU" sz="2000" dirty="0" smtClean="0"/>
                        <a:t>Введение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Анкета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</a:tr>
              <a:tr h="447448">
                <a:tc>
                  <a:txBody>
                    <a:bodyPr/>
                    <a:lstStyle/>
                    <a:p>
                      <a:pPr marL="0" indent="144000" algn="l" defTabSz="914400" rtl="0" eaLnBrk="1" latinLnBrk="0" hangingPunct="1">
                        <a:buFontTx/>
                        <a:buNone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Категории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Записка Т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</a:tr>
              <a:tr h="447448">
                <a:tc>
                  <a:txBody>
                    <a:bodyPr/>
                    <a:lstStyle/>
                    <a:p>
                      <a:pPr marL="0" indent="144000" algn="l" defTabSz="914400" rtl="0" eaLnBrk="1" latinLnBrk="0" hangingPunct="1">
                        <a:buFontTx/>
                        <a:buNone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Подходы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Записка 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</a:tr>
              <a:tr h="447448">
                <a:tc>
                  <a:txBody>
                    <a:bodyPr/>
                    <a:lstStyle/>
                    <a:p>
                      <a:pPr marL="0" indent="144000">
                        <a:buFontTx/>
                        <a:buNone/>
                      </a:pPr>
                      <a:r>
                        <a:rPr lang="ru-RU" sz="2000" dirty="0" smtClean="0"/>
                        <a:t>Теории, концепции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dirty="0" smtClean="0"/>
                        <a:t>Реферат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</a:tr>
              <a:tr h="447448">
                <a:tc>
                  <a:txBody>
                    <a:bodyPr/>
                    <a:lstStyle/>
                    <a:p>
                      <a:pPr marL="0" indent="144000">
                        <a:buFontTx/>
                        <a:buNone/>
                      </a:pPr>
                      <a:r>
                        <a:rPr lang="ru-RU" sz="2000" dirty="0" smtClean="0"/>
                        <a:t>Учёные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Записка 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</a:tr>
              <a:tr h="447448">
                <a:tc>
                  <a:txBody>
                    <a:bodyPr/>
                    <a:lstStyle/>
                    <a:p>
                      <a:pPr marL="0" indent="144000">
                        <a:buFontTx/>
                        <a:buNone/>
                      </a:pPr>
                      <a:r>
                        <a:rPr lang="ru-RU" sz="2000" dirty="0" smtClean="0"/>
                        <a:t>НШ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Записка НШ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</a:tr>
              <a:tr h="447448">
                <a:tc>
                  <a:txBody>
                    <a:bodyPr/>
                    <a:lstStyle/>
                    <a:p>
                      <a:pPr marL="0" indent="144000">
                        <a:buFontTx/>
                        <a:buNone/>
                      </a:pPr>
                      <a:r>
                        <a:rPr lang="ru-RU" sz="2000" dirty="0" smtClean="0"/>
                        <a:t>Работа с текстом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Анализ текста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</a:tr>
              <a:tr h="447448">
                <a:tc>
                  <a:txBody>
                    <a:bodyPr/>
                    <a:lstStyle/>
                    <a:p>
                      <a:pPr marL="0" indent="144000">
                        <a:buFontTx/>
                        <a:buNone/>
                      </a:pPr>
                      <a:r>
                        <a:rPr lang="ru-RU" sz="2000" dirty="0" smtClean="0"/>
                        <a:t>Методы исследований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Характеристика избранных </a:t>
                      </a:r>
                      <a:r>
                        <a:rPr lang="ru-RU" sz="2000" b="1" dirty="0" err="1" smtClean="0"/>
                        <a:t>Ме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</a:tr>
              <a:tr h="447448">
                <a:tc>
                  <a:txBody>
                    <a:bodyPr/>
                    <a:lstStyle/>
                    <a:p>
                      <a:pPr marL="0" indent="144000">
                        <a:buFontTx/>
                        <a:buNone/>
                      </a:pPr>
                      <a:r>
                        <a:rPr lang="ru-RU" sz="2000" dirty="0" smtClean="0"/>
                        <a:t>Аппарат НИР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/>
                        <a:t>Введение к Диссертации маг.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</a:tr>
              <a:tr h="447448">
                <a:tc>
                  <a:txBody>
                    <a:bodyPr/>
                    <a:lstStyle/>
                    <a:p>
                      <a:pPr marL="0" indent="144000">
                        <a:buFontTx/>
                        <a:buNone/>
                      </a:pPr>
                      <a:r>
                        <a:rPr lang="ru-RU" sz="2000" dirty="0" smtClean="0"/>
                        <a:t>МТДЛ основы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Раздел в Автореферате (</a:t>
                      </a:r>
                      <a:r>
                        <a:rPr lang="ru-RU" sz="2000" dirty="0" err="1" smtClean="0"/>
                        <a:t>мтдл</a:t>
                      </a:r>
                      <a:r>
                        <a:rPr lang="ru-RU" sz="2000" dirty="0" smtClean="0"/>
                        <a:t>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/>
                </a:tc>
              </a:tr>
              <a:tr h="447448">
                <a:tc>
                  <a:txBody>
                    <a:bodyPr/>
                    <a:lstStyle/>
                    <a:p>
                      <a:pPr marL="0" indent="144000">
                        <a:buFontTx/>
                        <a:buNone/>
                      </a:pPr>
                      <a:r>
                        <a:rPr lang="ru-RU" sz="2000" dirty="0" smtClean="0"/>
                        <a:t>Теоретическая база НИР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Раздел в Автореферате ТО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</a:tr>
              <a:tr h="447448">
                <a:tc>
                  <a:txBody>
                    <a:bodyPr/>
                    <a:lstStyle/>
                    <a:p>
                      <a:pPr marL="0" indent="144000">
                        <a:buFontTx/>
                        <a:buNone/>
                      </a:pPr>
                      <a:r>
                        <a:rPr lang="ru-RU" sz="2000" dirty="0" smtClean="0"/>
                        <a:t>Обобщение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000" b="1" dirty="0" smtClean="0"/>
                        <a:t>Научная статья 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07504" y="1412776"/>
            <a:ext cx="7128792" cy="2592288"/>
          </a:xfrm>
          <a:prstGeom prst="rect">
            <a:avLst/>
          </a:prstGeom>
          <a:solidFill>
            <a:schemeClr val="accent2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868144" y="1124744"/>
            <a:ext cx="1512168" cy="129614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Осенний семестр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3607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</a:rPr>
              <a:t>Формирование </a:t>
            </a:r>
            <a:r>
              <a:rPr lang="ru-RU" sz="3200" dirty="0">
                <a:solidFill>
                  <a:schemeClr val="accent4">
                    <a:lumMod val="75000"/>
                  </a:schemeClr>
                </a:solidFill>
              </a:rPr>
              <a:t>научного представления о </a:t>
            </a:r>
            <a:r>
              <a:rPr lang="ru-RU" sz="3200" dirty="0" smtClean="0">
                <a:solidFill>
                  <a:schemeClr val="accent4">
                    <a:lumMod val="75000"/>
                  </a:schemeClr>
                </a:solidFill>
              </a:rPr>
              <a:t>действительности:</a:t>
            </a:r>
            <a:r>
              <a:rPr lang="ru-RU" sz="3200" dirty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ru-RU" sz="3200" b="1" dirty="0">
                <a:solidFill>
                  <a:schemeClr val="accent4">
                    <a:lumMod val="75000"/>
                  </a:schemeClr>
                </a:solidFill>
              </a:rPr>
              <a:t>четыре </a:t>
            </a:r>
            <a:r>
              <a:rPr lang="ru-RU" sz="3200" b="1" dirty="0" smtClean="0">
                <a:solidFill>
                  <a:schemeClr val="accent4">
                    <a:lumMod val="75000"/>
                  </a:schemeClr>
                </a:solidFill>
              </a:rPr>
              <a:t>ступени</a:t>
            </a:r>
            <a:endParaRPr lang="ru-RU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1484784"/>
            <a:ext cx="8291264" cy="5373216"/>
          </a:xfrm>
        </p:spPr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ru-RU" sz="3100" b="1" i="1" dirty="0"/>
              <a:t>П</a:t>
            </a:r>
            <a:r>
              <a:rPr lang="ru-RU" b="1" i="1" dirty="0" smtClean="0"/>
              <a:t>ервая </a:t>
            </a:r>
            <a:r>
              <a:rPr lang="ru-RU" b="1" i="1" dirty="0"/>
              <a:t>ступень – </a:t>
            </a:r>
            <a:r>
              <a:rPr lang="ru-RU" b="1" i="1" dirty="0" smtClean="0"/>
              <a:t>феноменологическая</a:t>
            </a:r>
            <a:r>
              <a:rPr lang="ru-RU" i="1" dirty="0" smtClean="0"/>
              <a:t>, - фиксация явления (феномена), </a:t>
            </a:r>
            <a:r>
              <a:rPr lang="ru-RU" dirty="0" smtClean="0"/>
              <a:t>описание </a:t>
            </a:r>
            <a:r>
              <a:rPr lang="ru-RU" dirty="0"/>
              <a:t>свойств и качеств объекта науки осуществляется на естественном (житейском) </a:t>
            </a:r>
            <a:r>
              <a:rPr lang="ru-RU" dirty="0" smtClean="0"/>
              <a:t>языке</a:t>
            </a:r>
          </a:p>
          <a:p>
            <a:pPr marL="0" indent="0" fontAlgn="base">
              <a:buNone/>
            </a:pPr>
            <a:r>
              <a:rPr lang="ru-RU" b="1" i="1" dirty="0"/>
              <a:t>В</a:t>
            </a:r>
            <a:r>
              <a:rPr lang="ru-RU" b="1" i="1" dirty="0" smtClean="0"/>
              <a:t>торая </a:t>
            </a:r>
            <a:r>
              <a:rPr lang="ru-RU" b="1" i="1" dirty="0"/>
              <a:t>ступень </a:t>
            </a:r>
            <a:r>
              <a:rPr lang="ru-RU" b="1" dirty="0"/>
              <a:t>– </a:t>
            </a:r>
            <a:r>
              <a:rPr lang="ru-RU" b="1" i="1" dirty="0"/>
              <a:t>качественная </a:t>
            </a:r>
            <a:r>
              <a:rPr lang="ru-RU" b="1" i="1" dirty="0" smtClean="0"/>
              <a:t>теория.</a:t>
            </a:r>
            <a:r>
              <a:rPr lang="ru-RU" b="1" i="1" dirty="0"/>
              <a:t> </a:t>
            </a:r>
            <a:r>
              <a:rPr lang="ru-RU" dirty="0"/>
              <a:t>На этой ступени, в результате более полного изучения свойств и качеств объекта, зарождается специфический язык науки с присущей ей </a:t>
            </a:r>
            <a:r>
              <a:rPr lang="ru-RU" dirty="0">
                <a:solidFill>
                  <a:srgbClr val="7030A0"/>
                </a:solidFill>
              </a:rPr>
              <a:t>терминологией</a:t>
            </a:r>
            <a:r>
              <a:rPr lang="ru-RU" dirty="0"/>
              <a:t> и </a:t>
            </a:r>
            <a:r>
              <a:rPr lang="ru-RU" dirty="0" smtClean="0"/>
              <a:t>символикой;</a:t>
            </a:r>
          </a:p>
          <a:p>
            <a:pPr marL="0" indent="0" fontAlgn="base">
              <a:buNone/>
            </a:pPr>
            <a:r>
              <a:rPr lang="ru-RU" b="1" i="1" dirty="0" smtClean="0"/>
              <a:t>Третья </a:t>
            </a:r>
            <a:r>
              <a:rPr lang="ru-RU" b="1" i="1" dirty="0"/>
              <a:t>ступень – количественная </a:t>
            </a:r>
            <a:r>
              <a:rPr lang="ru-RU" b="1" i="1" dirty="0" smtClean="0"/>
              <a:t>теория</a:t>
            </a:r>
            <a:r>
              <a:rPr lang="ru-RU" i="1" dirty="0" smtClean="0"/>
              <a:t> </a:t>
            </a:r>
            <a:r>
              <a:rPr lang="ru-RU" i="1" dirty="0"/>
              <a:t>– </a:t>
            </a:r>
            <a:r>
              <a:rPr lang="ru-RU" dirty="0"/>
              <a:t>представляет собой результат такого развития науки, когда знание свойств объекта достигло такого уровня, что на основе построения </a:t>
            </a:r>
            <a:r>
              <a:rPr lang="ru-RU" dirty="0">
                <a:solidFill>
                  <a:srgbClr val="7030A0"/>
                </a:solidFill>
              </a:rPr>
              <a:t>математической модели</a:t>
            </a:r>
            <a:r>
              <a:rPr lang="ru-RU" dirty="0"/>
              <a:t> возможного функционирования объекта удаётся сформулировать точный прогноз исхода любого процесса, в котором задействован </a:t>
            </a:r>
            <a:r>
              <a:rPr lang="ru-RU" dirty="0" smtClean="0"/>
              <a:t>объект;</a:t>
            </a:r>
          </a:p>
          <a:p>
            <a:pPr marL="0" indent="0" fontAlgn="base">
              <a:buNone/>
            </a:pPr>
            <a:r>
              <a:rPr lang="ru-RU" b="1" i="1" dirty="0" smtClean="0"/>
              <a:t>Четвёртая </a:t>
            </a:r>
            <a:r>
              <a:rPr lang="ru-RU" b="1" i="1" dirty="0"/>
              <a:t>ступень </a:t>
            </a:r>
            <a:r>
              <a:rPr lang="ru-RU" b="1" dirty="0"/>
              <a:t>– </a:t>
            </a:r>
            <a:r>
              <a:rPr lang="ru-RU" b="1" i="1" dirty="0"/>
              <a:t>аксиоматическая </a:t>
            </a:r>
            <a:r>
              <a:rPr lang="ru-RU" b="1" i="1" dirty="0" smtClean="0"/>
              <a:t>теория</a:t>
            </a:r>
            <a:r>
              <a:rPr lang="ru-RU" i="1" dirty="0" smtClean="0"/>
              <a:t> </a:t>
            </a:r>
            <a:r>
              <a:rPr lang="ru-RU" i="1" dirty="0"/>
              <a:t>– </a:t>
            </a:r>
            <a:r>
              <a:rPr lang="ru-RU" dirty="0"/>
              <a:t>это такая ступень абстракции, когда сформулированные закономерности и построенные модели обладают такой общностью, что они объясняют и прогнозируют поведение любых объектов любой природы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236296" y="1700808"/>
            <a:ext cx="1907704" cy="230832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Опирайтесь на Актуальные исследования научных школ, представляющие адекватную картину объекта НИР </a:t>
            </a:r>
          </a:p>
        </p:txBody>
      </p:sp>
    </p:spTree>
    <p:extLst>
      <p:ext uri="{BB962C8B-B14F-4D97-AF65-F5344CB8AC3E}">
        <p14:creationId xmlns:p14="http://schemas.microsoft.com/office/powerpoint/2010/main" val="2913052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prstClr val="black"/>
                </a:solidFill>
              </a:rPr>
              <a:t>Иерархия исследований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8368" y="1484784"/>
            <a:ext cx="8229600" cy="3340968"/>
          </a:xfrm>
        </p:spPr>
        <p:txBody>
          <a:bodyPr/>
          <a:lstStyle/>
          <a:p>
            <a:r>
              <a:rPr lang="ru-RU" u="sng" dirty="0" smtClean="0">
                <a:solidFill>
                  <a:prstClr val="black"/>
                </a:solidFill>
              </a:rPr>
              <a:t>Фундаментальные </a:t>
            </a:r>
            <a:r>
              <a:rPr lang="ru-RU" dirty="0">
                <a:solidFill>
                  <a:prstClr val="black"/>
                </a:solidFill>
              </a:rPr>
              <a:t>– концепции, теории, принципы; </a:t>
            </a:r>
            <a:endParaRPr lang="ru-RU" dirty="0" smtClean="0">
              <a:solidFill>
                <a:prstClr val="black"/>
              </a:solidFill>
            </a:endParaRPr>
          </a:p>
          <a:p>
            <a:r>
              <a:rPr lang="ru-RU" u="sng" dirty="0" smtClean="0">
                <a:solidFill>
                  <a:prstClr val="black"/>
                </a:solidFill>
              </a:rPr>
              <a:t>Прикладные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– решение практических проблем и задач; </a:t>
            </a:r>
            <a:endParaRPr lang="ru-RU" dirty="0" smtClean="0">
              <a:solidFill>
                <a:prstClr val="black"/>
              </a:solidFill>
            </a:endParaRPr>
          </a:p>
          <a:p>
            <a:r>
              <a:rPr lang="ru-RU" u="sng" dirty="0" smtClean="0">
                <a:solidFill>
                  <a:prstClr val="black"/>
                </a:solidFill>
              </a:rPr>
              <a:t>Разработки</a:t>
            </a:r>
            <a:r>
              <a:rPr lang="ru-RU" dirty="0" smtClean="0">
                <a:solidFill>
                  <a:prstClr val="black"/>
                </a:solidFill>
              </a:rPr>
              <a:t>  </a:t>
            </a:r>
            <a:r>
              <a:rPr lang="ru-RU" dirty="0">
                <a:solidFill>
                  <a:prstClr val="black"/>
                </a:solidFill>
              </a:rPr>
              <a:t>– программы, методические </a:t>
            </a:r>
            <a:r>
              <a:rPr lang="ru-RU" dirty="0" smtClean="0">
                <a:solidFill>
                  <a:prstClr val="black"/>
                </a:solidFill>
              </a:rPr>
              <a:t>руководства 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5013176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«Даже незначительное отступление от истины в дальнейшем ведёт к бесконечным ошибкам» </a:t>
            </a:r>
          </a:p>
          <a:p>
            <a:pPr algn="r"/>
            <a:r>
              <a:rPr lang="ru-RU" dirty="0" err="1" smtClean="0"/>
              <a:t>Демокрит</a:t>
            </a:r>
            <a:r>
              <a:rPr lang="ru-RU" dirty="0" smtClean="0"/>
              <a:t>, древнегреческий философ-материалист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6093296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«Определяйте точно слова и вы избавите себя от половины ваших проблем»</a:t>
            </a:r>
          </a:p>
          <a:p>
            <a:pPr algn="r"/>
            <a:r>
              <a:rPr lang="ru-RU" dirty="0" smtClean="0"/>
              <a:t>Кант </a:t>
            </a:r>
            <a:r>
              <a:rPr lang="ru-RU" dirty="0" err="1" smtClean="0"/>
              <a:t>Иммануил</a:t>
            </a:r>
            <a:r>
              <a:rPr lang="ru-RU" dirty="0" smtClean="0"/>
              <a:t>, немецкий философ</a:t>
            </a:r>
            <a:endParaRPr lang="ru-RU" dirty="0"/>
          </a:p>
        </p:txBody>
      </p:sp>
      <p:sp>
        <p:nvSpPr>
          <p:cNvPr id="4" name="Стрелка влево 3"/>
          <p:cNvSpPr/>
          <p:nvPr/>
        </p:nvSpPr>
        <p:spPr>
          <a:xfrm>
            <a:off x="6804248" y="1916832"/>
            <a:ext cx="2088232" cy="7006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МТДЛ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5355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328636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6"/>
          <p:cNvSpPr txBox="1">
            <a:spLocks noGrp="1"/>
          </p:cNvSpPr>
          <p:nvPr>
            <p:ph type="title"/>
          </p:nvPr>
        </p:nvSpPr>
        <p:spPr>
          <a:xfrm>
            <a:off x="683568" y="5805264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Юдин Эрик Григорьевич. Методология науки. Системность. Деятельность. / Серия «Философы России </a:t>
            </a:r>
            <a:r>
              <a:rPr lang="en-US" sz="2000" dirty="0" smtClean="0"/>
              <a:t>XX</a:t>
            </a:r>
            <a:r>
              <a:rPr lang="ru-RU" sz="2000" dirty="0" smtClean="0"/>
              <a:t> века» - М.: </a:t>
            </a:r>
            <a:r>
              <a:rPr lang="ru-RU" sz="2000" dirty="0" err="1" smtClean="0"/>
              <a:t>Эдиториал</a:t>
            </a:r>
            <a:r>
              <a:rPr lang="ru-RU" sz="2000" dirty="0" smtClean="0"/>
              <a:t> УРСС, 1997.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4038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" y="1196752"/>
            <a:ext cx="8229600" cy="6529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Методологический подход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060849"/>
            <a:ext cx="8712968" cy="441574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 «</a:t>
            </a:r>
            <a:r>
              <a:rPr lang="ru-RU" dirty="0" smtClean="0">
                <a:solidFill>
                  <a:srgbClr val="C00000"/>
                </a:solidFill>
              </a:rPr>
              <a:t>принципиальная ориентация  исследования</a:t>
            </a:r>
            <a:r>
              <a:rPr lang="ru-RU" dirty="0" smtClean="0"/>
              <a:t>, принцип, </a:t>
            </a:r>
            <a:r>
              <a:rPr lang="ru-RU" dirty="0"/>
              <a:t>руководящий общей стратегией исследования» </a:t>
            </a:r>
          </a:p>
          <a:p>
            <a:pPr algn="just"/>
            <a:r>
              <a:rPr lang="ru-RU" dirty="0" smtClean="0"/>
              <a:t>«точка зрения, с которой рассматривается  объект изучения (</a:t>
            </a:r>
            <a:r>
              <a:rPr lang="ru-RU" dirty="0" smtClean="0">
                <a:solidFill>
                  <a:srgbClr val="C00000"/>
                </a:solidFill>
              </a:rPr>
              <a:t>способ определения объекта</a:t>
            </a:r>
            <a:r>
              <a:rPr lang="ru-RU" dirty="0" smtClean="0"/>
              <a:t>)» </a:t>
            </a:r>
          </a:p>
          <a:p>
            <a:pPr marL="0" indent="0">
              <a:buNone/>
            </a:pPr>
            <a:r>
              <a:rPr lang="ru-RU" dirty="0" smtClean="0"/>
              <a:t>	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	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Корректность получения теоретического знания и </a:t>
            </a:r>
            <a:r>
              <a:rPr lang="ru-RU" dirty="0"/>
              <a:t>использования теории </a:t>
            </a:r>
            <a:r>
              <a:rPr lang="ru-RU" dirty="0" smtClean="0"/>
              <a:t>определяется: </a:t>
            </a:r>
          </a:p>
          <a:p>
            <a:pPr marL="0" indent="0">
              <a:buNone/>
            </a:pPr>
            <a:r>
              <a:rPr lang="ru-RU" dirty="0" smtClean="0"/>
              <a:t> а) МТДЛ науки; б) общенаучным категориальным аппаратом</a:t>
            </a:r>
            <a:r>
              <a:rPr lang="ru-RU" dirty="0"/>
              <a:t>;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в) Логикой;  г) Языком        </a:t>
            </a:r>
          </a:p>
          <a:p>
            <a:pPr marL="0" indent="0" algn="r">
              <a:buNone/>
            </a:pPr>
            <a:r>
              <a:rPr lang="ru-RU" dirty="0" smtClean="0"/>
              <a:t>  и проявляется в ТЕКСТЕ !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564294" y="3789040"/>
            <a:ext cx="7596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Юдин Эрик Григорьевич. Методология науки. Системность. Деятельность. / Серия «Философы России </a:t>
            </a:r>
            <a:r>
              <a:rPr lang="en-US" dirty="0" smtClean="0"/>
              <a:t>XX</a:t>
            </a:r>
            <a:r>
              <a:rPr lang="ru-RU" dirty="0" smtClean="0"/>
              <a:t> века» - М.: </a:t>
            </a:r>
            <a:r>
              <a:rPr lang="ru-RU" dirty="0" err="1" smtClean="0"/>
              <a:t>Эдиториал</a:t>
            </a:r>
            <a:r>
              <a:rPr lang="ru-RU" dirty="0" smtClean="0"/>
              <a:t> УРСС, 1997.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260648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«Методология - не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синоним философии, а рабочий инструмент для получения достоверного научного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знания» </a:t>
            </a:r>
          </a:p>
          <a:p>
            <a:pPr algn="r"/>
            <a:r>
              <a:rPr lang="ru-RU" dirty="0" smtClean="0"/>
              <a:t>В.В Краевский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894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2051050" y="188913"/>
            <a:ext cx="6769100" cy="863600"/>
          </a:xfrm>
        </p:spPr>
        <p:txBody>
          <a:bodyPr/>
          <a:lstStyle/>
          <a:p>
            <a:r>
              <a:rPr lang="ru-RU" sz="2800" dirty="0" smtClean="0"/>
              <a:t>- знание о том, как получать новое знание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88640"/>
            <a:ext cx="2147127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МТДЛ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1520" y="1108054"/>
            <a:ext cx="6336704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2000" b="1" dirty="0" smtClean="0">
                <a:solidFill>
                  <a:prstClr val="black"/>
                </a:solidFill>
              </a:rPr>
              <a:t>Основа:</a:t>
            </a:r>
          </a:p>
          <a:p>
            <a:pPr marL="43200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prstClr val="black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– системное видение </a:t>
            </a:r>
            <a:r>
              <a:rPr lang="ru-RU" sz="2000" dirty="0" smtClean="0">
                <a:solidFill>
                  <a:prstClr val="black"/>
                </a:solidFill>
              </a:rPr>
              <a:t>личности, психики, образовательного процесса,</a:t>
            </a:r>
          </a:p>
          <a:p>
            <a:pPr marL="43200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black"/>
                </a:solidFill>
              </a:rPr>
              <a:t>  </a:t>
            </a:r>
            <a:r>
              <a:rPr lang="ru-RU" sz="2000" dirty="0">
                <a:solidFill>
                  <a:prstClr val="black"/>
                </a:solidFill>
              </a:rPr>
              <a:t>– конкретизация фундаментальных подходов 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</a:p>
          <a:p>
            <a:pPr marL="43200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prstClr val="black"/>
                </a:solidFill>
              </a:rPr>
              <a:t>(</a:t>
            </a:r>
            <a:r>
              <a:rPr lang="ru-RU" i="1" dirty="0" smtClean="0">
                <a:solidFill>
                  <a:prstClr val="black"/>
                </a:solidFill>
              </a:rPr>
              <a:t>проблемы </a:t>
            </a:r>
            <a:r>
              <a:rPr lang="ru-RU" i="1" dirty="0">
                <a:solidFill>
                  <a:prstClr val="black"/>
                </a:solidFill>
              </a:rPr>
              <a:t>от неточности </a:t>
            </a:r>
            <a:r>
              <a:rPr lang="ru-RU" i="1" dirty="0" smtClean="0">
                <a:solidFill>
                  <a:prstClr val="black"/>
                </a:solidFill>
              </a:rPr>
              <a:t>понятий и неосведомленности об уже проведённых НИР)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+mj-lt"/>
              <a:buAutoNum type="arabicPeriod" startAt="2"/>
            </a:pPr>
            <a:r>
              <a:rPr lang="ru-RU" sz="2000" b="1" dirty="0">
                <a:solidFill>
                  <a:prstClr val="black"/>
                </a:solidFill>
              </a:rPr>
              <a:t>Инструментарий:</a:t>
            </a:r>
          </a:p>
          <a:p>
            <a:pPr marL="4320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000" u="sng" dirty="0" smtClean="0">
                <a:solidFill>
                  <a:prstClr val="black"/>
                </a:solidFill>
              </a:rPr>
              <a:t>Общенаучные термины</a:t>
            </a:r>
            <a:r>
              <a:rPr lang="ru-RU" sz="2000" dirty="0" smtClean="0">
                <a:solidFill>
                  <a:prstClr val="black"/>
                </a:solidFill>
              </a:rPr>
              <a:t>,  фиксирующие  соотношение исследуемых конструкций, понятий; </a:t>
            </a:r>
          </a:p>
          <a:p>
            <a:pPr marL="4320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000" u="sng" dirty="0" smtClean="0">
                <a:solidFill>
                  <a:prstClr val="black"/>
                </a:solidFill>
              </a:rPr>
              <a:t>Логика</a:t>
            </a:r>
            <a:r>
              <a:rPr lang="ru-RU" sz="2000" dirty="0" smtClean="0">
                <a:solidFill>
                  <a:prstClr val="black"/>
                </a:solidFill>
              </a:rPr>
              <a:t> построения </a:t>
            </a:r>
            <a:r>
              <a:rPr lang="ru-RU" sz="2000" b="1" dirty="0" smtClean="0">
                <a:solidFill>
                  <a:srgbClr val="FF0000"/>
                </a:solidFill>
              </a:rPr>
              <a:t>текстов</a:t>
            </a:r>
            <a:r>
              <a:rPr lang="ru-RU" sz="2000" dirty="0" smtClean="0">
                <a:solidFill>
                  <a:prstClr val="black"/>
                </a:solidFill>
              </a:rPr>
              <a:t>; </a:t>
            </a:r>
          </a:p>
          <a:p>
            <a:pPr marL="4320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prstClr val="black"/>
                </a:solidFill>
              </a:rPr>
              <a:t>МТДЛ  </a:t>
            </a:r>
            <a:r>
              <a:rPr lang="ru-RU" sz="2000" u="sng" dirty="0" smtClean="0">
                <a:solidFill>
                  <a:prstClr val="black"/>
                </a:solidFill>
              </a:rPr>
              <a:t>подходы</a:t>
            </a:r>
            <a:r>
              <a:rPr lang="ru-RU" sz="2000" dirty="0" smtClean="0">
                <a:solidFill>
                  <a:prstClr val="black"/>
                </a:solidFill>
              </a:rPr>
              <a:t> к исследованию;</a:t>
            </a:r>
          </a:p>
          <a:p>
            <a:pPr marL="4320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000" dirty="0" smtClean="0"/>
              <a:t>Опора на </a:t>
            </a:r>
            <a:r>
              <a:rPr lang="ru-RU" sz="2000" u="sng" dirty="0" smtClean="0"/>
              <a:t>научные теории</a:t>
            </a:r>
            <a:r>
              <a:rPr lang="ru-RU" sz="2000" dirty="0" smtClean="0"/>
              <a:t>, включая позиционирование  своего;</a:t>
            </a:r>
            <a:endParaRPr lang="ru-RU" sz="2000" dirty="0" smtClean="0">
              <a:solidFill>
                <a:prstClr val="black"/>
              </a:solidFill>
            </a:endParaRPr>
          </a:p>
          <a:p>
            <a:pPr marL="4320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000" u="sng" dirty="0" smtClean="0">
                <a:solidFill>
                  <a:prstClr val="black"/>
                </a:solidFill>
              </a:rPr>
              <a:t>Язык. Корнеслов</a:t>
            </a:r>
            <a:r>
              <a:rPr lang="ru-RU" sz="2000" u="sng" dirty="0">
                <a:solidFill>
                  <a:prstClr val="black"/>
                </a:solidFill>
              </a:rPr>
              <a:t>;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endParaRPr lang="ru-RU" sz="2000" dirty="0" smtClean="0">
              <a:solidFill>
                <a:prstClr val="black"/>
              </a:solidFill>
            </a:endParaRPr>
          </a:p>
          <a:p>
            <a:pPr marL="4320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ru-RU" sz="2000" u="sng" dirty="0">
                <a:solidFill>
                  <a:prstClr val="black"/>
                </a:solidFill>
              </a:rPr>
              <a:t>Графические средства  </a:t>
            </a:r>
            <a:r>
              <a:rPr lang="ru-RU" sz="2000" u="sng" dirty="0" smtClean="0">
                <a:solidFill>
                  <a:prstClr val="black"/>
                </a:solidFill>
              </a:rPr>
              <a:t>(</a:t>
            </a:r>
            <a:r>
              <a:rPr lang="ru-RU" sz="2000" dirty="0" smtClean="0"/>
              <a:t>схемы </a:t>
            </a:r>
            <a:r>
              <a:rPr lang="ru-RU" sz="2000" dirty="0"/>
              <a:t>– знаковые формы </a:t>
            </a:r>
            <a:r>
              <a:rPr lang="ru-RU" sz="2000" dirty="0" smtClean="0"/>
              <a:t>мышления)</a:t>
            </a:r>
            <a:endParaRPr lang="ru-RU" sz="2000" dirty="0"/>
          </a:p>
          <a:p>
            <a:pPr marL="4320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ru-RU" sz="2000" u="sng" dirty="0">
              <a:solidFill>
                <a:prstClr val="black"/>
              </a:solidFill>
            </a:endParaRP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endParaRPr lang="ru-RU" sz="2000" dirty="0">
              <a:solidFill>
                <a:prstClr val="black"/>
              </a:solidFill>
            </a:endParaRPr>
          </a:p>
        </p:txBody>
      </p:sp>
      <p:pic>
        <p:nvPicPr>
          <p:cNvPr id="4101" name="Содержимое 7" descr="x_0d5d71e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00051" y="5229200"/>
            <a:ext cx="2314575" cy="1633538"/>
          </a:xfrm>
        </p:spPr>
      </p:pic>
      <p:sp>
        <p:nvSpPr>
          <p:cNvPr id="2" name="TextBox 1"/>
          <p:cNvSpPr txBox="1"/>
          <p:nvPr/>
        </p:nvSpPr>
        <p:spPr>
          <a:xfrm>
            <a:off x="6876256" y="1108054"/>
            <a:ext cx="2206500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Базовые модели процессов, явлений </a:t>
            </a:r>
          </a:p>
          <a:p>
            <a:r>
              <a:rPr lang="ru-RU" dirty="0" smtClean="0"/>
              <a:t>(теории, концепции)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207278" y="2521688"/>
            <a:ext cx="1880344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Научные категории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228285" y="4077072"/>
            <a:ext cx="1898922" cy="101260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Логика текста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Логика фраз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Язык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228285" y="3429000"/>
            <a:ext cx="183833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Подходы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4050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332656"/>
            <a:ext cx="835292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dirty="0" smtClean="0"/>
              <a:t>Компетенции, формируемые курсом   </a:t>
            </a:r>
            <a:br>
              <a:rPr lang="ru-RU" sz="2400" dirty="0" smtClean="0"/>
            </a:b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М.1.Б.2  «Научные исследования в профессиональной деятельности психолого-педагогического направления»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600200"/>
            <a:ext cx="4464496" cy="452596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«Готовность к саморазвитию, самореализации, использованию творческого потенциала (ОК-3)», </a:t>
            </a:r>
            <a:endParaRPr lang="ru-RU" b="1" dirty="0" smtClean="0"/>
          </a:p>
          <a:p>
            <a:r>
              <a:rPr lang="ru-RU" b="1" dirty="0" smtClean="0"/>
              <a:t>«</a:t>
            </a:r>
            <a:r>
              <a:rPr lang="ru-RU" b="1" dirty="0"/>
              <a:t>Способность выделять актуальные проблемы развития современной системы образования, обучения и развития детей (ПК-34)», </a:t>
            </a:r>
            <a:endParaRPr lang="ru-RU" b="1" dirty="0" smtClean="0"/>
          </a:p>
          <a:p>
            <a:r>
              <a:rPr lang="ru-RU" b="1" dirty="0" smtClean="0"/>
              <a:t>«</a:t>
            </a:r>
            <a:r>
              <a:rPr lang="ru-RU" b="1" dirty="0"/>
              <a:t>способность восполнять дефициты информационного и методического оснащения образовательного процесса»  (ПК-48</a:t>
            </a:r>
            <a:r>
              <a:rPr lang="ru-RU" b="1" dirty="0" smtClean="0"/>
              <a:t>).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1700808"/>
            <a:ext cx="4572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Освоить систему знаний МТДЛ НИ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Приобрести ОПЫТ НИР (умения планировать НИР, применять </a:t>
            </a:r>
            <a:r>
              <a:rPr lang="ru-RU" sz="2000" b="1" dirty="0" err="1" smtClean="0"/>
              <a:t>Ме</a:t>
            </a:r>
            <a:r>
              <a:rPr lang="ru-RU" sz="2000" b="1" dirty="0" smtClean="0"/>
              <a:t> исследования, обрабатывать результаты и делать выводы)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Самоорганизация в НИР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Способность </a:t>
            </a:r>
            <a:r>
              <a:rPr lang="ru-RU" sz="2000" b="1" dirty="0" err="1" smtClean="0"/>
              <a:t>соорганизовываться</a:t>
            </a:r>
            <a:r>
              <a:rPr lang="ru-RU" sz="2000" b="1" dirty="0" smtClean="0"/>
              <a:t> в научные коллективы, включаться в совестные исследования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Готовность использовать сложные инструменты НИР (</a:t>
            </a:r>
            <a:r>
              <a:rPr lang="en-US" sz="2000" b="1" dirty="0" err="1" smtClean="0"/>
              <a:t>BigData</a:t>
            </a:r>
            <a:r>
              <a:rPr lang="en-US" sz="2000" b="1" dirty="0" smtClean="0"/>
              <a:t>, </a:t>
            </a:r>
            <a:r>
              <a:rPr lang="ru-RU" sz="2000" b="1" dirty="0" smtClean="0"/>
              <a:t>ИИ)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70744" y="5600273"/>
            <a:ext cx="80025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5400" dirty="0">
                <a:solidFill>
                  <a:schemeClr val="tx2">
                    <a:lumMod val="75000"/>
                  </a:schemeClr>
                </a:solidFill>
              </a:rPr>
              <a:t>Освоить полный цикл НИР</a:t>
            </a:r>
            <a:endParaRPr lang="ru-RU" sz="5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030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Философские основания научных исследований в гуманитарной сфере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5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8636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Анкета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07504" y="620688"/>
            <a:ext cx="9036496" cy="623731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ФИО, группа, направление подготовки.</a:t>
            </a:r>
          </a:p>
          <a:p>
            <a:r>
              <a:rPr lang="ru-RU" dirty="0" smtClean="0"/>
              <a:t>Место работы, должность</a:t>
            </a:r>
          </a:p>
          <a:p>
            <a:r>
              <a:rPr lang="ru-RU" dirty="0" smtClean="0"/>
              <a:t>Тема магистерской диссертации (для Зд№5.)</a:t>
            </a:r>
          </a:p>
          <a:p>
            <a:r>
              <a:rPr lang="ru-RU" dirty="0" smtClean="0"/>
              <a:t>Руководитель </a:t>
            </a:r>
            <a:r>
              <a:rPr lang="ru-RU" dirty="0" err="1" smtClean="0"/>
              <a:t>Д</a:t>
            </a:r>
            <a:r>
              <a:rPr lang="ru-RU" sz="2000" i="1" dirty="0" err="1" smtClean="0"/>
              <a:t>маг</a:t>
            </a:r>
            <a:endParaRPr lang="ru-RU" sz="2000" i="1" dirty="0"/>
          </a:p>
          <a:p>
            <a:r>
              <a:rPr lang="ru-RU" dirty="0" smtClean="0"/>
              <a:t>Темы  заданий на выбор</a:t>
            </a:r>
          </a:p>
          <a:p>
            <a:pPr indent="-540000">
              <a:buFont typeface="Courier New" panose="02070309020205020404" pitchFamily="49" charset="0"/>
              <a:buChar char="o"/>
            </a:pPr>
            <a:r>
              <a:rPr lang="ru-RU" i="1" dirty="0"/>
              <a:t>Зд№</a:t>
            </a:r>
            <a:r>
              <a:rPr lang="ru-RU" i="1" dirty="0" smtClean="0"/>
              <a:t>1. Ученый </a:t>
            </a:r>
          </a:p>
          <a:p>
            <a:pPr indent="-540000">
              <a:buFont typeface="Courier New" panose="02070309020205020404" pitchFamily="49" charset="0"/>
              <a:buChar char="o"/>
            </a:pPr>
            <a:r>
              <a:rPr lang="ru-RU" i="1" dirty="0" smtClean="0"/>
              <a:t>Зд№1а Учёный ЯГПУ им. К.Д. Ушинского / работа </a:t>
            </a:r>
          </a:p>
          <a:p>
            <a:pPr indent="-540000">
              <a:buFont typeface="Courier New" panose="02070309020205020404" pitchFamily="49" charset="0"/>
              <a:buChar char="o"/>
            </a:pPr>
            <a:r>
              <a:rPr lang="ru-RU" i="1" dirty="0" smtClean="0"/>
              <a:t>Зд№2. Научная школа России (выбор)</a:t>
            </a:r>
          </a:p>
          <a:p>
            <a:pPr indent="-540000">
              <a:buFont typeface="Courier New" panose="02070309020205020404" pitchFamily="49" charset="0"/>
              <a:buChar char="o"/>
            </a:pPr>
            <a:r>
              <a:rPr lang="ru-RU" i="1" dirty="0" smtClean="0"/>
              <a:t>Зд№3. Методологический подход (выбор)</a:t>
            </a:r>
          </a:p>
          <a:p>
            <a:pPr indent="-540000">
              <a:buFont typeface="Courier New" panose="02070309020205020404" pitchFamily="49" charset="0"/>
              <a:buChar char="o"/>
            </a:pPr>
            <a:r>
              <a:rPr lang="ru-RU" i="1" dirty="0" smtClean="0"/>
              <a:t>Зд№4. Научная статья для МТДЛ анализа текста</a:t>
            </a:r>
          </a:p>
          <a:p>
            <a:r>
              <a:rPr lang="ru-RU" dirty="0" smtClean="0"/>
              <a:t>Персональные задачи изучения курса (с обоснованием) – пункт оценивается особо до 10 б.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093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9512" y="116632"/>
            <a:ext cx="8712968" cy="309634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е-поддержка Курса: 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600" dirty="0"/>
              <a:t>Курс Юдина ВВ. </a:t>
            </a:r>
            <a:r>
              <a:rPr lang="en-US" sz="3600" dirty="0" smtClean="0">
                <a:hlinkClick r:id="rId2"/>
              </a:rPr>
              <a:t>https</a:t>
            </a:r>
            <a:r>
              <a:rPr lang="en-US" sz="3600" dirty="0">
                <a:hlinkClick r:id="rId2"/>
              </a:rPr>
              <a:t>://</a:t>
            </a:r>
            <a:r>
              <a:rPr lang="en-US" sz="3600" dirty="0" smtClean="0">
                <a:hlinkClick r:id="rId2"/>
              </a:rPr>
              <a:t>moodle.yspu.org/course/view.php?id=54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Курс кафедры </a:t>
            </a:r>
            <a:r>
              <a:rPr lang="ru-RU" sz="3600" dirty="0" err="1" smtClean="0"/>
              <a:t>ПТх</a:t>
            </a:r>
            <a:r>
              <a:rPr lang="ru-RU" sz="3600" dirty="0" smtClean="0"/>
              <a:t> ИПП </a:t>
            </a:r>
            <a:r>
              <a:rPr lang="en-US" sz="3600" dirty="0" smtClean="0">
                <a:hlinkClick r:id="rId3"/>
              </a:rPr>
              <a:t>https</a:t>
            </a:r>
            <a:r>
              <a:rPr lang="en-US" sz="3600" dirty="0">
                <a:hlinkClick r:id="rId3"/>
              </a:rPr>
              <a:t>://moodle.yspu.org/course/view.php?id=</a:t>
            </a:r>
            <a:r>
              <a:rPr lang="ru-RU" sz="3600" dirty="0">
                <a:hlinkClick r:id="rId3"/>
              </a:rPr>
              <a:t>791</a:t>
            </a:r>
            <a:r>
              <a:rPr lang="ru-RU" sz="3600" dirty="0" smtClean="0"/>
              <a:t> </a:t>
            </a:r>
            <a:r>
              <a:rPr lang="en-US" sz="3600" dirty="0" smtClean="0"/>
              <a:t> </a:t>
            </a:r>
            <a:endParaRPr lang="ru-RU" sz="360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411413" y="5157788"/>
            <a:ext cx="6400800" cy="1347787"/>
          </a:xfrm>
        </p:spPr>
        <p:txBody>
          <a:bodyPr/>
          <a:lstStyle/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ru-RU" sz="2000" b="1" dirty="0" smtClean="0"/>
              <a:t>Юдин Владимир Владимирович</a:t>
            </a:r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endParaRPr lang="ru-RU" sz="2000" dirty="0" smtClean="0"/>
          </a:p>
          <a:p>
            <a:pPr marL="0" indent="0" algn="r">
              <a:lnSpc>
                <a:spcPct val="80000"/>
              </a:lnSpc>
              <a:buNone/>
            </a:pPr>
            <a:r>
              <a:rPr lang="en-US" sz="2000" dirty="0" err="1">
                <a:solidFill>
                  <a:prstClr val="black"/>
                </a:solidFill>
                <a:hlinkClick r:id="rId4"/>
              </a:rPr>
              <a:t>vvyudin</a:t>
            </a:r>
            <a:r>
              <a:rPr lang="ru-RU" sz="2000" dirty="0">
                <a:solidFill>
                  <a:prstClr val="black"/>
                </a:solidFill>
                <a:hlinkClick r:id="rId4"/>
              </a:rPr>
              <a:t>2020</a:t>
            </a:r>
            <a:r>
              <a:rPr lang="en-US" sz="2000" dirty="0">
                <a:solidFill>
                  <a:prstClr val="black"/>
                </a:solidFill>
                <a:hlinkClick r:id="rId4"/>
              </a:rPr>
              <a:t>@yandex.ru</a:t>
            </a:r>
            <a:r>
              <a:rPr lang="en-US" sz="2000" dirty="0" smtClean="0"/>
              <a:t> </a:t>
            </a:r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ru-RU" sz="2000" dirty="0" smtClean="0"/>
              <a:t>Тел. </a:t>
            </a:r>
            <a:r>
              <a:rPr lang="en-US" sz="2000" dirty="0" smtClean="0"/>
              <a:t>8-</a:t>
            </a:r>
            <a:r>
              <a:rPr lang="ru-RU" sz="2000" dirty="0" smtClean="0"/>
              <a:t>4</a:t>
            </a:r>
            <a:r>
              <a:rPr lang="en-US" sz="2000" dirty="0" smtClean="0"/>
              <a:t>852-</a:t>
            </a:r>
            <a:r>
              <a:rPr lang="ru-RU" sz="2000" dirty="0" smtClean="0"/>
              <a:t>7</a:t>
            </a:r>
            <a:r>
              <a:rPr lang="en-US" sz="2000" dirty="0" smtClean="0"/>
              <a:t>28-</a:t>
            </a:r>
            <a:r>
              <a:rPr lang="ru-RU" sz="2000" dirty="0" smtClean="0"/>
              <a:t>08</a:t>
            </a:r>
            <a:r>
              <a:rPr lang="en-US" sz="2000" dirty="0" smtClean="0"/>
              <a:t>2</a:t>
            </a:r>
            <a:endParaRPr lang="ru-RU" sz="2000" dirty="0" smtClean="0"/>
          </a:p>
        </p:txBody>
      </p:sp>
      <p:sp>
        <p:nvSpPr>
          <p:cNvPr id="2" name="Прямоугольник 1"/>
          <p:cNvSpPr/>
          <p:nvPr/>
        </p:nvSpPr>
        <p:spPr>
          <a:xfrm>
            <a:off x="1115616" y="3717032"/>
            <a:ext cx="6577211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solidFill>
                  <a:srgbClr val="C00000"/>
                </a:solidFill>
              </a:rPr>
              <a:t>Ваши вопросы</a:t>
            </a:r>
            <a:r>
              <a:rPr lang="ru-RU" sz="4400" dirty="0" smtClean="0">
                <a:solidFill>
                  <a:srgbClr val="C00000"/>
                </a:solidFill>
              </a:rPr>
              <a:t>?</a:t>
            </a:r>
            <a:r>
              <a:rPr lang="ru-RU" sz="4400" dirty="0">
                <a:solidFill>
                  <a:prstClr val="black"/>
                </a:solidFill>
              </a:rPr>
              <a:t/>
            </a:r>
            <a:br>
              <a:rPr lang="ru-RU" sz="4400" dirty="0">
                <a:solidFill>
                  <a:prstClr val="black"/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84416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Формат </a:t>
            </a:r>
            <a:r>
              <a:rPr lang="ru-RU" b="1" dirty="0" smtClean="0">
                <a:solidFill>
                  <a:srgbClr val="7030A0"/>
                </a:solidFill>
              </a:rPr>
              <a:t>письменного Ответа:</a:t>
            </a:r>
            <a:endParaRPr lang="ru-RU" dirty="0"/>
          </a:p>
        </p:txBody>
      </p:sp>
      <p:sp>
        <p:nvSpPr>
          <p:cNvPr id="4" name="Объект 3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Times New Roman" pitchFamily="16" charset="0"/>
                <a:ea typeface="Microsoft YaHei" charset="-122"/>
                <a:cs typeface="+mn-cs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Times New Roman" pitchFamily="16" charset="0"/>
                <a:ea typeface="Microsoft YaHei" charset="-122"/>
                <a:cs typeface="+mn-cs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Times New Roman" pitchFamily="16" charset="0"/>
                <a:ea typeface="Microsoft YaHei" charset="-122"/>
                <a:cs typeface="+mn-cs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Times New Roman" pitchFamily="16" charset="0"/>
                <a:ea typeface="Microsoft YaHei" charset="-122"/>
                <a:cs typeface="+mn-cs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kern="1200">
                <a:solidFill>
                  <a:schemeClr val="bg1"/>
                </a:solidFill>
                <a:latin typeface="Times New Roman" pitchFamily="16" charset="0"/>
                <a:ea typeface="Microsoft YaHei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bg1"/>
                </a:solidFill>
                <a:latin typeface="Times New Roman" pitchFamily="16" charset="0"/>
                <a:ea typeface="Microsoft YaHei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bg1"/>
                </a:solidFill>
                <a:latin typeface="Times New Roman" pitchFamily="16" charset="0"/>
                <a:ea typeface="Microsoft YaHei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bg1"/>
                </a:solidFill>
                <a:latin typeface="Times New Roman" pitchFamily="16" charset="0"/>
                <a:ea typeface="Microsoft YaHei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bg1"/>
                </a:solidFill>
                <a:latin typeface="Times New Roman" pitchFamily="16" charset="0"/>
                <a:ea typeface="Microsoft YaHei" charset="-122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7030A0"/>
                </a:solidFill>
              </a:rPr>
              <a:t>Введение (обоснование выбора вопроса)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7030A0"/>
                </a:solidFill>
              </a:rPr>
              <a:t>План ответа (желательно развёрнутый)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7030A0"/>
                </a:solidFill>
              </a:rPr>
              <a:t>Основной текст с обязательным использованием схем, таблиц, фото, гиперссылок)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7030A0"/>
                </a:solidFill>
              </a:rPr>
              <a:t>Выводы (основная мысль, главное следствие,  рекомендации)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7030A0"/>
                </a:solidFill>
              </a:rPr>
              <a:t>Литература (включая интернет ресурсы)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7030A0"/>
                </a:solidFill>
              </a:rPr>
              <a:t>Заключение (рефлексия)</a:t>
            </a:r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5122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6787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08784"/>
            <a:ext cx="9036496" cy="1473027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Краевский В. В. Методология педагогики: Пособие для педагогов-исследователей. - Чебоксары: Изд-во Чуваш, ун-та, 2001. - 244 с. </a:t>
            </a:r>
            <a:r>
              <a:rPr lang="ru-RU" dirty="0" smtClean="0"/>
              <a:t> (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si-sv.com/Biblioteka/Knigi-pedag/Kraevskiy_Metodologiya_pedagogiki_2004.pdf</a:t>
            </a:r>
            <a:r>
              <a:rPr lang="ru-RU" dirty="0" smtClean="0"/>
              <a:t> )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692696"/>
            <a:ext cx="90364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 </a:t>
            </a:r>
            <a:r>
              <a:rPr lang="ru-RU" dirty="0"/>
              <a:t>Данилов М.А. Взаимоотношение всеобщей методологии науки и специальной методологии педагогики // Проблемы социалистической педагогики. М., 1973. 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Коршунова </a:t>
            </a:r>
            <a:r>
              <a:rPr lang="ru-RU" dirty="0"/>
              <a:t>Н.Л. Методологические условия однозначности терминов в педагогическом исследовании: </a:t>
            </a:r>
            <a:r>
              <a:rPr lang="ru-RU" dirty="0" err="1"/>
              <a:t>Дис</a:t>
            </a:r>
            <a:r>
              <a:rPr lang="ru-RU" dirty="0"/>
              <a:t>. ... канд. </a:t>
            </a:r>
            <a:r>
              <a:rPr lang="ru-RU" dirty="0" err="1"/>
              <a:t>пед</a:t>
            </a:r>
            <a:r>
              <a:rPr lang="ru-RU" dirty="0"/>
              <a:t>. наук. М., 1990. 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Краевский </a:t>
            </a:r>
            <a:r>
              <a:rPr lang="ru-RU" dirty="0"/>
              <a:t>В. В. Проблемы научного обоснования обучения (Методологический анализ) М., 1977. 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Митрофанов </a:t>
            </a:r>
            <a:r>
              <a:rPr lang="ru-RU" dirty="0"/>
              <a:t>Б.С. Методологическая деятельность и системная организация науки // Системный метод и современная наука. Новосибирск, 1983. 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 smtClean="0"/>
              <a:t>Наушабаева</a:t>
            </a:r>
            <a:r>
              <a:rPr lang="ru-RU" dirty="0" smtClean="0"/>
              <a:t> </a:t>
            </a:r>
            <a:r>
              <a:rPr lang="ru-RU" dirty="0"/>
              <a:t>С. </a:t>
            </a:r>
            <a:r>
              <a:rPr lang="ru-RU" b="1" dirty="0"/>
              <a:t>Гипотеза</a:t>
            </a:r>
            <a:r>
              <a:rPr lang="ru-RU" dirty="0"/>
              <a:t> как, средство развития дидактического знания: </a:t>
            </a:r>
            <a:r>
              <a:rPr lang="ru-RU" dirty="0" err="1"/>
              <a:t>Дис</a:t>
            </a:r>
            <a:r>
              <a:rPr lang="ru-RU" dirty="0"/>
              <a:t>. ... канд. </a:t>
            </a:r>
            <a:r>
              <a:rPr lang="ru-RU" dirty="0" err="1"/>
              <a:t>пед</a:t>
            </a:r>
            <a:r>
              <a:rPr lang="ru-RU" dirty="0"/>
              <a:t>. наук. М., </a:t>
            </a:r>
            <a:r>
              <a:rPr lang="ru-RU" dirty="0" smtClean="0"/>
              <a:t>1987;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err="1" smtClean="0"/>
              <a:t>Прикот</a:t>
            </a:r>
            <a:r>
              <a:rPr lang="ru-RU" b="1" dirty="0" smtClean="0"/>
              <a:t> </a:t>
            </a:r>
            <a:r>
              <a:rPr lang="ru-RU" b="1" dirty="0"/>
              <a:t>О. Г. Педагогика отождествления и педагогическая </a:t>
            </a:r>
            <a:r>
              <a:rPr lang="ru-RU" b="1" dirty="0" err="1"/>
              <a:t>системология</a:t>
            </a:r>
            <a:r>
              <a:rPr lang="ru-RU" b="1" dirty="0"/>
              <a:t>. СПб., 1995. </a:t>
            </a:r>
            <a:endParaRPr lang="ru-RU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Ракитов </a:t>
            </a:r>
            <a:r>
              <a:rPr lang="ru-RU" b="1" dirty="0"/>
              <a:t>А.И. Анатомия научного знания. М., 1969. </a:t>
            </a:r>
            <a:endParaRPr lang="ru-RU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Розов </a:t>
            </a:r>
            <a:r>
              <a:rPr lang="ru-RU" dirty="0"/>
              <a:t>М.А. Розова С.С. К вопросу о природе методологической деятельности // Методологические проблемы науки. Новосибирск, 1974. </a:t>
            </a:r>
            <a:r>
              <a:rPr lang="ru-RU" dirty="0" err="1"/>
              <a:t>Вып</a:t>
            </a:r>
            <a:r>
              <a:rPr lang="ru-RU" dirty="0"/>
              <a:t>. 2. 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err="1" smtClean="0"/>
              <a:t>Швырев</a:t>
            </a:r>
            <a:r>
              <a:rPr lang="ru-RU" b="1" dirty="0" smtClean="0"/>
              <a:t> </a:t>
            </a:r>
            <a:r>
              <a:rPr lang="ru-RU" b="1" dirty="0"/>
              <a:t>В.С. Научное познание как деятельность. М., 1984</a:t>
            </a:r>
            <a:r>
              <a:rPr lang="ru-RU" dirty="0"/>
              <a:t>. 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Юдин </a:t>
            </a:r>
            <a:r>
              <a:rPr lang="ru-RU" dirty="0"/>
              <a:t>Э.Г. Системный подход и принцип деятельности. М.: Наука, 1978. </a:t>
            </a:r>
          </a:p>
        </p:txBody>
      </p:sp>
    </p:spTree>
    <p:extLst>
      <p:ext uri="{BB962C8B-B14F-4D97-AF65-F5344CB8AC3E}">
        <p14:creationId xmlns:p14="http://schemas.microsoft.com/office/powerpoint/2010/main" val="7763892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Литература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err="1"/>
              <a:t>Байбородова</a:t>
            </a:r>
            <a:r>
              <a:rPr lang="ru-RU" dirty="0"/>
              <a:t> Л.В., Чернявская А.П. Методология и методы научного исследования: учебное пособие - Ярославль: РИО ЯГПУ, 2014 – 283 с. (13)</a:t>
            </a:r>
          </a:p>
          <a:p>
            <a:pPr lvl="0"/>
            <a:r>
              <a:rPr lang="ru-RU" dirty="0" err="1"/>
              <a:t>Байбородова</a:t>
            </a:r>
            <a:r>
              <a:rPr lang="ru-RU" dirty="0"/>
              <a:t>, Л. В. Методология и методы научного исследования : учебное пособие для </a:t>
            </a:r>
            <a:r>
              <a:rPr lang="ru-RU" dirty="0" err="1"/>
              <a:t>бакалавриата</a:t>
            </a:r>
            <a:r>
              <a:rPr lang="ru-RU" dirty="0"/>
              <a:t> и магистратуры / Л. В. </a:t>
            </a:r>
            <a:r>
              <a:rPr lang="ru-RU" dirty="0" err="1"/>
              <a:t>Байбородова</a:t>
            </a:r>
            <a:r>
              <a:rPr lang="ru-RU" dirty="0"/>
              <a:t>, А. П. Чернявская. — 2-е изд., </a:t>
            </a:r>
            <a:r>
              <a:rPr lang="ru-RU" dirty="0" err="1"/>
              <a:t>испр</a:t>
            </a:r>
            <a:r>
              <a:rPr lang="ru-RU" dirty="0"/>
              <a:t>. и доп. — М. : Издательство </a:t>
            </a:r>
            <a:r>
              <a:rPr lang="ru-RU" dirty="0" err="1"/>
              <a:t>Юрайт</a:t>
            </a:r>
            <a:r>
              <a:rPr lang="ru-RU" dirty="0"/>
              <a:t>, 2018. — 221 с. (электрон. Ресурс)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76790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1124744"/>
            <a:ext cx="8280722" cy="143949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Б1.Б.4.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Научные </a:t>
            </a:r>
            <a:r>
              <a:rPr lang="ru-RU" sz="3600" b="1" dirty="0">
                <a:solidFill>
                  <a:schemeClr val="accent6">
                    <a:lumMod val="50000"/>
                  </a:schemeClr>
                </a:solidFill>
              </a:rPr>
              <a:t>исследования в профессиональной деятельности психолого-педагогического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</a:rPr>
              <a:t>направления</a:t>
            </a:r>
            <a:endParaRPr lang="ru-RU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1800" y="5949279"/>
            <a:ext cx="6372200" cy="908721"/>
          </a:xfrm>
        </p:spPr>
        <p:txBody>
          <a:bodyPr/>
          <a:lstStyle/>
          <a:p>
            <a:pPr algn="r" eaLnBrk="1" hangingPunct="1"/>
            <a:r>
              <a:rPr lang="ru-RU" sz="2400" dirty="0" smtClean="0">
                <a:solidFill>
                  <a:schemeClr val="accent2"/>
                </a:solidFill>
              </a:rPr>
              <a:t>Юдин В.В.</a:t>
            </a:r>
            <a:endParaRPr lang="en-US" sz="2400" dirty="0" smtClean="0">
              <a:solidFill>
                <a:schemeClr val="accent2"/>
              </a:solidFill>
            </a:endParaRPr>
          </a:p>
          <a:p>
            <a:pPr algn="r" eaLnBrk="1" hangingPunct="1"/>
            <a:r>
              <a:rPr lang="ru-RU" sz="2400" dirty="0" err="1" smtClean="0">
                <a:solidFill>
                  <a:schemeClr val="accent2"/>
                </a:solidFill>
              </a:rPr>
              <a:t>д.пед.н</a:t>
            </a:r>
            <a:r>
              <a:rPr lang="ru-RU" sz="2400" dirty="0" smtClean="0">
                <a:solidFill>
                  <a:schemeClr val="accent2"/>
                </a:solidFill>
              </a:rPr>
              <a:t>., доцент  кафедры </a:t>
            </a:r>
            <a:r>
              <a:rPr lang="ru-RU" sz="2400" dirty="0" err="1" smtClean="0">
                <a:solidFill>
                  <a:schemeClr val="accent2"/>
                </a:solidFill>
              </a:rPr>
              <a:t>ПТх</a:t>
            </a:r>
            <a:r>
              <a:rPr lang="ru-RU" sz="2400" dirty="0" smtClean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964084" y="19348"/>
            <a:ext cx="734404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/>
              <a:t>Ярославский государственный педагогический </a:t>
            </a:r>
            <a:r>
              <a:rPr lang="ru-RU" b="1" dirty="0" smtClean="0"/>
              <a:t>университет</a:t>
            </a:r>
            <a:r>
              <a:rPr lang="en-US" b="1" dirty="0" smtClean="0"/>
              <a:t> </a:t>
            </a:r>
            <a:r>
              <a:rPr lang="ru-RU" b="1" dirty="0" smtClean="0"/>
              <a:t>им. К.Д.Ушинского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3864" y="2852936"/>
            <a:ext cx="77305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Рекомендуется для направлений подготовки:</a:t>
            </a:r>
            <a:br>
              <a:rPr lang="ru-RU" dirty="0" smtClean="0"/>
            </a:br>
            <a:r>
              <a:rPr lang="ru-RU" b="1" dirty="0"/>
              <a:t>44.04.02  ПСИХОЛОГО-ПЕДАГОГИЧЕСКОЕ ОБРАЗОВАНИЕ</a:t>
            </a:r>
            <a:endParaRPr lang="ru-RU" dirty="0"/>
          </a:p>
          <a:p>
            <a:r>
              <a:rPr lang="ru-RU" b="1" dirty="0"/>
              <a:t>Профили:  </a:t>
            </a:r>
            <a:endParaRPr lang="ru-RU" b="1" dirty="0" smtClean="0"/>
          </a:p>
          <a:p>
            <a:r>
              <a:rPr lang="ru-RU" b="1" dirty="0" smtClean="0"/>
              <a:t>«</a:t>
            </a:r>
            <a:r>
              <a:rPr lang="ru-RU" b="1" dirty="0"/>
              <a:t>Психология и социальная педагогика», «Психологическое консультирование в образовании», «Психология и педагогика профессионального образования», «Психолого-педагогическое сопровождение развития  индивидуальности», «</a:t>
            </a:r>
            <a:r>
              <a:rPr lang="ru-RU" b="1" dirty="0" err="1"/>
              <a:t>Конфликтология</a:t>
            </a:r>
            <a:r>
              <a:rPr lang="ru-RU" b="1" dirty="0"/>
              <a:t> образования», «Психология карьерного развития».</a:t>
            </a:r>
            <a:endParaRPr lang="ru-RU" dirty="0"/>
          </a:p>
          <a:p>
            <a:r>
              <a:rPr lang="ru-RU" dirty="0" smtClean="0"/>
              <a:t>Группы: 	</a:t>
            </a:r>
            <a:endParaRPr lang="ru-RU" dirty="0"/>
          </a:p>
          <a:p>
            <a:r>
              <a:rPr lang="ru-RU" dirty="0" smtClean="0"/>
              <a:t>96103 </a:t>
            </a:r>
            <a:r>
              <a:rPr lang="ru-RU" dirty="0" err="1" smtClean="0"/>
              <a:t>сопров</a:t>
            </a:r>
            <a:r>
              <a:rPr lang="ru-RU" dirty="0" smtClean="0"/>
              <a:t>. развития индивидуальности</a:t>
            </a:r>
          </a:p>
          <a:p>
            <a:r>
              <a:rPr lang="ru-RU" dirty="0" smtClean="0"/>
              <a:t>96104 </a:t>
            </a:r>
            <a:r>
              <a:rPr lang="ru-RU" dirty="0"/>
              <a:t>псих </a:t>
            </a:r>
            <a:r>
              <a:rPr lang="ru-RU" dirty="0" err="1" smtClean="0"/>
              <a:t>сопров</a:t>
            </a:r>
            <a:r>
              <a:rPr lang="ru-RU" dirty="0" smtClean="0"/>
              <a:t>. </a:t>
            </a:r>
            <a:r>
              <a:rPr lang="ru-RU" dirty="0" err="1"/>
              <a:t>проф</a:t>
            </a:r>
            <a:r>
              <a:rPr lang="ru-RU" dirty="0"/>
              <a:t> Де</a:t>
            </a:r>
          </a:p>
          <a:p>
            <a:r>
              <a:rPr lang="ru-RU" dirty="0" smtClean="0"/>
              <a:t>96105 псих. консультирование</a:t>
            </a:r>
            <a:endParaRPr lang="ru-RU" dirty="0"/>
          </a:p>
          <a:p>
            <a:r>
              <a:rPr lang="ru-RU" dirty="0" smtClean="0"/>
              <a:t>96106 </a:t>
            </a:r>
            <a:r>
              <a:rPr lang="ru-RU" dirty="0"/>
              <a:t>психолог </a:t>
            </a:r>
            <a:r>
              <a:rPr lang="ru-RU" dirty="0" err="1" smtClean="0"/>
              <a:t>соц-пед</a:t>
            </a:r>
            <a:r>
              <a:rPr lang="ru-RU" dirty="0" smtClean="0"/>
              <a:t>. Де</a:t>
            </a:r>
          </a:p>
          <a:p>
            <a:r>
              <a:rPr lang="ru-RU" dirty="0" smtClean="0"/>
              <a:t>96107 профессиональное образование </a:t>
            </a:r>
            <a:endParaRPr lang="ru-RU" dirty="0"/>
          </a:p>
          <a:p>
            <a:r>
              <a:rPr lang="ru-RU" dirty="0" smtClean="0"/>
              <a:t>96108 </a:t>
            </a:r>
            <a:r>
              <a:rPr lang="ru-RU" dirty="0" err="1" smtClean="0"/>
              <a:t>конфликтолог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352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716016" y="0"/>
            <a:ext cx="4104456" cy="66693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60648"/>
            <a:ext cx="4176464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14800" cy="1143000"/>
          </a:xfrm>
        </p:spPr>
        <p:txBody>
          <a:bodyPr>
            <a:noAutofit/>
          </a:bodyPr>
          <a:lstStyle/>
          <a:p>
            <a:r>
              <a:rPr lang="ru-RU" sz="1600" b="1" dirty="0" smtClean="0"/>
              <a:t>Компетенции</a:t>
            </a:r>
            <a:r>
              <a:rPr lang="ru-RU" sz="1600" dirty="0" smtClean="0"/>
              <a:t>, формируемые курсом  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</a:rPr>
              <a:t>М.1.Б.2  «Научные исследования в профессиональной деятельности психолого-педагогического направления»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042792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/>
              <a:t>«Способность выделять актуальные проблемы развития современной системы образования, обучения и развития детей (ПК-34)», </a:t>
            </a:r>
            <a:endParaRPr lang="ru-RU" b="1" dirty="0" smtClean="0"/>
          </a:p>
          <a:p>
            <a:pPr marL="0" indent="0">
              <a:buNone/>
            </a:pPr>
            <a:endParaRPr lang="ru-RU" b="1" dirty="0"/>
          </a:p>
          <a:p>
            <a:r>
              <a:rPr lang="ru-RU" dirty="0" smtClean="0"/>
              <a:t>Выбор темы </a:t>
            </a:r>
            <a:r>
              <a:rPr lang="ru-RU" dirty="0" smtClean="0">
                <a:solidFill>
                  <a:srgbClr val="C00000"/>
                </a:solidFill>
              </a:rPr>
              <a:t>и позиционирование </a:t>
            </a:r>
            <a:r>
              <a:rPr lang="ru-RU" dirty="0"/>
              <a:t>собственного исследования в науке.</a:t>
            </a:r>
          </a:p>
          <a:p>
            <a:r>
              <a:rPr lang="ru-RU" i="1" dirty="0" smtClean="0"/>
              <a:t>Умения разрабатывать методику исследования, </a:t>
            </a:r>
            <a:r>
              <a:rPr lang="ru-RU" dirty="0" smtClean="0"/>
              <a:t>включая </a:t>
            </a:r>
            <a:r>
              <a:rPr lang="ru-RU" dirty="0" smtClean="0">
                <a:solidFill>
                  <a:srgbClr val="C00000"/>
                </a:solidFill>
              </a:rPr>
              <a:t>направление поиска </a:t>
            </a:r>
            <a:r>
              <a:rPr lang="ru-RU" dirty="0" smtClean="0"/>
              <a:t>научной и профессиональной информации (ОК-3).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Обеспечивать научную поддержку внедрения </a:t>
            </a:r>
            <a:r>
              <a:rPr lang="ru-RU" b="1" dirty="0" smtClean="0"/>
              <a:t>инновационных </a:t>
            </a:r>
            <a:r>
              <a:rPr lang="ru-RU" dirty="0" smtClean="0"/>
              <a:t>технологий в практическую деятельность (ОК-8).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932040" y="548680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Базовое содержание курса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16016" y="1225689"/>
            <a:ext cx="4248472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1600" i="1" dirty="0" smtClean="0"/>
              <a:t>Ключевые  педагогические концепции.  (</a:t>
            </a:r>
            <a:r>
              <a:rPr lang="ru-RU" sz="1600" b="1" i="1" dirty="0" smtClean="0"/>
              <a:t>Основы педагогики</a:t>
            </a:r>
            <a:r>
              <a:rPr lang="ru-RU" sz="1600" i="1" dirty="0" smtClean="0"/>
              <a:t>: закономерности, модель ПП, </a:t>
            </a:r>
            <a:r>
              <a:rPr lang="ru-RU" sz="1600" i="1" dirty="0" err="1" smtClean="0"/>
              <a:t>деятельностный</a:t>
            </a:r>
            <a:r>
              <a:rPr lang="ru-RU" sz="1600" i="1" dirty="0" smtClean="0"/>
              <a:t> и технологический подходы, типы ПП).</a:t>
            </a:r>
          </a:p>
          <a:p>
            <a:pPr>
              <a:buFont typeface="Arial" pitchFamily="34" charset="0"/>
              <a:buChar char="•"/>
            </a:pPr>
            <a:r>
              <a:rPr lang="ru-RU" sz="1600" i="1" dirty="0" smtClean="0"/>
              <a:t>Ключевые психологические концепции. </a:t>
            </a:r>
          </a:p>
          <a:p>
            <a:pPr>
              <a:buFont typeface="Arial" pitchFamily="34" charset="0"/>
              <a:buChar char="•"/>
            </a:pPr>
            <a:endParaRPr lang="ru-RU" i="1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C00000"/>
                </a:solidFill>
              </a:rPr>
              <a:t>Актуальные проблемы </a:t>
            </a:r>
            <a:r>
              <a:rPr lang="ru-RU" b="1" dirty="0" smtClean="0">
                <a:solidFill>
                  <a:srgbClr val="C00000"/>
                </a:solidFill>
              </a:rPr>
              <a:t>практики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</a:rPr>
              <a:t> Проблемное поле современной педагогической  и психологической </a:t>
            </a:r>
            <a:r>
              <a:rPr lang="ru-RU" b="1" dirty="0" smtClean="0">
                <a:solidFill>
                  <a:srgbClr val="C00000"/>
                </a:solidFill>
              </a:rPr>
              <a:t>науки.</a:t>
            </a:r>
          </a:p>
          <a:p>
            <a:endParaRPr lang="ru-RU" b="1" dirty="0" smtClean="0">
              <a:solidFill>
                <a:srgbClr val="C00000"/>
              </a:solidFill>
            </a:endParaRPr>
          </a:p>
          <a:p>
            <a:endParaRPr lang="ru-RU" b="1" dirty="0"/>
          </a:p>
          <a:p>
            <a:pPr>
              <a:buFont typeface="Arial" pitchFamily="34" charset="0"/>
              <a:buChar char="•"/>
            </a:pPr>
            <a:r>
              <a:rPr lang="ru-RU" b="1" dirty="0" smtClean="0"/>
              <a:t>Инновации </a:t>
            </a:r>
            <a:r>
              <a:rPr lang="ru-RU" dirty="0" smtClean="0"/>
              <a:t>в образовании.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rgbClr val="C00000"/>
                </a:solidFill>
              </a:rPr>
              <a:t> Ведущие </a:t>
            </a:r>
            <a:r>
              <a:rPr lang="ru-RU" b="1" dirty="0" smtClean="0">
                <a:solidFill>
                  <a:srgbClr val="C00000"/>
                </a:solidFill>
              </a:rPr>
              <a:t>педагогические  и психологические научные школы (России, ЯО, ЯГПУ).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936104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Формирование «исследовательской компетентности» магистрантов средствами «МТДЛ модуля»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507288" cy="4857403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Освоил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полный цикл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НИР, включая поиск проблем, отбор базовых концепций, проектирование НИР, реализация НИР (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Ме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),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Системообразующим является собственное исследование –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Дмаг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(практика НИР), субъектное движение в НИР и учении («реальную траекторию складывает сам магистрант»)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Кафедра, НШ предоставляет все средства  (формы) для планирования и развития своего исследования и возможности  для роста научной квалификации: лекции-семинары теоретических курсов и </a:t>
            </a:r>
            <a:r>
              <a:rPr lang="ru-RU" dirty="0" err="1">
                <a:solidFill>
                  <a:schemeClr val="tx2">
                    <a:lumMod val="75000"/>
                  </a:schemeClr>
                </a:solidFill>
              </a:rPr>
              <a:t>мтдл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семинар, практикумы НИР, производственные,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Тх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и учебные практики, междисциплинарный Проект, комплексный Экзамен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Сочетание Групповой, индивидуальной работы, он-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офф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-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лайн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, МТДЛ семинара!!, включение в коллективный Проект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944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ВКР магистратуры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1557935"/>
              </p:ext>
            </p:extLst>
          </p:nvPr>
        </p:nvGraphicFramePr>
        <p:xfrm>
          <a:off x="0" y="692696"/>
          <a:ext cx="9252520" cy="612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0739"/>
                <a:gridCol w="5641781"/>
              </a:tblGrid>
              <a:tr h="4574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Формы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Целесообразное</a:t>
                      </a:r>
                      <a:r>
                        <a:rPr lang="ru-RU" sz="2400" baseline="0" dirty="0" smtClean="0"/>
                        <a:t> применение</a:t>
                      </a:r>
                      <a:endParaRPr lang="ru-RU" sz="2400" dirty="0"/>
                    </a:p>
                  </a:txBody>
                  <a:tcPr/>
                </a:tc>
              </a:tr>
              <a:tr h="789484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ПРОЕКТ – целостной программы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Для магистранта профиля углублённый педагог (прикладная</a:t>
                      </a:r>
                      <a:r>
                        <a:rPr lang="ru-RU" sz="24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магистратура)</a:t>
                      </a:r>
                      <a:endParaRPr lang="ru-RU" sz="2400" dirty="0" smtClean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894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ПРОЕКТ – целостной ПС – педагогической системы</a:t>
                      </a:r>
                      <a:endParaRPr lang="ru-RU" sz="24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Для магистранта профиля Руководитель </a:t>
                      </a:r>
                      <a:r>
                        <a:rPr lang="ru-RU" sz="24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(прикладная</a:t>
                      </a:r>
                      <a:r>
                        <a:rPr lang="ru-RU" sz="2400" baseline="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магистратура)</a:t>
                      </a:r>
                      <a:endParaRPr lang="ru-RU" sz="2400" dirty="0" smtClean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71944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Портфолио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Для  продвинутых статусных магистрантов как обзор</a:t>
                      </a:r>
                      <a:r>
                        <a:rPr lang="ru-RU" sz="2400" baseline="0" dirty="0" smtClean="0"/>
                        <a:t> своих работ будущего </a:t>
                      </a:r>
                      <a:r>
                        <a:rPr lang="ru-RU" sz="2400" baseline="0" smtClean="0"/>
                        <a:t>доктора </a:t>
                      </a:r>
                      <a:r>
                        <a:rPr lang="ru-RU" sz="2400" baseline="0" smtClean="0"/>
                        <a:t>наук</a:t>
                      </a:r>
                      <a:endParaRPr lang="ru-RU" sz="2400" dirty="0"/>
                    </a:p>
                  </a:txBody>
                  <a:tcPr/>
                </a:tc>
              </a:tr>
              <a:tr h="508205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7030A0"/>
                          </a:solidFill>
                        </a:rPr>
                        <a:t>Магистерская диссертация</a:t>
                      </a:r>
                      <a:endParaRPr lang="ru-RU" sz="2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7030A0"/>
                          </a:solidFill>
                        </a:rPr>
                        <a:t>(академическая</a:t>
                      </a:r>
                      <a:r>
                        <a:rPr lang="ru-RU" sz="2400" b="1" baseline="0" dirty="0" smtClean="0">
                          <a:solidFill>
                            <a:srgbClr val="7030A0"/>
                          </a:solidFill>
                        </a:rPr>
                        <a:t>  магистратура)</a:t>
                      </a:r>
                      <a:endParaRPr lang="ru-RU" sz="24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5740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7030A0"/>
                          </a:solidFill>
                        </a:rPr>
                        <a:t>Научный доклад</a:t>
                      </a:r>
                      <a:endParaRPr lang="ru-RU" sz="2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 smtClean="0">
                          <a:solidFill>
                            <a:srgbClr val="7030A0"/>
                          </a:solidFill>
                        </a:rPr>
                        <a:t>(академическая</a:t>
                      </a:r>
                      <a:r>
                        <a:rPr lang="ru-RU" sz="2400" b="1" baseline="0" dirty="0" smtClean="0">
                          <a:solidFill>
                            <a:srgbClr val="7030A0"/>
                          </a:solidFill>
                        </a:rPr>
                        <a:t>  магистратура)</a:t>
                      </a:r>
                      <a:endParaRPr lang="ru-RU" sz="2400" b="1" dirty="0" smtClean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26664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Кандидатская</a:t>
                      </a:r>
                      <a:r>
                        <a:rPr lang="ru-RU" sz="2400" baseline="0" dirty="0" smtClean="0"/>
                        <a:t> диссертация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Предзащита (опыт ВСПУ – треть выпускников завершают магистратуру с наполовину выполненным диссертационным исследованием)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308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>
            <a:normAutofit/>
          </a:bodyPr>
          <a:lstStyle/>
          <a:p>
            <a:r>
              <a:rPr lang="ru-RU" dirty="0" smtClean="0"/>
              <a:t>МТДЛ - 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4042792" cy="4929411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Наука о методах исследования</a:t>
            </a:r>
          </a:p>
          <a:p>
            <a:endParaRPr lang="ru-RU" dirty="0" smtClean="0"/>
          </a:p>
          <a:p>
            <a:r>
              <a:rPr lang="ru-RU" dirty="0" smtClean="0"/>
              <a:t>Наука о методах человеческого познания</a:t>
            </a:r>
          </a:p>
          <a:p>
            <a:endParaRPr lang="ru-RU" dirty="0" smtClean="0"/>
          </a:p>
          <a:p>
            <a:r>
              <a:rPr lang="ru-RU" dirty="0" smtClean="0"/>
              <a:t>Наука о подходах, стратегиях открытия нового знания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44008" y="1196752"/>
            <a:ext cx="43204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Организация НИР (аппарат исследования)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Методы  НИР:  Беседа,  Наблюдение, Эксперимент, статистические методы, проч.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644008" y="2924944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Гносеология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665712" y="4293096"/>
            <a:ext cx="4298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Знание </a:t>
            </a:r>
            <a:r>
              <a:rPr lang="ru-RU" dirty="0"/>
              <a:t>о том, как получать новое </a:t>
            </a:r>
            <a:r>
              <a:rPr lang="ru-RU" dirty="0" smtClean="0"/>
              <a:t>знание;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/>
              <a:t>Система правил (и инструментов) корректного движения в неизвестное.</a:t>
            </a:r>
          </a:p>
        </p:txBody>
      </p:sp>
    </p:spTree>
    <p:extLst>
      <p:ext uri="{BB962C8B-B14F-4D97-AF65-F5344CB8AC3E}">
        <p14:creationId xmlns:p14="http://schemas.microsoft.com/office/powerpoint/2010/main" val="3499944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Ускорение темпов научно-технического прогресса </a:t>
            </a:r>
            <a:endParaRPr lang="ru-RU" sz="20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1763688" y="692696"/>
            <a:ext cx="0" cy="58326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619672" y="2060848"/>
            <a:ext cx="61926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олилиния 9"/>
          <p:cNvSpPr/>
          <p:nvPr/>
        </p:nvSpPr>
        <p:spPr>
          <a:xfrm>
            <a:off x="1897039" y="1405719"/>
            <a:ext cx="6073502" cy="5117911"/>
          </a:xfrm>
          <a:custGeom>
            <a:avLst/>
            <a:gdLst>
              <a:gd name="connsiteX0" fmla="*/ 0 w 6073502"/>
              <a:gd name="connsiteY0" fmla="*/ 5117911 h 5117911"/>
              <a:gd name="connsiteX1" fmla="*/ 177421 w 6073502"/>
              <a:gd name="connsiteY1" fmla="*/ 3261815 h 5117911"/>
              <a:gd name="connsiteX2" fmla="*/ 559558 w 6073502"/>
              <a:gd name="connsiteY2" fmla="*/ 2033517 h 5117911"/>
              <a:gd name="connsiteX3" fmla="*/ 1364776 w 6073502"/>
              <a:gd name="connsiteY3" fmla="*/ 1337481 h 5117911"/>
              <a:gd name="connsiteX4" fmla="*/ 2552131 w 6073502"/>
              <a:gd name="connsiteY4" fmla="*/ 846162 h 5117911"/>
              <a:gd name="connsiteX5" fmla="*/ 4135271 w 6073502"/>
              <a:gd name="connsiteY5" fmla="*/ 491320 h 5117911"/>
              <a:gd name="connsiteX6" fmla="*/ 5213445 w 6073502"/>
              <a:gd name="connsiteY6" fmla="*/ 354842 h 5117911"/>
              <a:gd name="connsiteX7" fmla="*/ 6018662 w 6073502"/>
              <a:gd name="connsiteY7" fmla="*/ 27296 h 5117911"/>
              <a:gd name="connsiteX8" fmla="*/ 6005015 w 6073502"/>
              <a:gd name="connsiteY8" fmla="*/ 40944 h 5117911"/>
              <a:gd name="connsiteX9" fmla="*/ 6032310 w 6073502"/>
              <a:gd name="connsiteY9" fmla="*/ 0 h 511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073502" h="5117911">
                <a:moveTo>
                  <a:pt x="0" y="5117911"/>
                </a:moveTo>
                <a:cubicBezTo>
                  <a:pt x="42080" y="4446896"/>
                  <a:pt x="84161" y="3775881"/>
                  <a:pt x="177421" y="3261815"/>
                </a:cubicBezTo>
                <a:cubicBezTo>
                  <a:pt x="270681" y="2747749"/>
                  <a:pt x="361666" y="2354239"/>
                  <a:pt x="559558" y="2033517"/>
                </a:cubicBezTo>
                <a:cubicBezTo>
                  <a:pt x="757450" y="1712795"/>
                  <a:pt x="1032681" y="1535373"/>
                  <a:pt x="1364776" y="1337481"/>
                </a:cubicBezTo>
                <a:cubicBezTo>
                  <a:pt x="1696872" y="1139588"/>
                  <a:pt x="2090382" y="987189"/>
                  <a:pt x="2552131" y="846162"/>
                </a:cubicBezTo>
                <a:cubicBezTo>
                  <a:pt x="3013880" y="705135"/>
                  <a:pt x="3691719" y="573207"/>
                  <a:pt x="4135271" y="491320"/>
                </a:cubicBezTo>
                <a:cubicBezTo>
                  <a:pt x="4578823" y="409433"/>
                  <a:pt x="4899547" y="432179"/>
                  <a:pt x="5213445" y="354842"/>
                </a:cubicBezTo>
                <a:cubicBezTo>
                  <a:pt x="5527344" y="277505"/>
                  <a:pt x="5886734" y="79612"/>
                  <a:pt x="6018662" y="27296"/>
                </a:cubicBezTo>
                <a:cubicBezTo>
                  <a:pt x="6150590" y="-25020"/>
                  <a:pt x="6002740" y="45493"/>
                  <a:pt x="6005015" y="40944"/>
                </a:cubicBezTo>
                <a:cubicBezTo>
                  <a:pt x="6007290" y="36395"/>
                  <a:pt x="6027761" y="2275"/>
                  <a:pt x="6032310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79512" y="5013176"/>
            <a:ext cx="1440160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dirty="0" err="1" smtClean="0"/>
              <a:t>Дж.Уатт</a:t>
            </a:r>
            <a:r>
              <a:rPr lang="ru-RU" dirty="0" smtClean="0"/>
              <a:t> 1769 паровая машина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850062" y="6200464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1890 – 3-х фазный ротор Д-Добровольского и производство ЭД  </a:t>
            </a:r>
          </a:p>
          <a:p>
            <a:r>
              <a:rPr lang="ru-RU" dirty="0" smtClean="0"/>
              <a:t>1831 – э/м индукция </a:t>
            </a:r>
            <a:r>
              <a:rPr lang="ru-RU" dirty="0" err="1" smtClean="0"/>
              <a:t>М.Фарадей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302023" y="1396936"/>
            <a:ext cx="461665" cy="6358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ru-RU" dirty="0" smtClean="0"/>
              <a:t>1769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1914330" y="1434658"/>
            <a:ext cx="461665" cy="56041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dirty="0" smtClean="0"/>
              <a:t>1890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333055" y="1492462"/>
            <a:ext cx="461665" cy="56041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dirty="0" smtClean="0"/>
              <a:t>1906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0" y="1493921"/>
            <a:ext cx="461665" cy="56041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dirty="0" smtClean="0"/>
              <a:t>1962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274159" y="5157192"/>
            <a:ext cx="5694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1895 (7 мая), 1906  - Попов, Маркони : радиопередача</a:t>
            </a:r>
          </a:p>
          <a:p>
            <a:r>
              <a:rPr lang="ru-RU" dirty="0" smtClean="0"/>
              <a:t>1883 – электро-магнитные волны </a:t>
            </a:r>
            <a:r>
              <a:rPr lang="ru-RU" dirty="0" err="1" smtClean="0"/>
              <a:t>Г.Герц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620722" y="4149080"/>
            <a:ext cx="5601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1962 -  производство лазеров</a:t>
            </a:r>
          </a:p>
          <a:p>
            <a:r>
              <a:rPr lang="ru-RU" dirty="0" smtClean="0"/>
              <a:t>1959 – теоретическое обоснование п/</a:t>
            </a:r>
            <a:r>
              <a:rPr lang="ru-RU" dirty="0" err="1" smtClean="0"/>
              <a:t>пр</a:t>
            </a:r>
            <a:r>
              <a:rPr lang="ru-RU" dirty="0" smtClean="0"/>
              <a:t> лазера </a:t>
            </a:r>
            <a:r>
              <a:rPr lang="ru-RU" dirty="0" err="1" smtClean="0"/>
              <a:t>Г.Басов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560580" y="2957846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60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248810" y="2527941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606244" y="2052764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236296" y="2527941"/>
            <a:ext cx="9044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- 5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3031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02732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Базовая МТДЛ схема</a:t>
            </a:r>
            <a:endParaRPr lang="ru-RU" dirty="0"/>
          </a:p>
        </p:txBody>
      </p:sp>
      <p:sp>
        <p:nvSpPr>
          <p:cNvPr id="5" name="Блок-схема: данные 4"/>
          <p:cNvSpPr/>
          <p:nvPr/>
        </p:nvSpPr>
        <p:spPr>
          <a:xfrm>
            <a:off x="4337256" y="5234738"/>
            <a:ext cx="2952328" cy="1157862"/>
          </a:xfrm>
          <a:prstGeom prst="flowChartInputOutpu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1. Реальность</a:t>
            </a:r>
            <a:endParaRPr lang="ru-RU" dirty="0"/>
          </a:p>
        </p:txBody>
      </p:sp>
      <p:sp>
        <p:nvSpPr>
          <p:cNvPr id="6" name="Блок-схема: данные 5"/>
          <p:cNvSpPr/>
          <p:nvPr/>
        </p:nvSpPr>
        <p:spPr>
          <a:xfrm>
            <a:off x="4937375" y="3703541"/>
            <a:ext cx="2360012" cy="1531197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165 w 10165"/>
              <a:gd name="connsiteY0" fmla="*/ 10000 h 10000"/>
              <a:gd name="connsiteX1" fmla="*/ 0 w 10165"/>
              <a:gd name="connsiteY1" fmla="*/ 90 h 10000"/>
              <a:gd name="connsiteX2" fmla="*/ 10165 w 10165"/>
              <a:gd name="connsiteY2" fmla="*/ 0 h 10000"/>
              <a:gd name="connsiteX3" fmla="*/ 8165 w 10165"/>
              <a:gd name="connsiteY3" fmla="*/ 10000 h 10000"/>
              <a:gd name="connsiteX4" fmla="*/ 165 w 10165"/>
              <a:gd name="connsiteY4" fmla="*/ 10000 h 10000"/>
              <a:gd name="connsiteX0" fmla="*/ 165 w 8165"/>
              <a:gd name="connsiteY0" fmla="*/ 9910 h 9910"/>
              <a:gd name="connsiteX1" fmla="*/ 0 w 8165"/>
              <a:gd name="connsiteY1" fmla="*/ 0 h 9910"/>
              <a:gd name="connsiteX2" fmla="*/ 8145 w 8165"/>
              <a:gd name="connsiteY2" fmla="*/ 448 h 9910"/>
              <a:gd name="connsiteX3" fmla="*/ 8165 w 8165"/>
              <a:gd name="connsiteY3" fmla="*/ 9910 h 9910"/>
              <a:gd name="connsiteX4" fmla="*/ 165 w 8165"/>
              <a:gd name="connsiteY4" fmla="*/ 9910 h 9910"/>
              <a:gd name="connsiteX0" fmla="*/ 202 w 10212"/>
              <a:gd name="connsiteY0" fmla="*/ 10362 h 10362"/>
              <a:gd name="connsiteX1" fmla="*/ 0 w 10212"/>
              <a:gd name="connsiteY1" fmla="*/ 362 h 10362"/>
              <a:gd name="connsiteX2" fmla="*/ 10212 w 10212"/>
              <a:gd name="connsiteY2" fmla="*/ 0 h 10362"/>
              <a:gd name="connsiteX3" fmla="*/ 10000 w 10212"/>
              <a:gd name="connsiteY3" fmla="*/ 10362 h 10362"/>
              <a:gd name="connsiteX4" fmla="*/ 202 w 10212"/>
              <a:gd name="connsiteY4" fmla="*/ 10362 h 10362"/>
              <a:gd name="connsiteX0" fmla="*/ 202 w 10035"/>
              <a:gd name="connsiteY0" fmla="*/ 10000 h 10000"/>
              <a:gd name="connsiteX1" fmla="*/ 0 w 10035"/>
              <a:gd name="connsiteY1" fmla="*/ 0 h 10000"/>
              <a:gd name="connsiteX2" fmla="*/ 10035 w 10035"/>
              <a:gd name="connsiteY2" fmla="*/ 0 h 10000"/>
              <a:gd name="connsiteX3" fmla="*/ 10000 w 10035"/>
              <a:gd name="connsiteY3" fmla="*/ 10000 h 10000"/>
              <a:gd name="connsiteX4" fmla="*/ 202 w 10035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35" h="10000">
                <a:moveTo>
                  <a:pt x="202" y="10000"/>
                </a:moveTo>
                <a:cubicBezTo>
                  <a:pt x="135" y="6667"/>
                  <a:pt x="67" y="3333"/>
                  <a:pt x="0" y="0"/>
                </a:cubicBezTo>
                <a:lnTo>
                  <a:pt x="10035" y="0"/>
                </a:lnTo>
                <a:cubicBezTo>
                  <a:pt x="10043" y="3183"/>
                  <a:pt x="9991" y="6817"/>
                  <a:pt x="10000" y="10000"/>
                </a:cubicBezTo>
                <a:lnTo>
                  <a:pt x="202" y="10000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2. Представления  </a:t>
            </a:r>
            <a:r>
              <a:rPr lang="ru-RU" dirty="0" smtClean="0"/>
              <a:t>игроков 1</a:t>
            </a:r>
            <a:endParaRPr lang="ru-RU" dirty="0"/>
          </a:p>
        </p:txBody>
      </p:sp>
      <p:sp>
        <p:nvSpPr>
          <p:cNvPr id="7" name="Блок-схема: данные 6"/>
          <p:cNvSpPr/>
          <p:nvPr/>
        </p:nvSpPr>
        <p:spPr>
          <a:xfrm>
            <a:off x="4427984" y="2393450"/>
            <a:ext cx="3240360" cy="612648"/>
          </a:xfrm>
          <a:prstGeom prst="flowChartInputOutpu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3</a:t>
            </a:r>
            <a:r>
              <a:rPr lang="ru-RU" sz="1400" dirty="0" smtClean="0"/>
              <a:t>. Теоретическая система знаний</a:t>
            </a:r>
            <a:endParaRPr lang="ru-RU" sz="1400" dirty="0"/>
          </a:p>
        </p:txBody>
      </p:sp>
      <p:sp>
        <p:nvSpPr>
          <p:cNvPr id="8" name="Овал 7"/>
          <p:cNvSpPr/>
          <p:nvPr/>
        </p:nvSpPr>
        <p:spPr>
          <a:xfrm>
            <a:off x="179512" y="2053988"/>
            <a:ext cx="2016224" cy="20665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Де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2195736" y="2053988"/>
            <a:ext cx="3528392" cy="8709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2195736" y="3006098"/>
            <a:ext cx="2880320" cy="1623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051720" y="3647328"/>
            <a:ext cx="2664296" cy="1725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Блок-схема: данные 1"/>
          <p:cNvSpPr/>
          <p:nvPr/>
        </p:nvSpPr>
        <p:spPr>
          <a:xfrm rot="4633266">
            <a:off x="4576190" y="3066383"/>
            <a:ext cx="2553135" cy="2413336"/>
          </a:xfrm>
          <a:prstGeom prst="flowChartInputOutput">
            <a:avLst/>
          </a:prstGeom>
          <a:solidFill>
            <a:srgbClr val="FFC000">
              <a:alpha val="3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2а. </a:t>
            </a:r>
            <a:r>
              <a:rPr lang="ru-RU" dirty="0"/>
              <a:t>Представления  игроков </a:t>
            </a:r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393614" y="1470120"/>
            <a:ext cx="34143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МТДЛ-знание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3959932" y="116632"/>
            <a:ext cx="4572508" cy="792088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Язык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549962" y="1470120"/>
            <a:ext cx="6996404" cy="1696893"/>
          </a:xfrm>
          <a:prstGeom prst="ellipse">
            <a:avLst/>
          </a:prstGeom>
          <a:solidFill>
            <a:schemeClr val="tx2">
              <a:lumMod val="40000"/>
              <a:lumOff val="60000"/>
              <a:alpha val="2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4000" dirty="0" smtClean="0">
                <a:solidFill>
                  <a:schemeClr val="tx1"/>
                </a:solidFill>
              </a:rPr>
              <a:t>    		НШ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24" name="Выгнутая вправо стрелка 23"/>
          <p:cNvSpPr/>
          <p:nvPr/>
        </p:nvSpPr>
        <p:spPr>
          <a:xfrm rot="772674">
            <a:off x="7092280" y="4273050"/>
            <a:ext cx="928824" cy="174823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Штриховая стрелка вправо 24"/>
          <p:cNvSpPr/>
          <p:nvPr/>
        </p:nvSpPr>
        <p:spPr>
          <a:xfrm rot="1122204">
            <a:off x="2058325" y="3683841"/>
            <a:ext cx="3077974" cy="341954"/>
          </a:xfrm>
          <a:prstGeom prst="stripedRightArrow">
            <a:avLst>
              <a:gd name="adj1" fmla="val 50000"/>
              <a:gd name="adj2" fmla="val 839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155211" y="823789"/>
            <a:ext cx="163115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Логика</a:t>
            </a:r>
            <a:endParaRPr lang="ru-RU" sz="36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61839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2" grpId="0" animBg="1"/>
      <p:bldP spid="9" grpId="0"/>
      <p:bldP spid="11" grpId="0" animBg="1"/>
      <p:bldP spid="13" grpId="0" animBg="1"/>
      <p:bldP spid="24" grpId="0" animBg="1"/>
      <p:bldP spid="25" grpId="0" animBg="1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Инструменты инноваций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79512" y="692696"/>
            <a:ext cx="6336704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В системе общественного производства утвердила себя сфера  ИННОВАЦИИ – внедрение нового, требующее особого вида Де и Мышления.  </a:t>
            </a:r>
          </a:p>
          <a:p>
            <a:r>
              <a:rPr lang="ru-RU" sz="2000" dirty="0" smtClean="0"/>
              <a:t>Исследование – частный случай движения в неизвестное.</a:t>
            </a:r>
          </a:p>
          <a:p>
            <a:endParaRPr lang="ru-RU" sz="2000" dirty="0" smtClean="0"/>
          </a:p>
          <a:p>
            <a:r>
              <a:rPr lang="ru-RU" sz="2000" dirty="0" smtClean="0"/>
              <a:t>Инструментами здесь являются: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Философия (диалектика, развитие)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МТДЛ как наука о методах познания нового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ТРИЗ – теория решения изобретательских задач - </a:t>
            </a:r>
            <a:r>
              <a:rPr lang="ru-RU" sz="2400" dirty="0" err="1" smtClean="0"/>
              <a:t>Альшуллер</a:t>
            </a:r>
            <a:r>
              <a:rPr lang="ru-RU" sz="2400" dirty="0" smtClean="0"/>
              <a:t> А.С.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err="1" smtClean="0"/>
              <a:t>Тх</a:t>
            </a:r>
            <a:r>
              <a:rPr lang="ru-RU" sz="2400" dirty="0" smtClean="0"/>
              <a:t> СМД (системной </a:t>
            </a:r>
            <a:r>
              <a:rPr lang="ru-RU" sz="2400" dirty="0" err="1" smtClean="0"/>
              <a:t>мыследеятельности</a:t>
            </a:r>
            <a:r>
              <a:rPr lang="ru-RU" sz="2400" dirty="0" smtClean="0"/>
              <a:t>)  - </a:t>
            </a:r>
            <a:r>
              <a:rPr lang="ru-RU" sz="2400" dirty="0" err="1" smtClean="0"/>
              <a:t>Г.П.Щедровицкий</a:t>
            </a:r>
            <a:r>
              <a:rPr lang="ru-RU" sz="2400" dirty="0" smtClean="0"/>
              <a:t>.</a:t>
            </a:r>
            <a:r>
              <a:rPr lang="en-US" sz="2400" dirty="0" smtClean="0"/>
              <a:t> 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СППР </a:t>
            </a:r>
            <a:r>
              <a:rPr lang="ru-RU" sz="2400" dirty="0"/>
              <a:t>– система поддержки принятия решений (аналог </a:t>
            </a:r>
            <a:r>
              <a:rPr lang="en-US" sz="2400" dirty="0"/>
              <a:t>DSS – Decision Support System)</a:t>
            </a:r>
            <a:endParaRPr lang="ru-R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/>
              <a:t>Опора на интуицию. Интегративная психология. Медитации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503211" y="1400582"/>
            <a:ext cx="26277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ТРИЗ – практическая реализация философских установок Технологии мышления , онтологически отличающаяся от СМД-подхода, базирующегося на мировоззрении российских философов до 1922 года (Лосев  А.Ф.)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«Информация – мать интуиции» / Винер.</a:t>
            </a:r>
          </a:p>
          <a:p>
            <a:r>
              <a:rPr lang="ru-RU" dirty="0" smtClean="0"/>
              <a:t>«Медитация -  состояние </a:t>
            </a:r>
            <a:r>
              <a:rPr lang="ru-RU" dirty="0" err="1" smtClean="0"/>
              <a:t>неума</a:t>
            </a:r>
            <a:r>
              <a:rPr lang="ru-RU" dirty="0" smtClean="0"/>
              <a:t>» / Б.Р. </a:t>
            </a:r>
            <a:r>
              <a:rPr lang="ru-RU" dirty="0" err="1" smtClean="0"/>
              <a:t>Ошо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8800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8908</TotalTime>
  <Words>1795</Words>
  <Application>Microsoft Office PowerPoint</Application>
  <PresentationFormat>Экран (4:3)</PresentationFormat>
  <Paragraphs>340</Paragraphs>
  <Slides>26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Методология научного исследования</vt:lpstr>
      <vt:lpstr>Компетенции, формируемые курсом    М.1.Б.2  «Научные исследования в профессиональной деятельности психолого-педагогического направления»</vt:lpstr>
      <vt:lpstr>Компетенции, формируемые курсом  М.1.Б.2  «Научные исследования в профессиональной деятельности психолого-педагогического направления»</vt:lpstr>
      <vt:lpstr>Формирование «исследовательской компетентности» магистрантов средствами «МТДЛ модуля»</vt:lpstr>
      <vt:lpstr>ВКР магистратуры</vt:lpstr>
      <vt:lpstr>МТДЛ - ?</vt:lpstr>
      <vt:lpstr>Ускорение темпов научно-технического прогресса </vt:lpstr>
      <vt:lpstr>Базовая МТДЛ схема</vt:lpstr>
      <vt:lpstr>Инструменты инноваций</vt:lpstr>
      <vt:lpstr>МТДЛ НИ Учебные задания по разделам курса</vt:lpstr>
      <vt:lpstr>БРС (пример) </vt:lpstr>
      <vt:lpstr>Перевод баллов БРС в оценку</vt:lpstr>
      <vt:lpstr>Разделы дисциплины и виды занятий</vt:lpstr>
      <vt:lpstr>Отчётные материалы по курсу МТДЛ НИ</vt:lpstr>
      <vt:lpstr>Формирование научного представления о действительности: четыре ступени</vt:lpstr>
      <vt:lpstr>Иерархия исследований  </vt:lpstr>
      <vt:lpstr>Юдин Эрик Григорьевич. Методология науки. Системность. Деятельность. / Серия «Философы России XX века» - М.: Эдиториал УРСС, 1997.</vt:lpstr>
      <vt:lpstr>Методологический подход</vt:lpstr>
      <vt:lpstr>- знание о том, как получать новое знание</vt:lpstr>
      <vt:lpstr>Философские основания научных исследований в гуманитарной сфере</vt:lpstr>
      <vt:lpstr>Анкета</vt:lpstr>
      <vt:lpstr>е-поддержка Курса:  Курс Юдина ВВ. https://moodle.yspu.org/course/view.php?id=54 Курс кафедры ПТх ИПП https://moodle.yspu.org/course/view.php?id=791  </vt:lpstr>
      <vt:lpstr>Формат письменного Ответа:</vt:lpstr>
      <vt:lpstr>Литература</vt:lpstr>
      <vt:lpstr>Литература</vt:lpstr>
      <vt:lpstr>Б1.Б.4. Научные исследования в профессиональной деятельности психолого-педагогического направления</vt:lpstr>
    </vt:vector>
  </TitlesOfParts>
  <Company>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папа</dc:creator>
  <cp:lastModifiedBy>Family</cp:lastModifiedBy>
  <cp:revision>245</cp:revision>
  <cp:lastPrinted>2017-03-01T08:03:21Z</cp:lastPrinted>
  <dcterms:created xsi:type="dcterms:W3CDTF">2013-02-10T14:46:10Z</dcterms:created>
  <dcterms:modified xsi:type="dcterms:W3CDTF">2020-12-21T19:18:10Z</dcterms:modified>
</cp:coreProperties>
</file>