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22"/>
  </p:notesMasterIdLst>
  <p:sldIdLst>
    <p:sldId id="256" r:id="rId2"/>
    <p:sldId id="270" r:id="rId3"/>
    <p:sldId id="257" r:id="rId4"/>
    <p:sldId id="274" r:id="rId5"/>
    <p:sldId id="258" r:id="rId6"/>
    <p:sldId id="271" r:id="rId7"/>
    <p:sldId id="272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3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AC802-C676-4514-9BCB-F4E8615C65D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F9CBC-ABAA-44A0-9521-38A2F5B329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8605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F9CBC-ABAA-44A0-9521-38A2F5B32960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2464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39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318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4705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89878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7207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7451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5052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6761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187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377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116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183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0008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5938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5631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311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005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AD8B0-47CA-4A54-A440-04557C488B2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D20FA-2EA4-4421-993C-D82A69AE51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65630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0322" y="3305209"/>
            <a:ext cx="8144134" cy="137307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</a:rPr>
              <a:t>Ярославская психологическая школа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1489" y="5168900"/>
            <a:ext cx="6840511" cy="16891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Выполнили: студентки групп 98104 и 98105,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Васильева В. С., Виноградова В. О,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Красотина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033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История 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500" y="2336872"/>
            <a:ext cx="11582400" cy="3764125"/>
          </a:xfrm>
        </p:spPr>
        <p:txBody>
          <a:bodyPr>
            <a:norm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</a:rPr>
              <a:t>В состав нынешнего отделения  входят психологи – представители крупных образовательных центров (Ярославский государственный университет им. П.Г. Демидова, Ярославский государственный педагогический университет им. К.Д. Ушинского, Ярославская государственная медицинская академия), более 15 психологических центров. </a:t>
            </a:r>
            <a:endParaRPr lang="ru-RU" sz="2800" dirty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9850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969128"/>
            <a:ext cx="9613861" cy="1080938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</a:rPr>
              <a:t>Работа и вклад представителей Ярославской психологической школы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9401" y="1930400"/>
            <a:ext cx="11569700" cy="49275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С. Филатов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(1900–1974) – основатель школы. Публикации В. С. Филатова посвящены экспериментальному исследованию речи, различным аспектам формирования характера, психологии труда, профориентации, научной организации труда, а также это монографии о формировании характера и личности в труде, проблемах социальной психологии, детской психологии.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С. Роговин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(1921–1993) – известный отечественный психолог, доктор психологических наук,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 существенный вклад в теорию и практику наиболее сложных аспектов дифференциального диагноза в психиатрии. Подчеркивал важность и особую роль клинического анализа результатов патопсихологического эксперимента.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395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Работа и вклад представителей Ярославской психологической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120900"/>
            <a:ext cx="11709400" cy="4648199"/>
          </a:xfrm>
        </p:spPr>
        <p:txBody>
          <a:bodyPr>
            <a:normAutofit fontScale="92500" lnSpcReduction="10000"/>
          </a:bodyPr>
          <a:lstStyle/>
          <a:p>
            <a:pPr marL="685800" indent="-457200" algn="just"/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Н.П.Ерастов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(1930-1989) -  был создателем ярославской школы психологии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мышления. Одним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первых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обратился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исследованию проблем общения.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Н.П.Ерастов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автором введения практикума по психологии общения, на котором студенты могли бы использовать приемы и навыки эффективного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общения. Предложил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концепцию структурно-психологического анализа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</a:p>
          <a:p>
            <a:pPr marL="685800" indent="-457200" algn="just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В.Д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Шадриков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один из последователей В. С. Филатова, а впоследствии — выдающийся отечественный психолог, академик РАО, заместитель министра образования и науки СССР.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тем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многом определяющую роль для современного состояния исследований, проводимых в Ярославской психологической школе, сыграла разработанная В. Д.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Шадриковым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концепция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системогенеза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профессиональной деятельности, а также его теория общих и профессиональных способностей. Они являются теоретико-методологической основой многих исследований как общепсихологического плана, так и прикладной направленности.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4835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Работа и вклад представителей Ярославской психологической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1" y="2095572"/>
            <a:ext cx="11366500" cy="4521128"/>
          </a:xfrm>
        </p:spPr>
        <p:txBody>
          <a:bodyPr>
            <a:norm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</a:rPr>
              <a:t>В.А. </a:t>
            </a:r>
            <a:r>
              <a:rPr lang="ru-RU" sz="2600" b="1" dirty="0" err="1">
                <a:latin typeface="Times New Roman" panose="02020603050405020304" pitchFamily="18" charset="0"/>
              </a:rPr>
              <a:t>Мазилов</a:t>
            </a:r>
            <a:r>
              <a:rPr lang="ru-RU" sz="2600" dirty="0">
                <a:latin typeface="Times New Roman" panose="02020603050405020304" pitchFamily="18" charset="0"/>
              </a:rPr>
              <a:t> – доктор психологических наук, профессор, зав. кафедрой Ярославского государственного педагогического университета им. КД. Ушинского, работает в области методологии и истории психологии, общей психологии</a:t>
            </a:r>
            <a:r>
              <a:rPr lang="ru-RU" sz="2600" dirty="0" smtClean="0">
                <a:latin typeface="Times New Roman" panose="02020603050405020304" pitchFamily="18" charset="0"/>
              </a:rPr>
              <a:t>. Занимается </a:t>
            </a:r>
            <a:r>
              <a:rPr lang="ru-RU" sz="2600" dirty="0">
                <a:latin typeface="Times New Roman" panose="02020603050405020304" pitchFamily="18" charset="0"/>
              </a:rPr>
              <a:t>разработкой коммуникативной методологии </a:t>
            </a:r>
            <a:r>
              <a:rPr lang="ru-RU" sz="2600" dirty="0" smtClean="0">
                <a:latin typeface="Times New Roman" panose="02020603050405020304" pitchFamily="18" charset="0"/>
              </a:rPr>
              <a:t>психологической науки</a:t>
            </a:r>
            <a:r>
              <a:rPr lang="ru-RU" sz="2600" dirty="0">
                <a:latin typeface="Times New Roman" panose="02020603050405020304" pitchFamily="18" charset="0"/>
              </a:rPr>
              <a:t>, направленной на интеграцию </a:t>
            </a:r>
            <a:r>
              <a:rPr lang="ru-RU" sz="2600" dirty="0" smtClean="0">
                <a:latin typeface="Times New Roman" panose="02020603050405020304" pitchFamily="18" charset="0"/>
              </a:rPr>
              <a:t>научно-психологического знания</a:t>
            </a:r>
            <a:r>
              <a:rPr lang="ru-RU" sz="2600" dirty="0">
                <a:latin typeface="Times New Roman" panose="02020603050405020304" pitchFamily="18" charset="0"/>
              </a:rPr>
              <a:t>. </a:t>
            </a:r>
            <a:endParaRPr lang="ru-RU" sz="2600" dirty="0" smtClean="0">
              <a:latin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</a:rPr>
              <a:t>Ю.П</a:t>
            </a:r>
            <a:r>
              <a:rPr lang="ru-RU" sz="2600" b="1" dirty="0">
                <a:latin typeface="Times New Roman" panose="02020603050405020304" pitchFamily="18" charset="0"/>
              </a:rPr>
              <a:t>. </a:t>
            </a:r>
            <a:r>
              <a:rPr lang="ru-RU" sz="2600" b="1" dirty="0" err="1">
                <a:latin typeface="Times New Roman" panose="02020603050405020304" pitchFamily="18" charset="0"/>
              </a:rPr>
              <a:t>Поваренков</a:t>
            </a:r>
            <a:r>
              <a:rPr lang="ru-RU" sz="2600" dirty="0">
                <a:latin typeface="Times New Roman" panose="02020603050405020304" pitchFamily="18" charset="0"/>
              </a:rPr>
              <a:t> – доктор психологических наук, профессор кафедры общей психологии ЯГПУ, является автором 120 научных </a:t>
            </a:r>
            <a:r>
              <a:rPr lang="ru-RU" sz="2600" dirty="0" smtClean="0">
                <a:latin typeface="Times New Roman" panose="02020603050405020304" pitchFamily="18" charset="0"/>
              </a:rPr>
              <a:t>публикаций. Область </a:t>
            </a:r>
            <a:r>
              <a:rPr lang="ru-RU" sz="2600" dirty="0">
                <a:latin typeface="Times New Roman" panose="02020603050405020304" pitchFamily="18" charset="0"/>
              </a:rPr>
              <a:t>научных интересов: психология профессионального развития человека. Является автором оригинальной концепции профессионального становления личности, а также концепций периодизации, кризисов, критериев профессионального становления. </a:t>
            </a:r>
            <a:endParaRPr lang="ru-RU" sz="26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027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Работа и вклад представителей Ярославской психологической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" y="1943172"/>
            <a:ext cx="11607800" cy="4914828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200" b="1" dirty="0">
                <a:latin typeface="Times New Roman" panose="02020603050405020304" pitchFamily="18" charset="0"/>
              </a:rPr>
              <a:t>Н.П. Ансимова </a:t>
            </a:r>
            <a:r>
              <a:rPr lang="ru-RU" sz="2200" dirty="0">
                <a:latin typeface="Times New Roman" panose="02020603050405020304" pitchFamily="18" charset="0"/>
              </a:rPr>
              <a:t>- профессор кафедры общей и социальной психологии. В 1989 году под ее руководством был организован </a:t>
            </a:r>
            <a:r>
              <a:rPr lang="ru-RU" sz="2200" dirty="0" err="1">
                <a:latin typeface="Times New Roman" panose="02020603050405020304" pitchFamily="18" charset="0"/>
              </a:rPr>
              <a:t>спецфакультет</a:t>
            </a:r>
            <a:r>
              <a:rPr lang="ru-RU" sz="2200" dirty="0">
                <a:latin typeface="Times New Roman" panose="02020603050405020304" pitchFamily="18" charset="0"/>
              </a:rPr>
              <a:t> практической психологии по переподготовке педагогических </a:t>
            </a:r>
            <a:r>
              <a:rPr lang="ru-RU" sz="2200" dirty="0" smtClean="0">
                <a:latin typeface="Times New Roman" panose="02020603050405020304" pitchFamily="18" charset="0"/>
              </a:rPr>
              <a:t>кадров. Она </a:t>
            </a:r>
            <a:r>
              <a:rPr lang="ru-RU" sz="2200" dirty="0">
                <a:latin typeface="Times New Roman" panose="02020603050405020304" pitchFamily="18" charset="0"/>
              </a:rPr>
              <a:t>является председателем </a:t>
            </a:r>
            <a:r>
              <a:rPr lang="ru-RU" sz="2200" dirty="0" smtClean="0">
                <a:latin typeface="Times New Roman" panose="02020603050405020304" pitchFamily="18" charset="0"/>
              </a:rPr>
              <a:t>научно-методического </a:t>
            </a:r>
            <a:r>
              <a:rPr lang="ru-RU" sz="2200" dirty="0">
                <a:latin typeface="Times New Roman" panose="02020603050405020304" pitchFamily="18" charset="0"/>
              </a:rPr>
              <a:t>совета службы практической психологии образования Ярославской </a:t>
            </a:r>
            <a:r>
              <a:rPr lang="ru-RU" sz="2200" dirty="0" smtClean="0">
                <a:latin typeface="Times New Roman" panose="02020603050405020304" pitchFamily="18" charset="0"/>
              </a:rPr>
              <a:t>области. Вклад </a:t>
            </a:r>
            <a:r>
              <a:rPr lang="ru-RU" sz="2200" dirty="0">
                <a:latin typeface="Times New Roman" panose="02020603050405020304" pitchFamily="18" charset="0"/>
              </a:rPr>
              <a:t>её работы </a:t>
            </a:r>
            <a:r>
              <a:rPr lang="ru-RU" sz="2200" dirty="0" smtClean="0">
                <a:latin typeface="Times New Roman" panose="02020603050405020304" pitchFamily="18" charset="0"/>
              </a:rPr>
              <a:t>заключается </a:t>
            </a:r>
            <a:r>
              <a:rPr lang="ru-RU" sz="2200" dirty="0">
                <a:latin typeface="Times New Roman" panose="02020603050405020304" pitchFamily="18" charset="0"/>
              </a:rPr>
              <a:t>в развитии теории деятельности, в частности уточнении, расширении и структуризации одного из основных компонентов </a:t>
            </a:r>
            <a:r>
              <a:rPr lang="ru-RU" sz="2200" dirty="0" err="1">
                <a:latin typeface="Times New Roman" panose="02020603050405020304" pitchFamily="18" charset="0"/>
              </a:rPr>
              <a:t>психологическойсистемы</a:t>
            </a:r>
            <a:r>
              <a:rPr lang="ru-RU" sz="2200" dirty="0">
                <a:latin typeface="Times New Roman" panose="02020603050405020304" pitchFamily="18" charset="0"/>
              </a:rPr>
              <a:t> деятельности - цели, ее собственной структуры и функций. </a:t>
            </a:r>
            <a:endParaRPr lang="ru-RU" sz="2200" dirty="0" smtClean="0">
              <a:latin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200" b="1" dirty="0" smtClean="0">
                <a:latin typeface="Times New Roman" panose="02020603050405020304" pitchFamily="18" charset="0"/>
              </a:rPr>
              <a:t>А.В</a:t>
            </a:r>
            <a:r>
              <a:rPr lang="ru-RU" sz="2200" b="1" dirty="0">
                <a:latin typeface="Times New Roman" panose="02020603050405020304" pitchFamily="18" charset="0"/>
              </a:rPr>
              <a:t>. Карпов – руководитель </a:t>
            </a:r>
            <a:r>
              <a:rPr lang="ru-RU" sz="2200" dirty="0">
                <a:latin typeface="Times New Roman" panose="02020603050405020304" pitchFamily="18" charset="0"/>
              </a:rPr>
              <a:t>Ярославской психологической школы</a:t>
            </a:r>
            <a:r>
              <a:rPr lang="ru-RU" sz="2200" b="1" dirty="0">
                <a:latin typeface="Times New Roman" panose="02020603050405020304" pitchFamily="18" charset="0"/>
              </a:rPr>
              <a:t>. </a:t>
            </a:r>
            <a:r>
              <a:rPr lang="ru-RU" sz="2200" dirty="0">
                <a:latin typeface="Times New Roman" panose="02020603050405020304" pitchFamily="18" charset="0"/>
              </a:rPr>
              <a:t>Им развита обобщающая психологическая теория принятия решения в профессиональной и учебной деятельности. В ней впервые реализован синтез представлений об основных классах процессов принятия решения – индивидуальных, групповых, управленческих и др. Им разработана новая психологическая концепция рефлексивных процессов и свойств. Предложена и развита принципиально новая концепция в области психологии управления – трансформационная концепция менеджмента.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326629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Работа и вклад представителей Ярославской психологической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2044700"/>
            <a:ext cx="12103100" cy="4711699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Новиковым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течение многих лет разрабатывалась проблема психологии личности и малых групп. Авторская трактовка социальной психологии как научно-практической дисциплины позволяет иметь дело с реальными объектами. Различение научной психологии, как имеющей дело с предметом своей науки, и прикладной, как имеющей дело с реальными объектами, различение методологии, теории и технологий оперирования с реальностью научной и прикладной психологии позволили выработать новые подходы к пониманию места науки и психолога в современном обществе.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Козлов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профессор кафедры социальных технологий Ярославского государственного университета им. П.Г. Демидова, принял непосредственное участие в проведении исследований по разработке и обоснованию теории и практики работы с кризисными состояниями личности, малых и больших групп, что позволило не только разработать многоуровневую методологию работы с данными объектами, но и вычленить специфику реальной практики приведения объектов в состояние баланса и эффективности в деятельности. Созданная им теория и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психотехнологий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различных форм психосоциальной помощи населению представлена как система положений, раскрывающих структуру кризисных состояний, содержание ее основных элементов, взаимосвязи между ними, позволяющая субъекту социальной деятельности эффективно реализовывать в ней собственный творческий потенциал.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8037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Работа и вклад представителей Ярославской психологической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01" y="2082800"/>
            <a:ext cx="11925300" cy="4495799"/>
          </a:xfrm>
        </p:spPr>
        <p:txBody>
          <a:bodyPr>
            <a:normAutofit fontScale="92500"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Н.В. Клюевой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разработаны методологические и теоретические основы образования взрослых, обоснованы психолого-педагогические и социально-психологические условия его эффективности. Принципиальной особенностью подхода, разработанного Н.В. Клюевой, является представление об образовании взрослых как интеграции консалтинговой, исследовательской и образовательной деятельности. Этот подход методически представлен в технологии инновационного обучения, благодаря которому происходит освоение технологий решения проблем (формирование эффективного мышления), формирование социально-психологической компетентности (развитие умений и навыков эффективного общения), а также актуализация личностного потенциала.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М.М.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Кашапов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доктор психологических наук, профессор кафедры педагогической психологии и педагогики, зав. лабораторией профессионального и личностного развития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Кашапов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автор образовательных технологий по психологии для руководящих и педагогических работников образования, руководителей фирм и предприятий различных типов собственности. </a:t>
            </a:r>
          </a:p>
        </p:txBody>
      </p:sp>
    </p:spTree>
    <p:extLst>
      <p:ext uri="{BB962C8B-B14F-4D97-AF65-F5344CB8AC3E}">
        <p14:creationId xmlns:p14="http://schemas.microsoft.com/office/powerpoint/2010/main" xmlns="" val="41328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Работа и вклад представителей Ярославской психологической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36873"/>
            <a:ext cx="12039600" cy="4521127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Ю.К. Корнилов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профессор, кандидат психологических наук, зав. кафедрой общей психологии. Является создателем и руководителем научной школы практического мышления. Разработаны оригинальные методики исследования разнообразных психологических характеристик управленческого мышления. Руководитель проектов, поддержанных РГНФ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Минобразованием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РФ.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интересы профессора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Л.Ю. Субботиной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охватывают широкий круг вопросов психологии способностей личности, общения, психологии профессионального обучения, психологии управления, активных форм обучения, системы дистанционного обучения. В последние годы  Л.Ю. Субботина исследует феномен психологической защиты личности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381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Работа и вклад представителей Ярославской психологической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1" y="2336872"/>
            <a:ext cx="11798300" cy="4394127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Н.В.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Нижегородцева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доктор психологических наук, профессор, зав. кафедрой педагогической психологии Ярославского государственного педагогического университета им. К.Д. Ушинского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организатором международных и российских конференций по проблемам образования, психического развития и деятельности, член диссертационных советов по психологии, руководит работой аспирантов и соискателей. Сфера научных интересов: развитие индивидуальности в детском возрасте,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системогенезучебной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деятельности, готовность к обучению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сфера научных интересов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В.Е. Орла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 области психологии профессионального развития личности и психодиагностики. Главной научной проблематикой является исследование синдрома психического выгорания в различных профессиональных средах. Разработана Концепция психического выгорания.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5220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основе приведенной информации мы можем говорить о соответствии Ярославской психологической школы признакам Научной школы: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92" y="2052059"/>
            <a:ext cx="11798300" cy="4910871"/>
          </a:xfrm>
        </p:spPr>
        <p:txBody>
          <a:bodyPr>
            <a:noAutofit/>
          </a:bodyPr>
          <a:lstStyle/>
          <a:p>
            <a:pPr marL="450850" lvl="0" indent="-342900">
              <a:buFont typeface="+mj-lt"/>
              <a:buAutoNum type="arabicPeriod"/>
            </a:pP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Общность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научных интересов представителей школы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профессиональные интересы ученых школы сосредоточены вокруг проблем психологии учебной и профессиональной деятельности, а также во взаимосвязи с основным направлением представители школы стремятся развивать и другие проблемы из различных отраслей психологии с целью раскрытия более полной, глубокой и всесторонней картины теории деятельности.  </a:t>
            </a:r>
          </a:p>
          <a:p>
            <a:pPr marL="450850" indent="-342900">
              <a:buFont typeface="+mj-lt"/>
              <a:buAutoNum type="arabicPeriod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Единые 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научные подходы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и близость 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концептуальных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установок  исследований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на протяжении многих лет большинство представителей школы придерживаются системного подхода при рассмотрении проблем деятельности, а также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системогенетической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теории деятельности, разработанной В.Д.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Шадриковым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Также все представители школы придерживались и придерживаются принципа, который был заложен в основу школы В.С. Филатовым - сочетание научности и практической ориентированности;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0850" indent="-342900">
              <a:buFont typeface="+mj-lt"/>
              <a:buAutoNum type="arabicPeriod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Научная 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значимость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рассматриваемых проблем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проводимые учеными школы исследования внесли и вносят вклад в разработку психологии деятельности, психологии труда, инженерной и организационной психологии. В частности В.Д.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Шадриковым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была разработана концепция системогенеза профессиональной деятельности. Он был первым, кто подошел к рассмотрению деятельности с точки зрения системного подхода. Т.е. это был новый взгляд на проблему деятельности, которого раньше не было. И этот взгляд, наравне со взглядами московской и ленинградской школ, был принят в отечественной психологии. В последние годы  В.Д. Шадриков уделяет внимание 3-м основным проблемам: состоянию теории деятельности, развитию системного подхода в психологии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системогенетической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теории деятельности, и внедрению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компетентностного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подхода в систему российского образования. Его ученики и последователи также в своей деятельности развивали и развивают эти идеи (А.В. Карпов, Н.П.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Ансимова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Ю.П. Поваренков, И.В. Кузнецова и др.)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220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3" name="Picture 105" descr="Белый фон картинка без рисунка» — карточка пользователя gorodskoi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40420"/>
            <a:ext cx="12191999" cy="689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75"/>
          <p:cNvSpPr>
            <a:spLocks noChangeArrowheads="1"/>
          </p:cNvSpPr>
          <p:nvPr/>
        </p:nvSpPr>
        <p:spPr bwMode="auto">
          <a:xfrm>
            <a:off x="419720" y="10493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Дерево Ярославской психологической школы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39700" y="0"/>
            <a:ext cx="11785600" cy="6676876"/>
            <a:chOff x="570" y="1373"/>
            <a:chExt cx="15840" cy="9533"/>
          </a:xfrm>
        </p:grpSpPr>
        <p:sp>
          <p:nvSpPr>
            <p:cNvPr id="7" name="Rectangle 74"/>
            <p:cNvSpPr>
              <a:spLocks noChangeArrowheads="1"/>
            </p:cNvSpPr>
            <p:nvPr/>
          </p:nvSpPr>
          <p:spPr bwMode="auto">
            <a:xfrm>
              <a:off x="663" y="7853"/>
              <a:ext cx="2798" cy="1503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Н.Э. </a:t>
              </a:r>
              <a:r>
                <a:rPr kumimoji="0" lang="ru-RU" altLang="ru-RU" sz="900" b="1" i="1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Солынин</a:t>
              </a:r>
              <a:endPara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Психологическая структура этнической толерантности учащихся средней школы, студентов средних и высших профессиональных образовательных учреждений</a:t>
              </a:r>
              <a:endPara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73"/>
            <p:cNvSpPr>
              <a:spLocks noChangeArrowheads="1"/>
            </p:cNvSpPr>
            <p:nvPr/>
          </p:nvSpPr>
          <p:spPr bwMode="auto">
            <a:xfrm>
              <a:off x="4271" y="10009"/>
              <a:ext cx="2375" cy="897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Т.А. </a:t>
              </a:r>
              <a:r>
                <a:rPr kumimoji="0" lang="ru-RU" altLang="ru-RU" sz="900" b="1" i="1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Атрохова</a:t>
              </a:r>
              <a:endPara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Психологическая готовность первоклассников к обучению смысловому чтению</a:t>
              </a:r>
              <a:endPara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72"/>
            <p:cNvSpPr>
              <a:spLocks noChangeArrowheads="1"/>
            </p:cNvSpPr>
            <p:nvPr/>
          </p:nvSpPr>
          <p:spPr bwMode="auto">
            <a:xfrm>
              <a:off x="4271" y="8941"/>
              <a:ext cx="2375" cy="675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Т.В. Жукова</a:t>
              </a:r>
              <a:endPara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Психологическая готовность  к обучению в вузе</a:t>
              </a:r>
              <a:endPara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71"/>
            <p:cNvSpPr>
              <a:spLocks noChangeArrowheads="1"/>
            </p:cNvSpPr>
            <p:nvPr/>
          </p:nvSpPr>
          <p:spPr bwMode="auto">
            <a:xfrm>
              <a:off x="4271" y="7385"/>
              <a:ext cx="2328" cy="1267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Т.В. </a:t>
              </a:r>
              <a:r>
                <a:rPr kumimoji="0" lang="ru-RU" altLang="ru-RU" sz="900" b="1" i="1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Ледовская</a:t>
              </a:r>
              <a:endPara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Индивидуально-типологические особенности  студентов вуза с разными показателями успешности учебной деятельности</a:t>
              </a:r>
              <a:endPara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0"/>
            <p:cNvSpPr>
              <a:spLocks noChangeArrowheads="1"/>
            </p:cNvSpPr>
            <p:nvPr/>
          </p:nvSpPr>
          <p:spPr bwMode="auto">
            <a:xfrm>
              <a:off x="7187" y="7390"/>
              <a:ext cx="2542" cy="1109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1" i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А.А. Карпов</a:t>
              </a:r>
              <a:endPara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Структурно-функциональная организация </a:t>
              </a:r>
              <a:r>
                <a:rPr kumimoji="0" lang="ru-RU" altLang="ru-RU" sz="900" b="0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метакогнитивной</a:t>
              </a:r>
              <a:r>
                <a:rPr kumimoji="0" lang="ru-RU" altLang="ru-RU" sz="9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сферы личности в управленческой деятельности</a:t>
              </a:r>
              <a:endPara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AutoShape 69"/>
            <p:cNvSpPr>
              <a:spLocks noChangeShapeType="1"/>
            </p:cNvSpPr>
            <p:nvPr/>
          </p:nvSpPr>
          <p:spPr bwMode="auto">
            <a:xfrm flipH="1">
              <a:off x="3985" y="6296"/>
              <a:ext cx="56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AutoShape 68"/>
            <p:cNvSpPr>
              <a:spLocks noChangeShapeType="1"/>
            </p:cNvSpPr>
            <p:nvPr/>
          </p:nvSpPr>
          <p:spPr bwMode="auto">
            <a:xfrm>
              <a:off x="3985" y="6296"/>
              <a:ext cx="0" cy="41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AutoShape 67"/>
            <p:cNvSpPr>
              <a:spLocks noChangeShapeType="1"/>
            </p:cNvSpPr>
            <p:nvPr/>
          </p:nvSpPr>
          <p:spPr bwMode="auto">
            <a:xfrm flipH="1">
              <a:off x="3461" y="8572"/>
              <a:ext cx="52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66"/>
            <p:cNvSpPr>
              <a:spLocks noChangeShapeType="1"/>
            </p:cNvSpPr>
            <p:nvPr/>
          </p:nvSpPr>
          <p:spPr bwMode="auto">
            <a:xfrm>
              <a:off x="3985" y="7853"/>
              <a:ext cx="28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AutoShape 65"/>
            <p:cNvSpPr>
              <a:spLocks noChangeShapeType="1"/>
            </p:cNvSpPr>
            <p:nvPr/>
          </p:nvSpPr>
          <p:spPr bwMode="auto">
            <a:xfrm>
              <a:off x="3985" y="9197"/>
              <a:ext cx="28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AutoShape 64"/>
            <p:cNvSpPr>
              <a:spLocks noChangeShapeType="1"/>
            </p:cNvSpPr>
            <p:nvPr/>
          </p:nvSpPr>
          <p:spPr bwMode="auto">
            <a:xfrm>
              <a:off x="3985" y="10448"/>
              <a:ext cx="28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AutoShape 63"/>
            <p:cNvSpPr>
              <a:spLocks noChangeShapeType="1"/>
            </p:cNvSpPr>
            <p:nvPr/>
          </p:nvSpPr>
          <p:spPr bwMode="auto">
            <a:xfrm>
              <a:off x="8400" y="6936"/>
              <a:ext cx="0" cy="44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9" name="Group 2"/>
            <p:cNvGrpSpPr>
              <a:grpSpLocks/>
            </p:cNvGrpSpPr>
            <p:nvPr/>
          </p:nvGrpSpPr>
          <p:grpSpPr bwMode="auto">
            <a:xfrm>
              <a:off x="570" y="1373"/>
              <a:ext cx="15840" cy="9522"/>
              <a:chOff x="570" y="1373"/>
              <a:chExt cx="15840" cy="9522"/>
            </a:xfrm>
          </p:grpSpPr>
          <p:sp>
            <p:nvSpPr>
              <p:cNvPr id="20" name="Rectangle 62"/>
              <p:cNvSpPr>
                <a:spLocks noChangeArrowheads="1"/>
              </p:cNvSpPr>
              <p:nvPr/>
            </p:nvSpPr>
            <p:spPr bwMode="auto">
              <a:xfrm>
                <a:off x="13274" y="8310"/>
                <a:ext cx="2362" cy="1046"/>
              </a:xfrm>
              <a:prstGeom prst="rect">
                <a:avLst/>
              </a:prstGeom>
              <a:solidFill>
                <a:srgbClr val="C6D9F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900" b="1" i="1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Е.Г. Изотова</a:t>
                </a: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9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Психологическая структура учебной деятельности студентов высших учебных заведений</a:t>
                </a: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alt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" name="Rectangle 61"/>
              <p:cNvSpPr>
                <a:spLocks noChangeArrowheads="1"/>
              </p:cNvSpPr>
              <p:nvPr/>
            </p:nvSpPr>
            <p:spPr bwMode="auto">
              <a:xfrm>
                <a:off x="10427" y="9953"/>
                <a:ext cx="2146" cy="942"/>
              </a:xfrm>
              <a:prstGeom prst="rect">
                <a:avLst/>
              </a:prstGeom>
              <a:solidFill>
                <a:srgbClr val="C6D9F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900" b="1" i="1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А.Э. </a:t>
                </a:r>
                <a:r>
                  <a:rPr kumimoji="0" lang="ru-RU" altLang="ru-RU" sz="900" b="1" i="1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Цымбалюк</a:t>
                </a: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900" b="0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Системогенетический</a:t>
                </a:r>
                <a:r>
                  <a:rPr kumimoji="0" lang="ru-RU" altLang="ru-RU" sz="9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подход   к проблеме  карьеры</a:t>
                </a:r>
                <a:endParaRPr kumimoji="0" lang="ru-RU" altLang="ru-RU" sz="2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2" name="Rectangle 60"/>
              <p:cNvSpPr>
                <a:spLocks noChangeArrowheads="1"/>
              </p:cNvSpPr>
              <p:nvPr/>
            </p:nvSpPr>
            <p:spPr bwMode="auto">
              <a:xfrm>
                <a:off x="10000" y="8610"/>
                <a:ext cx="2577" cy="1059"/>
              </a:xfrm>
              <a:prstGeom prst="rect">
                <a:avLst/>
              </a:prstGeom>
              <a:solidFill>
                <a:srgbClr val="C6D9F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900" b="1" i="1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Ю.Н. Слепко</a:t>
                </a: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9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Оценка эффективности деятельности учителя различными участниками педагогического процесса</a:t>
                </a: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alt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3" name="Rectangle 59"/>
              <p:cNvSpPr>
                <a:spLocks noChangeArrowheads="1"/>
              </p:cNvSpPr>
              <p:nvPr/>
            </p:nvSpPr>
            <p:spPr bwMode="auto">
              <a:xfrm>
                <a:off x="10182" y="7393"/>
                <a:ext cx="2372" cy="924"/>
              </a:xfrm>
              <a:prstGeom prst="rect">
                <a:avLst/>
              </a:prstGeom>
              <a:solidFill>
                <a:srgbClr val="C6D9F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900" b="1" i="1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М.Г. </a:t>
                </a:r>
                <a:r>
                  <a:rPr kumimoji="0" lang="ru-RU" altLang="ru-RU" sz="900" b="1" i="1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Угарова</a:t>
                </a: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9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Профессиональное самоопределение студентов педагогического вуза</a:t>
                </a: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alt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24" name="Group 9"/>
              <p:cNvGrpSpPr>
                <a:grpSpLocks/>
              </p:cNvGrpSpPr>
              <p:nvPr/>
            </p:nvGrpSpPr>
            <p:grpSpPr bwMode="auto">
              <a:xfrm>
                <a:off x="570" y="1373"/>
                <a:ext cx="15840" cy="5725"/>
                <a:chOff x="570" y="1373"/>
                <a:chExt cx="15840" cy="5725"/>
              </a:xfrm>
            </p:grpSpPr>
            <p:sp>
              <p:nvSpPr>
                <p:cNvPr id="31" name="Rectangle 58"/>
                <p:cNvSpPr>
                  <a:spLocks noChangeArrowheads="1"/>
                </p:cNvSpPr>
                <p:nvPr/>
              </p:nvSpPr>
              <p:spPr bwMode="auto">
                <a:xfrm>
                  <a:off x="8650" y="4561"/>
                  <a:ext cx="2146" cy="1109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Н.П. Ансимова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Психология постановки учебных целей в совместной деятельности учителя и учеников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" name="Rectangle 57"/>
                <p:cNvSpPr>
                  <a:spLocks noChangeArrowheads="1"/>
                </p:cNvSpPr>
                <p:nvPr/>
              </p:nvSpPr>
              <p:spPr bwMode="auto">
                <a:xfrm>
                  <a:off x="7306" y="5876"/>
                  <a:ext cx="2283" cy="1060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А.В. Карпов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Концепция </a:t>
                  </a:r>
                  <a:r>
                    <a:rPr kumimoji="0" lang="ru-RU" altLang="ru-RU" sz="9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системогенеза</a:t>
                  </a: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игровой деятельности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Рефлексивная детерминация деятельности и личности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3" name="Rectangle 56"/>
                <p:cNvSpPr>
                  <a:spLocks noChangeArrowheads="1"/>
                </p:cNvSpPr>
                <p:nvPr/>
              </p:nvSpPr>
              <p:spPr bwMode="auto">
                <a:xfrm>
                  <a:off x="4547" y="5866"/>
                  <a:ext cx="2099" cy="883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Н.В. </a:t>
                  </a:r>
                  <a:r>
                    <a:rPr kumimoji="0" lang="ru-RU" altLang="ru-RU" sz="900" b="1" i="1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Нижегородцева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Концепция </a:t>
                  </a:r>
                  <a:r>
                    <a:rPr kumimoji="0" lang="ru-RU" altLang="ru-RU" sz="9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системогенеза</a:t>
                  </a: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учебной деятельности и готовности к обучению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" name="Rectangle 55"/>
                <p:cNvSpPr>
                  <a:spLocks noChangeArrowheads="1"/>
                </p:cNvSpPr>
                <p:nvPr/>
              </p:nvSpPr>
              <p:spPr bwMode="auto">
                <a:xfrm>
                  <a:off x="10182" y="5866"/>
                  <a:ext cx="2428" cy="1050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Ю.П. </a:t>
                  </a:r>
                  <a:r>
                    <a:rPr kumimoji="0" lang="ru-RU" altLang="ru-RU" sz="900" b="1" i="1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Поваренков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Системогенетическая</a:t>
                  </a: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концепция профессионального становления и реализации личности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5" name="Rectangle 54"/>
                <p:cNvSpPr>
                  <a:spLocks noChangeArrowheads="1"/>
                </p:cNvSpPr>
                <p:nvPr/>
              </p:nvSpPr>
              <p:spPr bwMode="auto">
                <a:xfrm>
                  <a:off x="5986" y="4564"/>
                  <a:ext cx="2074" cy="1055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И.В. Кузнецова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Психологический анализ подготовки и принятия решения о выборе профессии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6" name="Rectangle 53"/>
                <p:cNvSpPr>
                  <a:spLocks noChangeArrowheads="1"/>
                </p:cNvSpPr>
                <p:nvPr/>
              </p:nvSpPr>
              <p:spPr bwMode="auto">
                <a:xfrm>
                  <a:off x="570" y="4564"/>
                  <a:ext cx="1848" cy="883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В.А. </a:t>
                  </a:r>
                  <a:r>
                    <a:rPr kumimoji="0" lang="ru-RU" altLang="ru-RU" sz="900" b="1" i="1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Мазилов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Коммуникативная методология психологической науки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" name="Rectangle 52"/>
                <p:cNvSpPr>
                  <a:spLocks noChangeArrowheads="1"/>
                </p:cNvSpPr>
                <p:nvPr/>
              </p:nvSpPr>
              <p:spPr bwMode="auto">
                <a:xfrm>
                  <a:off x="14155" y="4557"/>
                  <a:ext cx="2255" cy="883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М.М. </a:t>
                  </a:r>
                  <a:r>
                    <a:rPr kumimoji="0" lang="ru-RU" altLang="ru-RU" sz="900" b="1" i="1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Кашапов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Психологическая концепция педагогического мышления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8" name="Rectangle 51"/>
                <p:cNvSpPr>
                  <a:spLocks noChangeArrowheads="1"/>
                </p:cNvSpPr>
                <p:nvPr/>
              </p:nvSpPr>
              <p:spPr bwMode="auto">
                <a:xfrm>
                  <a:off x="13363" y="5876"/>
                  <a:ext cx="2501" cy="1222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970213" algn="ctr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970213" algn="ctr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970213" algn="ctr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970213" algn="ctr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970213" algn="ctr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970213" algn="ctr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970213" algn="ctr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970213" algn="ctr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970213" algn="ctr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970213" algn="ctr"/>
                    </a:tabLst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Л.Ю. Субботина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970213" algn="ctr"/>
                    </a:tabLst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Психология способностей, общения, психология профессионального обучения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970213" algn="ctr"/>
                    </a:tabLst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Феномен психологической защиты личности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970213" algn="ctr"/>
                    </a:tabLst>
                  </a:pPr>
                  <a:endPara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" name="Rectangle 50"/>
                <p:cNvSpPr>
                  <a:spLocks noChangeArrowheads="1"/>
                </p:cNvSpPr>
                <p:nvPr/>
              </p:nvSpPr>
              <p:spPr bwMode="auto">
                <a:xfrm>
                  <a:off x="2865" y="4564"/>
                  <a:ext cx="2699" cy="1078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В.Е. Орёл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Психология профессионального развития личности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Синдром психического выгорания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Психодиагностика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" name="Rectangle 49"/>
                <p:cNvSpPr>
                  <a:spLocks noChangeArrowheads="1"/>
                </p:cNvSpPr>
                <p:nvPr/>
              </p:nvSpPr>
              <p:spPr bwMode="auto">
                <a:xfrm>
                  <a:off x="11365" y="4558"/>
                  <a:ext cx="2322" cy="1078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В.В. Козлов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Теория и практика работы с кризисными состояниями личности, малых и больших групп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1" name="Rectangle 48"/>
                <p:cNvSpPr>
                  <a:spLocks noChangeArrowheads="1"/>
                </p:cNvSpPr>
                <p:nvPr/>
              </p:nvSpPr>
              <p:spPr bwMode="auto">
                <a:xfrm>
                  <a:off x="1417" y="5842"/>
                  <a:ext cx="2283" cy="1060"/>
                </a:xfrm>
                <a:prstGeom prst="rect">
                  <a:avLst/>
                </a:prstGeom>
                <a:solidFill>
                  <a:srgbClr val="8DB3E2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1" i="1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Н.В. Клюева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Методологические и теоретические основы образования взрослых</a:t>
                  </a:r>
                  <a:endParaRPr kumimoji="0" lang="ru-RU" alt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altLang="ru-RU" sz="9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Модели работы психолог</a:t>
                  </a:r>
                  <a:r>
                    <a:rPr kumimoji="0" lang="ru-RU" altLang="ru-RU" sz="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а</a:t>
                  </a:r>
                  <a:endParaRPr kumimoji="0" lang="ru-RU" alt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grpSp>
              <p:nvGrpSpPr>
                <p:cNvPr id="42" name="Group 10"/>
                <p:cNvGrpSpPr>
                  <a:grpSpLocks/>
                </p:cNvGrpSpPr>
                <p:nvPr/>
              </p:nvGrpSpPr>
              <p:grpSpPr bwMode="auto">
                <a:xfrm>
                  <a:off x="570" y="1373"/>
                  <a:ext cx="15635" cy="4503"/>
                  <a:chOff x="570" y="1373"/>
                  <a:chExt cx="15635" cy="4503"/>
                </a:xfrm>
              </p:grpSpPr>
              <p:grpSp>
                <p:nvGrpSpPr>
                  <p:cNvPr id="43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570" y="1373"/>
                    <a:ext cx="15635" cy="2693"/>
                    <a:chOff x="570" y="1373"/>
                    <a:chExt cx="15635" cy="2693"/>
                  </a:xfrm>
                </p:grpSpPr>
                <p:sp>
                  <p:nvSpPr>
                    <p:cNvPr id="55" name="AutoShape 4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840" y="4066"/>
                      <a:ext cx="15075" cy="0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56" name="Group 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70" y="1373"/>
                      <a:ext cx="15635" cy="2693"/>
                      <a:chOff x="570" y="1373"/>
                      <a:chExt cx="15635" cy="2693"/>
                    </a:xfrm>
                  </p:grpSpPr>
                  <p:sp>
                    <p:nvSpPr>
                      <p:cNvPr id="57" name="Rectangle 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70" y="2384"/>
                        <a:ext cx="2578" cy="1122"/>
                      </a:xfrm>
                      <a:prstGeom prst="rect">
                        <a:avLst/>
                      </a:prstGeom>
                      <a:solidFill>
                        <a:srgbClr val="548DD4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10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В.В. Карпов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Проблемы психологии труда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Сигнальное программирование и формирование оптимального темпа работы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8" name="Rectangle 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00" y="2379"/>
                        <a:ext cx="2712" cy="1122"/>
                      </a:xfrm>
                      <a:prstGeom prst="rect">
                        <a:avLst/>
                      </a:prstGeom>
                      <a:solidFill>
                        <a:srgbClr val="548DD4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10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В.Д. </a:t>
                        </a:r>
                        <a:r>
                          <a:rPr kumimoji="0" lang="ru-RU" altLang="ru-RU" sz="1000" b="1" i="1" u="none" strike="noStrike" cap="none" normalizeH="0" baseline="0" dirty="0" err="1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Шадриков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Психологический анализ деятельности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Концепция </a:t>
                        </a:r>
                        <a:r>
                          <a:rPr kumimoji="0" lang="ru-RU" altLang="ru-RU" sz="900" b="0" i="0" u="none" strike="noStrike" cap="none" normalizeH="0" baseline="0" dirty="0" err="1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системогенеза</a:t>
                        </a: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профессиональной деятельности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9" name="Rectangle 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337" y="2384"/>
                        <a:ext cx="2227" cy="1122"/>
                      </a:xfrm>
                      <a:prstGeom prst="rect">
                        <a:avLst/>
                      </a:prstGeom>
                      <a:solidFill>
                        <a:srgbClr val="548DD4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10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М.С. Роговин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Структурно-уровневый  анализ деятельности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Методология психологической науки</a:t>
                        </a:r>
                        <a:endParaRPr kumimoji="0" lang="ru-RU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60" name="Rectangle 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718" y="2384"/>
                        <a:ext cx="2518" cy="938"/>
                      </a:xfrm>
                      <a:prstGeom prst="rect">
                        <a:avLst/>
                      </a:prstGeom>
                      <a:solidFill>
                        <a:srgbClr val="548DD4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10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Н.П. Ерастов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Структурно-психологический  анализ деятельности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Психология мышления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61" name="Rectangle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1303" y="2403"/>
                        <a:ext cx="2070" cy="955"/>
                      </a:xfrm>
                      <a:prstGeom prst="rect">
                        <a:avLst/>
                      </a:prstGeom>
                      <a:solidFill>
                        <a:srgbClr val="548DD4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10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Ю.К. Корнилов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10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Психология  практического мышления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62" name="Rectangle 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571" y="2403"/>
                        <a:ext cx="2634" cy="1457"/>
                      </a:xfrm>
                      <a:prstGeom prst="rect">
                        <a:avLst/>
                      </a:prstGeom>
                      <a:solidFill>
                        <a:srgbClr val="548DD4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10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В.В. Новиков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Проблемы социальной психологии, психологии труда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IDFont+F4"/>
                            <a:cs typeface="Times New Roman" panose="02020603050405020304" pitchFamily="18" charset="0"/>
                          </a:rPr>
                          <a:t>Социально-психологические проблемы управления производственным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ru-RU" altLang="ru-RU" sz="9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anose="02020603050405020304" pitchFamily="18" charset="0"/>
                            <a:ea typeface="CIDFont+F4"/>
                            <a:cs typeface="Times New Roman" panose="02020603050405020304" pitchFamily="18" charset="0"/>
                          </a:rPr>
                          <a:t>коллективом</a:t>
                        </a:r>
                        <a:endPara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endParaRPr>
                      </a:p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63" name="Group 3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25" y="1373"/>
                        <a:ext cx="13211" cy="1005"/>
                        <a:chOff x="1725" y="1373"/>
                        <a:chExt cx="13211" cy="1005"/>
                      </a:xfrm>
                    </p:grpSpPr>
                    <p:grpSp>
                      <p:nvGrpSpPr>
                        <p:cNvPr id="70" name="Group 3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926" y="1373"/>
                          <a:ext cx="2595" cy="703"/>
                          <a:chOff x="6799" y="1373"/>
                          <a:chExt cx="2595" cy="703"/>
                        </a:xfrm>
                      </p:grpSpPr>
                      <p:sp>
                        <p:nvSpPr>
                          <p:cNvPr id="78" name="Rectangle 40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799" y="1373"/>
                            <a:ext cx="2595" cy="553"/>
                          </a:xfrm>
                          <a:prstGeom prst="rect">
                            <a:avLst/>
                          </a:prstGeom>
                          <a:solidFill>
                            <a:srgbClr val="17365D"/>
                          </a:solidFill>
                          <a:ln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ru-RU" altLang="ru-RU" sz="1000" b="1" i="1" u="none" strike="noStrike" cap="none" normalizeH="0" baseline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anose="020206030504050203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В.С. Филатов</a:t>
                            </a:r>
                            <a:endParaRPr kumimoji="0" lang="ru-RU" altLang="ru-RU" sz="12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endParaRPr>
                          </a:p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ru-RU" altLang="ru-RU" sz="1000" b="0" i="0" u="none" strike="noStrike" cap="none" normalizeH="0" baseline="0" dirty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Times New Roman" panose="020206030504050203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a:t>Основатель школы</a:t>
                            </a:r>
                            <a:endParaRPr kumimoji="0" lang="ru-RU" altLang="ru-RU" sz="20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79" name="AutoShape 39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8104" y="1926"/>
                            <a:ext cx="0" cy="150"/>
                          </a:xfrm>
                          <a:prstGeom prst="straightConnector1">
                            <a:avLst/>
                          </a:pr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 xmlns="">
                                <a:noFill/>
                              </a14:hiddenFill>
                            </a:ext>
                          </a:extLst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71" name="AutoShap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>
                          <a:off x="1725" y="2077"/>
                          <a:ext cx="13211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noFill/>
                            </a14:hiddenFill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2" name="AutoShap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725" y="2077"/>
                          <a:ext cx="0" cy="29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noFill/>
                            </a14:hiddenFill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3" name="AutoShap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401" y="2076"/>
                          <a:ext cx="0" cy="29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noFill/>
                            </a14:hiddenFill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4" name="AutoShape 3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257" y="2082"/>
                          <a:ext cx="0" cy="29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noFill/>
                            </a14:hiddenFill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5" name="AutoShap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926" y="2076"/>
                          <a:ext cx="0" cy="29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noFill/>
                            </a14:hiddenFill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6" name="AutoShape 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936" y="2082"/>
                          <a:ext cx="0" cy="29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noFill/>
                            </a14:hiddenFill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7" name="AutoShape 3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723" y="2082"/>
                          <a:ext cx="1" cy="29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 xmlns="">
                              <a:noFill/>
                            </a14:hiddenFill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ru-RU"/>
                        </a:p>
                      </p:txBody>
                    </p:sp>
                  </p:grpSp>
                  <p:sp>
                    <p:nvSpPr>
                      <p:cNvPr id="64" name="AutoShap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725" y="3506"/>
                        <a:ext cx="0" cy="56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5" name="AutoShap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401" y="3506"/>
                        <a:ext cx="0" cy="56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6" name="AutoShap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926" y="3322"/>
                        <a:ext cx="0" cy="744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7" name="AutoShap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723" y="3501"/>
                        <a:ext cx="1" cy="565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8" name="AutoShap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257" y="3358"/>
                        <a:ext cx="0" cy="708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9" name="AutoShap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936" y="3860"/>
                        <a:ext cx="0" cy="206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ru-RU"/>
                      </a:p>
                    </p:txBody>
                  </p:sp>
                </p:grpSp>
              </p:grpSp>
              <p:sp>
                <p:nvSpPr>
                  <p:cNvPr id="44" name="AutoShape 21"/>
                  <p:cNvSpPr>
                    <a:spLocks noChangeShapeType="1"/>
                  </p:cNvSpPr>
                  <p:nvPr/>
                </p:nvSpPr>
                <p:spPr bwMode="auto">
                  <a:xfrm>
                    <a:off x="834" y="4066"/>
                    <a:ext cx="0" cy="49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45" name="AutoShape 20"/>
                  <p:cNvSpPr>
                    <a:spLocks noChangeShapeType="1"/>
                  </p:cNvSpPr>
                  <p:nvPr/>
                </p:nvSpPr>
                <p:spPr bwMode="auto">
                  <a:xfrm>
                    <a:off x="4136" y="4066"/>
                    <a:ext cx="0" cy="498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46" name="AutoShape 19"/>
                  <p:cNvSpPr>
                    <a:spLocks noChangeShapeType="1"/>
                  </p:cNvSpPr>
                  <p:nvPr/>
                </p:nvSpPr>
                <p:spPr bwMode="auto">
                  <a:xfrm>
                    <a:off x="7238" y="4066"/>
                    <a:ext cx="0" cy="49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47" name="AutoShape 18"/>
                  <p:cNvSpPr>
                    <a:spLocks noChangeShapeType="1"/>
                  </p:cNvSpPr>
                  <p:nvPr/>
                </p:nvSpPr>
                <p:spPr bwMode="auto">
                  <a:xfrm>
                    <a:off x="9209" y="4066"/>
                    <a:ext cx="0" cy="498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48" name="AutoShape 17"/>
                  <p:cNvSpPr>
                    <a:spLocks noChangeShapeType="1"/>
                  </p:cNvSpPr>
                  <p:nvPr/>
                </p:nvSpPr>
                <p:spPr bwMode="auto">
                  <a:xfrm>
                    <a:off x="12039" y="4066"/>
                    <a:ext cx="0" cy="49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49" name="AutoShape 16"/>
                  <p:cNvSpPr>
                    <a:spLocks noChangeShapeType="1"/>
                  </p:cNvSpPr>
                  <p:nvPr/>
                </p:nvSpPr>
                <p:spPr bwMode="auto">
                  <a:xfrm>
                    <a:off x="15915" y="4066"/>
                    <a:ext cx="0" cy="498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50" name="AutoShape 15"/>
                  <p:cNvSpPr>
                    <a:spLocks noChangeShapeType="1"/>
                  </p:cNvSpPr>
                  <p:nvPr/>
                </p:nvSpPr>
                <p:spPr bwMode="auto">
                  <a:xfrm>
                    <a:off x="2595" y="4066"/>
                    <a:ext cx="0" cy="1776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51" name="AutoShape 14"/>
                  <p:cNvSpPr>
                    <a:spLocks noChangeShapeType="1"/>
                  </p:cNvSpPr>
                  <p:nvPr/>
                </p:nvSpPr>
                <p:spPr bwMode="auto">
                  <a:xfrm>
                    <a:off x="5718" y="4066"/>
                    <a:ext cx="0" cy="180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52" name="AutoShape 13"/>
                  <p:cNvSpPr>
                    <a:spLocks noChangeShapeType="1"/>
                  </p:cNvSpPr>
                  <p:nvPr/>
                </p:nvSpPr>
                <p:spPr bwMode="auto">
                  <a:xfrm>
                    <a:off x="8400" y="4066"/>
                    <a:ext cx="0" cy="181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53" name="AutoShape 12"/>
                  <p:cNvSpPr>
                    <a:spLocks noChangeShapeType="1"/>
                  </p:cNvSpPr>
                  <p:nvPr/>
                </p:nvSpPr>
                <p:spPr bwMode="auto">
                  <a:xfrm>
                    <a:off x="11022" y="4066"/>
                    <a:ext cx="0" cy="181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  <p:sp>
                <p:nvSpPr>
                  <p:cNvPr id="54" name="AutoShape 11"/>
                  <p:cNvSpPr>
                    <a:spLocks noChangeShapeType="1"/>
                  </p:cNvSpPr>
                  <p:nvPr/>
                </p:nvSpPr>
                <p:spPr bwMode="auto">
                  <a:xfrm>
                    <a:off x="13926" y="4066"/>
                    <a:ext cx="1" cy="180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5" name="AutoShape 8"/>
              <p:cNvSpPr>
                <a:spLocks noChangeShapeType="1"/>
              </p:cNvSpPr>
              <p:nvPr/>
            </p:nvSpPr>
            <p:spPr bwMode="auto">
              <a:xfrm>
                <a:off x="12610" y="6296"/>
                <a:ext cx="364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AutoShape 7"/>
              <p:cNvSpPr>
                <a:spLocks noChangeShapeType="1"/>
              </p:cNvSpPr>
              <p:nvPr/>
            </p:nvSpPr>
            <p:spPr bwMode="auto">
              <a:xfrm>
                <a:off x="12974" y="6296"/>
                <a:ext cx="0" cy="415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AutoShape 6"/>
              <p:cNvSpPr>
                <a:spLocks noChangeShapeType="1"/>
              </p:cNvSpPr>
              <p:nvPr/>
            </p:nvSpPr>
            <p:spPr bwMode="auto">
              <a:xfrm flipH="1">
                <a:off x="12554" y="7853"/>
                <a:ext cx="4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AutoShape 5"/>
              <p:cNvSpPr>
                <a:spLocks noChangeShapeType="1"/>
              </p:cNvSpPr>
              <p:nvPr/>
            </p:nvSpPr>
            <p:spPr bwMode="auto">
              <a:xfrm flipH="1">
                <a:off x="12577" y="9088"/>
                <a:ext cx="397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AutoShape 4"/>
              <p:cNvSpPr>
                <a:spLocks noChangeShapeType="1"/>
              </p:cNvSpPr>
              <p:nvPr/>
            </p:nvSpPr>
            <p:spPr bwMode="auto">
              <a:xfrm flipH="1">
                <a:off x="12577" y="10448"/>
                <a:ext cx="397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AutoShape 3"/>
              <p:cNvSpPr>
                <a:spLocks noChangeShapeType="1"/>
              </p:cNvSpPr>
              <p:nvPr/>
            </p:nvSpPr>
            <p:spPr bwMode="auto">
              <a:xfrm>
                <a:off x="12974" y="8652"/>
                <a:ext cx="3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415970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основе приведенной информации мы можем говорить о соответствии Ярославской психологической школы признакам Научной школы: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104113"/>
            <a:ext cx="11798300" cy="4394127"/>
          </a:xfrm>
        </p:spPr>
        <p:txBody>
          <a:bodyPr>
            <a:noAutofit/>
          </a:bodyPr>
          <a:lstStyle/>
          <a:p>
            <a:pPr marL="450850" lvl="0" indent="-342900">
              <a:buFont typeface="+mj-lt"/>
              <a:buAutoNum type="arabicPeriod" startAt="4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Известность 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научных результатов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школы и ее (школы) 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признание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 стране и за рубежом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труды В.Д.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Шадрикова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А.В. Карпова, В.В. Новикова, Ю.П.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Поваренкова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других признаются и принимаются психологическим сообществом; Ярославские психологи приглашаются для чтения лекций и проведения практических занятий в вузах РФ и странах ближнего (Украина, Латвия, Белоруссия и др.) и дальнего зарубежья (США, Германия, Польша, Франция и др.).</a:t>
            </a:r>
          </a:p>
          <a:p>
            <a:pPr marL="450850" lvl="0" indent="-342900">
              <a:buFont typeface="+mj-lt"/>
              <a:buAutoNum type="arabicPeriod" startAt="4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Наличие (организующая и представительская роль) научного 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лидера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В.Д. Шадриков.</a:t>
            </a:r>
          </a:p>
          <a:p>
            <a:pPr marL="450850" lvl="0" indent="-342900">
              <a:buFont typeface="+mj-lt"/>
              <a:buAutoNum type="arabicPeriod" startAt="4"/>
            </a:pP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Стабильность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и перспективы школы (преемственность научных поколений)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каждое научное поколение школы продолжает поддерживать основную идею школы и развить теории и идеи своих учителей. </a:t>
            </a:r>
          </a:p>
          <a:p>
            <a:pPr marL="450850" lvl="0" indent="-342900">
              <a:buFont typeface="+mj-lt"/>
              <a:buAutoNum type="arabicPeriod" startAt="4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Работа постоянного научного 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семинара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регулярное проведение семинаров 1-3 раза в год.</a:t>
            </a:r>
          </a:p>
          <a:p>
            <a:pPr marL="450850" indent="-342900">
              <a:buFont typeface="+mj-lt"/>
              <a:buAutoNum type="arabicPeriod" startAt="4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периодического издания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отражающего результаты исследований школы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Ярославский психологический вестник и др.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220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информация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501" y="2450684"/>
            <a:ext cx="8503794" cy="4100018"/>
          </a:xfrm>
        </p:spPr>
        <p:txBody>
          <a:bodyPr>
            <a:normAutofit/>
          </a:bodyPr>
          <a:lstStyle/>
          <a:p>
            <a:pPr indent="450215">
              <a:spcAft>
                <a:spcPts val="0"/>
              </a:spcAft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Основателем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школы является В. 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Филатов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заложил основу для школы - то место, в котором начала развиваться школа.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Заложил базовой принцип, который лег в основу деятельности школы – принцип научности и практической ориентированности.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Вёл целенаправленную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деятельность по созданию и развитию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школы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филатов п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4334" y="2098623"/>
            <a:ext cx="3136033" cy="43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8650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информация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501" y="2120900"/>
            <a:ext cx="11836400" cy="4737099"/>
          </a:xfrm>
        </p:spPr>
        <p:txBody>
          <a:bodyPr>
            <a:normAutofit/>
          </a:bodyPr>
          <a:lstStyle/>
          <a:p>
            <a:pPr indent="450215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психологические науки.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исследований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психология профессиональной и учебной деятельности; смежные направления, связанные и опирающиеся на основное – социальная психология, психология личности, психология мышления и др. </a:t>
            </a:r>
          </a:p>
          <a:p>
            <a:pPr indent="450215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предмет исследования: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– психология деятельности; Предмет – определяется в зависимости от специфики исследований, которые проводят ученые в рамках школы – психологическая структура деятельности и ее компоненты, субъект деятельности, когнитивные процессы, личность и ее особенности, большие и малые группы и т.д.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8650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+mn-ea"/>
                <a:cs typeface="+mn-cs"/>
              </a:rPr>
              <a:t>Вклад</a:t>
            </a:r>
            <a:r>
              <a:rPr lang="ru-RU" sz="4000" b="1" dirty="0"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ea typeface="+mn-ea"/>
                <a:cs typeface="+mn-cs"/>
              </a:rPr>
              <a:t>школы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899" y="2336872"/>
            <a:ext cx="11315701" cy="4914828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</a:rPr>
              <a:t>сследования </a:t>
            </a:r>
            <a:r>
              <a:rPr lang="ru-RU" sz="2800" dirty="0">
                <a:latin typeface="Times New Roman" panose="02020603050405020304" pitchFamily="18" charset="0"/>
              </a:rPr>
              <a:t>школы внесли большой вклад в разработку проблем психологии труда и инженерной психологии, социальной психологии, психологии мышления. Значительный вклад был внесён в разработку теории деятельности – В.Д. </a:t>
            </a:r>
            <a:r>
              <a:rPr lang="ru-RU" sz="2800" dirty="0" err="1">
                <a:latin typeface="Times New Roman" panose="02020603050405020304" pitchFamily="18" charset="0"/>
              </a:rPr>
              <a:t>Шадриков</a:t>
            </a:r>
            <a:r>
              <a:rPr lang="ru-RU" sz="2800" dirty="0">
                <a:latin typeface="Times New Roman" panose="02020603050405020304" pitchFamily="18" charset="0"/>
              </a:rPr>
              <a:t> разрабатывает психологический анализ деятельности (ПАД), а также Концепцию </a:t>
            </a:r>
            <a:r>
              <a:rPr lang="ru-RU" sz="2800" dirty="0" err="1">
                <a:latin typeface="Times New Roman" panose="02020603050405020304" pitchFamily="18" charset="0"/>
              </a:rPr>
              <a:t>системогенеза</a:t>
            </a:r>
            <a:r>
              <a:rPr lang="ru-RU" sz="2800" dirty="0">
                <a:latin typeface="Times New Roman" panose="02020603050405020304" pitchFamily="18" charset="0"/>
              </a:rPr>
              <a:t> профессиональной деятельности, Н.П. Ерастов – структурно-психологический анализ деятельности, М.С. Роговин – структурно-уровневый. Их последователи и ученики успешно и продуктивно занимались разработкой данных проблем, а также психологическим изучением конкретных видов деятельности, структуры и компонентов деятельности. 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06792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ea typeface="+mn-ea"/>
                <a:cs typeface="+mn-cs"/>
              </a:rPr>
              <a:t>Особенность школы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899" y="2048102"/>
            <a:ext cx="11315701" cy="4622521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Первоначально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основе идей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Ярославской психологической школы лежал антропологический подход применительно к деятельности учителя и задачам его подготовки. Т.е. первоначальной платформой была практико-ориентированная методология и психология Ушинского. </a:t>
            </a:r>
          </a:p>
          <a:p>
            <a:pPr indent="0"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Сочетание научности и практической ориентированности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является отличительной особенностью ярославской школы. В отличие от московской и питерской школ, уделяющих больше внимания теории, ярославская школа в основном занимается прикладными исследованиями и разработками. </a:t>
            </a:r>
          </a:p>
          <a:p>
            <a:pPr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Ещё одной отличительной особенностью школы с момента возникновения лаборатории индустриальной (или промышленной) психологии (1952 г.) была сосредоточенность на решении производственных проблем, связанных с психологией труда, мотивацией профессиональной деятельности и т.п. </a:t>
            </a:r>
          </a:p>
          <a:p>
            <a:pPr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792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899" y="2093072"/>
            <a:ext cx="11315701" cy="4622521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Ярославская школа имеет традиционные творческие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связи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 Институтом психологии РАН, Психологическим институтом РАО, факультетом психологии МГУ, факультетом психологии СПбГУ и другими крупными российским психологическими центрами. </a:t>
            </a:r>
          </a:p>
          <a:p>
            <a:pPr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регулярной основе проводятся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методологические семинары, конгресс и конференции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с периодичностью 2-3 раза в год, каждый год, раз в 2 года («Интегративная психология: теория и практика»,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Системогенез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ученой и профессиональной деятельности», «Психология XXI столетия (Новиковские чтения)» и др.)</a:t>
            </a:r>
          </a:p>
          <a:p>
            <a:pPr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Ярославские психологи приглашаются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чтения лекций и проведения практических занятий в вузах РФ и странах ближнего (Украина, Латвия, Белоруссия и др.) и дальнего зарубежья (США, Германия, Польша, Франция и др.).</a:t>
            </a:r>
          </a:p>
          <a:p>
            <a:pPr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Ежегодно в центральной печати издается 9–10 монографий и 2–3 учебника по основным отраслям психологии.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Научные периодические издания: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«Социальная психология», «Научный поиск», «Ярославский психологический вестник».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ea typeface="+mn-ea"/>
                <a:cs typeface="+mn-cs"/>
              </a:rPr>
              <a:t>Деятельность школы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xmlns="" val="306792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История 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199" y="2057400"/>
            <a:ext cx="11620501" cy="4622799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профессионального психологического образования на Ярославской земле связано с открытием в 1947 г. отделения логики и психологии Ярославского государственного педагогического института имени К.Д. Ушинского. Новый этап в развитии психологического образования связан с введением в 1947 г. психологии и логики в учебные планы средних общеобразовательных школ. Создание самостоятельной кафедры и открытие отделения логики и психологии в ЯГПИ является несомненной заслугой В.С. Филатова.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5295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История 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400" y="2336872"/>
            <a:ext cx="11328399" cy="4521128"/>
          </a:xfrm>
        </p:spPr>
        <p:txBody>
          <a:bodyPr/>
          <a:lstStyle/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</a:rPr>
              <a:t>Определяющее значение для становления и развития психологии в Ярославской области принадлежит временному отрезку 1950—1970-х гг. В данном случае выдающуюся роль в «историческом переломе» отношения к психологии, а также в обретении ею самостоятельного статуса и в придании ЯПШ яркой прикладной направленности сыграла деятельность Виктора Васильевича Карпова, основателя и научного руководителя первой лаборатории психологии труда. </a:t>
            </a:r>
            <a:endParaRPr lang="ru-RU" sz="2800" dirty="0"/>
          </a:p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</a:rPr>
              <a:t>Окончательное оформление Ярославского отделения произошло после открытия психологического отделения, а затем факультета в Ярославском госуниверситете, созданном в 1970 г.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5692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139</TotalTime>
  <Words>2474</Words>
  <Application>Microsoft Office PowerPoint</Application>
  <PresentationFormat>Произвольный</PresentationFormat>
  <Paragraphs>134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Берлин</vt:lpstr>
      <vt:lpstr>Ярославская психологическая школа </vt:lpstr>
      <vt:lpstr>Слайд 2</vt:lpstr>
      <vt:lpstr>Основная информация</vt:lpstr>
      <vt:lpstr>Основная информация</vt:lpstr>
      <vt:lpstr>Вклад школы</vt:lpstr>
      <vt:lpstr>Особенность школы</vt:lpstr>
      <vt:lpstr>Деятельность школы</vt:lpstr>
      <vt:lpstr>История развития</vt:lpstr>
      <vt:lpstr>История развития</vt:lpstr>
      <vt:lpstr>История развития</vt:lpstr>
      <vt:lpstr>Работа и вклад представителей Ярославской психологической школы </vt:lpstr>
      <vt:lpstr>Работа и вклад представителей Ярославской психологической школы</vt:lpstr>
      <vt:lpstr>Работа и вклад представителей Ярославской психологической школы</vt:lpstr>
      <vt:lpstr>Работа и вклад представителей Ярославской психологической школы</vt:lpstr>
      <vt:lpstr>Работа и вклад представителей Ярославской психологической школы</vt:lpstr>
      <vt:lpstr>Работа и вклад представителей Ярославской психологической школы</vt:lpstr>
      <vt:lpstr>Работа и вклад представителей Ярославской психологической школы</vt:lpstr>
      <vt:lpstr>Работа и вклад представителей Ярославской психологической школы</vt:lpstr>
      <vt:lpstr>На основе приведенной информации мы можем говорить о соответствии Ярославской психологической школы признакам Научной школы:</vt:lpstr>
      <vt:lpstr>На основе приведенной информации мы можем говорить о соответствии Ярославской психологической школы признакам Научной школы: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Ярославская психологическая школа </dc:title>
  <dc:creator>Alyona Krasotina</dc:creator>
  <cp:lastModifiedBy>Пользователь Windows</cp:lastModifiedBy>
  <cp:revision>12</cp:revision>
  <dcterms:created xsi:type="dcterms:W3CDTF">2020-04-10T15:36:36Z</dcterms:created>
  <dcterms:modified xsi:type="dcterms:W3CDTF">2020-04-17T12:17:33Z</dcterms:modified>
</cp:coreProperties>
</file>