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E1BCF-131A-4A07-8BA1-342EF2C60D2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24124-9F76-487A-B7DC-5A4089A8F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83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24124-9F76-487A-B7DC-5A4089A8F1C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439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44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9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35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40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66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96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80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65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73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74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C409D1-CEA4-4629-B20D-D6844D29E3D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9FD7BB8-CC17-46FC-B308-9C9406517B0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51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Решение «алхимических задач»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682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532" y="198114"/>
            <a:ext cx="10058400" cy="760532"/>
          </a:xfrm>
        </p:spPr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Разноцветные осадки Парацельса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0977" y="958646"/>
            <a:ext cx="11341509" cy="544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Врач </a:t>
            </a:r>
            <a:r>
              <a:rPr lang="ru-RU" dirty="0"/>
              <a:t>и алхимик Теофраст Парацельс (1493-1541) писал в одной из своих книг, как он нагревал соли – нитраты некоего элемента-металла и получил порошок красного цвета – «красный преципитат». Образование красного порошка сопровождалось выделением красно-бурого газа.</a:t>
            </a:r>
          </a:p>
          <a:p>
            <a:r>
              <a:rPr lang="ru-RU" dirty="0"/>
              <a:t>Действуя на те же соли водным раствором щелочи, Парацельс получил в одном случае желтый осадок, идентичный по составу с красным преципитатом, а в другом – осадок черного цвета.</a:t>
            </a:r>
          </a:p>
          <a:p>
            <a:r>
              <a:rPr lang="ru-RU" dirty="0"/>
              <a:t>Все эти удивительные продукты при длительном прокаливании исчезали без следа, только свечи, стоявшие рядом с ретортами для прокаливания, горели необычно ярким пламенем…</a:t>
            </a:r>
          </a:p>
          <a:p>
            <a:r>
              <a:rPr lang="ru-RU" dirty="0"/>
              <a:t>А ещё Парацельс обнаружил, что красный и желтый осадки растворяются в соляной кислоте с образованием очень ядовитого соединения.</a:t>
            </a:r>
          </a:p>
          <a:p>
            <a:r>
              <a:rPr lang="ru-RU" dirty="0"/>
              <a:t>С какими веществами работал Парацельс? Напишите уравнения реакций, о которых идет речь.</a:t>
            </a:r>
          </a:p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Hg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(NO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 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2HgO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+ 2 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2Hg(NO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 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2HgO +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4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Hg(NO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 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+ 2KOH =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HgO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+ 2KNO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Hg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(NO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 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2KOH =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HgO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Hg +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2KNO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2HgO = 2Hg +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</a:t>
            </a:r>
          </a:p>
          <a:p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HgO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+ 2HCl = HgCl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77163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Потеря и находка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7922" y="2138516"/>
            <a:ext cx="103445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Это </a:t>
            </a:r>
            <a:r>
              <a:rPr lang="ru-RU" dirty="0"/>
              <a:t>событие произошло более 3000 лет тому назад. Прославленный греческий художник Никий ожидал прибытия заказанных им свинцовых белил с острова Родос в Средиземном море. Корабль с красками прибыл в афинский порт Пирей, но там неожиданно вспыхнул пожар. Пламя охватило и корабль Никия. Когда пожар погасили и вытащили на берег то, что осталось от груза, расстроенный Никий подошел к обгоревшим бочкам с белилами. </a:t>
            </a:r>
          </a:p>
          <a:p>
            <a:r>
              <a:rPr lang="ru-RU" dirty="0"/>
              <a:t>Удалив слой угля и золы, художник обнаружил под ними ярко-красное вещество. Так, нежданно-негаданно Никий стал владельцем большой партии превосходной красной краски.</a:t>
            </a:r>
          </a:p>
          <a:p>
            <a:r>
              <a:rPr lang="ru-RU" dirty="0"/>
              <a:t>Что произошло с белилами во время пожара? Напишите уравнение реакции.</a:t>
            </a:r>
          </a:p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PbOH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CO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 2PbO · PbO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CO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462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374" y="286603"/>
            <a:ext cx="10005306" cy="1173487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Дух из солей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6195" y="2079523"/>
            <a:ext cx="110760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Текст задачи: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/>
              <a:t>В сочинениях монаха-алхимика Василия Валентина (</a:t>
            </a:r>
            <a:r>
              <a:rPr lang="en-US" dirty="0"/>
              <a:t>XV</a:t>
            </a:r>
            <a:r>
              <a:rPr lang="ru-RU" dirty="0"/>
              <a:t>век), которого многие историки химии считают мифической фигурой, было рекомендовано получать «дух из солей» - «</a:t>
            </a:r>
            <a:r>
              <a:rPr lang="ru-RU" dirty="0" err="1"/>
              <a:t>спиритус</a:t>
            </a:r>
            <a:r>
              <a:rPr lang="ru-RU" dirty="0"/>
              <a:t> </a:t>
            </a:r>
            <a:r>
              <a:rPr lang="ru-RU" dirty="0" err="1"/>
              <a:t>салис</a:t>
            </a:r>
            <a:r>
              <a:rPr lang="ru-RU" dirty="0"/>
              <a:t>» - прокаливанием смеси каменной соли и железного купороса. При этом отгонялась жидкость, которая поражала воображение алхимиков: она дымила на воздухе, вызывала кашель, разъедала ткань, бумагу, металл… О каком веществе идет речь? Что за реакции использовались в получении «духа из солей»?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железный купорос – это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семиводный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сульфат железа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(II) FeSO</a:t>
            </a:r>
            <a:r>
              <a:rPr lang="en-US" baseline="-25000" dirty="0" smtClean="0">
                <a:solidFill>
                  <a:schemeClr val="accent3">
                    <a:lumMod val="50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·7H</a:t>
            </a:r>
            <a:r>
              <a:rPr lang="en-US" baseline="-25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при его нагревании происходит гидролиз соли за счет воды, содержащейся в кристаллах, образуется гидроксид железа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(II)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серная кислота. Поскольку воды в кристалле мало, то серная кислота - концентрированная. Далее при нагревании происходят параллельные процессы: гидроксид железа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(II)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разлагается на оксид железа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(II)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воду; концентрированная серная кислота окисляет железо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(II)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до железа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III)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при этом сера восстанавливается: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+6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→ S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+4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; концентрированная серная кислота вытесняет из хлорида натрия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хлороводород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Суммарное уравнение реакции: 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2NaCl + 2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FeSO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·7H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= 2HCl↑ + Fe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 + Na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+ 13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09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Простая задача с трудным решением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948" y="1873045"/>
            <a:ext cx="111792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/>
              <a:t>Немецкий </a:t>
            </a:r>
            <a:r>
              <a:rPr lang="ru-RU" dirty="0"/>
              <a:t>химик и аптекарь Иоганн Рудольф </a:t>
            </a:r>
            <a:r>
              <a:rPr lang="ru-RU" dirty="0" err="1"/>
              <a:t>Глаубер</a:t>
            </a:r>
            <a:r>
              <a:rPr lang="ru-RU" dirty="0"/>
              <a:t> в 1648 году впервые осуществил реакцию получения кислоты (соляной, азотной) из её соли действием серной кислоты. </a:t>
            </a:r>
          </a:p>
          <a:p>
            <a:r>
              <a:rPr lang="ru-RU" dirty="0"/>
              <a:t>После этого многие химики пытались аналогичным способом получить из нитрита натрия азотистую кислоту, а из тиосульфата натрия – тиосерную кислоту. </a:t>
            </a:r>
          </a:p>
          <a:p>
            <a:r>
              <a:rPr lang="ru-RU" dirty="0"/>
              <a:t>Но каждый раз происходило нечто странное. В реакции с нитритом натрия почему-то выделялся красно-бурый газ, а из смеси тиосульфата натрия с серной кислотой – бесцветный газ с резким запахом, причем исходная соль превращалась в вещество желтоватого цвета.</a:t>
            </a:r>
          </a:p>
          <a:p>
            <a:r>
              <a:rPr lang="ru-RU" dirty="0"/>
              <a:t>Почему не удалось получить эти кислоты способом И.Р. </a:t>
            </a:r>
            <a:r>
              <a:rPr lang="ru-RU" dirty="0" err="1"/>
              <a:t>Глаубера</a:t>
            </a:r>
            <a:r>
              <a:rPr lang="ru-RU" dirty="0" smtClean="0"/>
              <a:t>?</a:t>
            </a:r>
            <a:endParaRPr lang="en-US" dirty="0" smtClean="0"/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Решение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нитрит натрия – это соль нестойкой азотистой кислоты, а тиосульфат натрия – это соль так же нестойкой тиосерной кислоты. Метод </a:t>
            </a:r>
            <a:r>
              <a:rPr lang="ru-RU" dirty="0" err="1" smtClean="0"/>
              <a:t>Глаубера</a:t>
            </a:r>
            <a:r>
              <a:rPr lang="ru-RU" dirty="0" smtClean="0"/>
              <a:t> подходит только для устойчивых кислот. Под действием концентрированной серной кислоты на нитрит и тиосульфат натрия происходит разложение выделяющихся кислот вследствие </a:t>
            </a:r>
            <a:r>
              <a:rPr lang="ru-RU" dirty="0" err="1" smtClean="0"/>
              <a:t>окислительно</a:t>
            </a:r>
            <a:r>
              <a:rPr lang="ru-RU" dirty="0" smtClean="0"/>
              <a:t>-восстановительных реакций: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 NaNO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sz="2400" b="1" baseline="-25000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sz="2400" b="1" baseline="-25000" dirty="0" err="1">
                <a:solidFill>
                  <a:schemeClr val="accent2">
                    <a:lumMod val="75000"/>
                  </a:schemeClr>
                </a:solidFill>
              </a:rPr>
              <a:t>конц</a:t>
            </a:r>
            <a:r>
              <a:rPr lang="ru-RU" sz="2400" b="1" baseline="-25000" dirty="0">
                <a:solidFill>
                  <a:schemeClr val="accent2">
                    <a:lumMod val="75000"/>
                  </a:schemeClr>
                </a:solidFill>
              </a:rPr>
              <a:t>.)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Na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 + NO↑ 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Na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sz="2400" b="1" baseline="-25000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sz="2400" b="1" baseline="-25000" dirty="0" err="1">
                <a:solidFill>
                  <a:schemeClr val="accent2">
                    <a:lumMod val="75000"/>
                  </a:schemeClr>
                </a:solidFill>
              </a:rPr>
              <a:t>конц</a:t>
            </a:r>
            <a:r>
              <a:rPr lang="ru-RU" sz="2400" b="1" baseline="-25000" dirty="0">
                <a:solidFill>
                  <a:schemeClr val="accent2">
                    <a:lumMod val="75000"/>
                  </a:schemeClr>
                </a:solidFill>
              </a:rPr>
              <a:t>.)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= Na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↑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S↓ 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8653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57294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Какой газ?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240" y="1076632"/>
            <a:ext cx="11505218" cy="53553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В </a:t>
            </a:r>
            <a:r>
              <a:rPr lang="ru-RU" dirty="0"/>
              <a:t>практике алхимиков использовались два метода химического анализа веществ – «сухой» и «мокрый». Сухой способ заключался в прокаливании вещества до получения видимых изменений (признаков реакции). Мокрый способ состоял в обработке исследуемого вещества растворами кислот разной концентрации.</a:t>
            </a:r>
          </a:p>
          <a:p>
            <a:r>
              <a:rPr lang="ru-RU" dirty="0"/>
              <a:t>В результате алхимики позднего Средневековья могли провести следующий эксперимент. В концентрированную серную кислоту при обычной температуре бросали щепотку железных стружек, тщательно очищенных от ржавчины. Никакой реакции! Нагревали колбу с кислотой и стружками и обнаруживали, что выделяется негорючий газ с неприятным, резким запахом. Пропускали этот газ через воду с несколькими каплями лакмуса – раствор окрашивался в красный цвет.</a:t>
            </a:r>
          </a:p>
          <a:p>
            <a:r>
              <a:rPr lang="ru-RU" dirty="0"/>
              <a:t>Другую порцию серной кислоты разбавляли водой и также бросали в неё железные стружки. Выделялся газ без цвета и запаха, который вспыхивал от горящей лучинки.</a:t>
            </a:r>
          </a:p>
          <a:p>
            <a:r>
              <a:rPr lang="ru-RU" dirty="0"/>
              <a:t>Объясните эти явления, напишите уравнения реакций.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концентрированная серная кислота при комнатной температуре </a:t>
            </a:r>
            <a:r>
              <a:rPr lang="ru-RU" dirty="0" err="1" smtClean="0"/>
              <a:t>пассивирует</a:t>
            </a:r>
            <a:r>
              <a:rPr lang="ru-RU" dirty="0" smtClean="0"/>
              <a:t> железо, реакция не идет. При нагревании происходит ОВР, окислитель </a:t>
            </a:r>
            <a:r>
              <a:rPr lang="en-US" dirty="0" smtClean="0"/>
              <a:t>S</a:t>
            </a:r>
            <a:r>
              <a:rPr lang="ru-RU" baseline="30000" dirty="0" smtClean="0"/>
              <a:t>+6</a:t>
            </a:r>
            <a:r>
              <a:rPr lang="ru-RU" dirty="0" smtClean="0"/>
              <a:t> выделяется сернистый газ – продукт восстановления серы, его раствор в воде имеет кислую реакцию за счет образования сернистой кислоты. При взаимодействии железа с разбавленной серной кислотой выделяется водород, окислитель </a:t>
            </a:r>
            <a:r>
              <a:rPr lang="en-US" dirty="0" smtClean="0"/>
              <a:t>H</a:t>
            </a:r>
            <a:r>
              <a:rPr lang="ru-RU" baseline="30000" dirty="0" smtClean="0"/>
              <a:t>+</a:t>
            </a:r>
            <a:r>
              <a:rPr lang="ru-RU" dirty="0" smtClean="0"/>
              <a:t>.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2Fe + 6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2400" b="1" baseline="-25000" dirty="0" err="1" smtClean="0">
                <a:solidFill>
                  <a:schemeClr val="accent2">
                    <a:lumMod val="75000"/>
                  </a:schemeClr>
                </a:solidFill>
              </a:rPr>
              <a:t>конц</a:t>
            </a:r>
            <a:r>
              <a:rPr lang="ru-RU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.)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 Fe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(SO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+ 3SO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 + 6H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(нагревание)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·nH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= HSO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baseline="30000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30000" dirty="0" smtClean="0">
                <a:solidFill>
                  <a:schemeClr val="accent2">
                    <a:lumMod val="75000"/>
                  </a:schemeClr>
                </a:solidFill>
              </a:rPr>
              <a:t>+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(n-1)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Fe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2400" b="1" baseline="-25000" dirty="0" err="1" smtClean="0">
                <a:solidFill>
                  <a:schemeClr val="accent2">
                    <a:lumMod val="75000"/>
                  </a:schemeClr>
                </a:solidFill>
              </a:rPr>
              <a:t>разб</a:t>
            </a:r>
            <a:r>
              <a:rPr lang="ru-RU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.)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 + FeSO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ru-RU" sz="2400" b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97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Продукт оазиса Амона!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9219" y="1988083"/>
            <a:ext cx="105332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Арабские </a:t>
            </a:r>
            <a:r>
              <a:rPr lang="ru-RU" dirty="0"/>
              <a:t>алхимики получали из оазиса </a:t>
            </a:r>
            <a:r>
              <a:rPr lang="ru-RU" dirty="0" err="1"/>
              <a:t>Аммона</a:t>
            </a:r>
            <a:r>
              <a:rPr lang="ru-RU" dirty="0"/>
              <a:t>, расположенного в пустыне Сахара, бесцветное кристаллическое вещество, которое они называли «</a:t>
            </a:r>
            <a:r>
              <a:rPr lang="ru-RU" dirty="0" err="1"/>
              <a:t>нушадир</a:t>
            </a:r>
            <a:r>
              <a:rPr lang="ru-RU" dirty="0"/>
              <a:t>». При растирании «</a:t>
            </a:r>
            <a:r>
              <a:rPr lang="ru-RU" dirty="0" err="1"/>
              <a:t>нушадира</a:t>
            </a:r>
            <a:r>
              <a:rPr lang="ru-RU" dirty="0"/>
              <a:t>» с гашеной известью и нагревании смеси выделялся газ с резким запахом, хорошо растворимый в воде. </a:t>
            </a:r>
          </a:p>
          <a:p>
            <a:r>
              <a:rPr lang="ru-RU" dirty="0"/>
              <a:t>Алхимики заметили, что водный раствор этого газа, находясь рядом с соляной кислотой, начинал «дымить» и с течением времени все стеклянные сосуды рядом с ними покрывались белым налетом. </a:t>
            </a:r>
          </a:p>
          <a:p>
            <a:r>
              <a:rPr lang="ru-RU" dirty="0"/>
              <a:t>Алхимики отметили ещё кое-что: когда раствор неизвестного газа добавляли к водному раствору медного купороса, то голубая окраска последнего становилась интенсивно синей.</a:t>
            </a:r>
          </a:p>
          <a:p>
            <a:r>
              <a:rPr lang="ru-RU" dirty="0"/>
              <a:t>Объясните эти явления. Напишите уравнения химических реакций, о которых идет речь в тексте.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/>
              <a:t>нушадир</a:t>
            </a:r>
            <a:r>
              <a:rPr lang="ru-RU" dirty="0" smtClean="0"/>
              <a:t> – хлорид аммония, он же нашатырь.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Cl + Ca(OH)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2NH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 + CaCl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HCl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Cl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CuSO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+ 4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NH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 [Cu(NH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]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5099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Что же получилось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241755"/>
            <a:ext cx="105008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Исследуя </a:t>
            </a:r>
            <a:r>
              <a:rPr lang="ru-RU" dirty="0"/>
              <a:t>свойства магния, алхимики наблюдали следующие явления. При сжигании металлического магния получался продукт – белый порошок. Его обрабатывали небольшим количеством воды и нагревали смесь. Из колбы выделялся газ с характерным запахом. </a:t>
            </a:r>
          </a:p>
          <a:p>
            <a:r>
              <a:rPr lang="ru-RU" dirty="0"/>
              <a:t>В наше время, если бы мы поднесли к горлышку колбы полоску фильтровальной бумаги, смоченной раствором фенолфталеина, то индикатор приобрел бы малиновый цвет.</a:t>
            </a:r>
          </a:p>
          <a:p>
            <a:r>
              <a:rPr lang="ru-RU" dirty="0"/>
              <a:t>Объясните результаты опыта, приведите уравнения описанных химических реакций.</a:t>
            </a: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Решение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 Mg + 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2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MgO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Mg + N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Mg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Mg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+ 6H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= 3Mg(OH)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2NH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2723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Ржавчина превращает железо в сталь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1665" y="2109019"/>
            <a:ext cx="1086956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Кавказе с древности известен удивительный способ получения стали из железа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через ржавление в земле. Железные полосы зарывали в землю и откапывали через 10-15 лет, а потом кузнецы ковали из железа, покрытого ржавчиной, замечательные сабли, которые могли перерубить даже ружейный ствол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объяснить высокое качество металла сабель кавказских горцев?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Решение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n-US" sz="24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4 Fe + 3O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 + 2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= 4FeO(OH)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3Fe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5H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+ 2CH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2Fe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C + 9H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2Fe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4NH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2Fe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N + N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+ 6H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4Fe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2NH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= 2Fe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N +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3H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7107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Не может быть!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0941" y="1917291"/>
            <a:ext cx="113120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Алхимик </a:t>
            </a:r>
            <a:r>
              <a:rPr lang="ru-RU" dirty="0"/>
              <a:t>и звездочет бухарского эмира однажды сказал, что может показать своему господину «шайтана», принимающего образ жидкости, пожирающей золото.</a:t>
            </a:r>
          </a:p>
          <a:p>
            <a:r>
              <a:rPr lang="ru-RU" dirty="0"/>
              <a:t>Он поглотил газообразный красно-бурый оксид другим, жидким оксидом. При этом получилась сильная кислота и новый газообразный оксид – бесцветный, но легко превращающийся на воздухе в красно-бурый газ. </a:t>
            </a:r>
          </a:p>
          <a:p>
            <a:r>
              <a:rPr lang="ru-RU" dirty="0"/>
              <a:t>Затем алхимик смешал полученную сильную кислоту с поваренной солью и бросил в смесь золотой перстень. Перстень стал покрываться пузырьками газа, а потом и вовсе исчез… Эмир приказал запечатать сосуд с дьявольской жидкостью и закопать его в землю, а алхимика заключить в подземелье.</a:t>
            </a:r>
          </a:p>
          <a:p>
            <a:r>
              <a:rPr lang="ru-RU" dirty="0"/>
              <a:t>Есть ли химический смысл у этой легенды?</a:t>
            </a:r>
          </a:p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3 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 = 2HNO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NO↑</a:t>
            </a: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2NO + 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 2 NO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↑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NaCl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HNO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Na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HCl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Au + 4HCl +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HNO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= H[AuCl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] + NO + 2H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5882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«Газ Одиссея»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6192" y="2020529"/>
            <a:ext cx="1088431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Текст задачи: </a:t>
            </a:r>
            <a:r>
              <a:rPr lang="ru-RU" dirty="0" smtClean="0"/>
              <a:t>Со </a:t>
            </a:r>
            <a:r>
              <a:rPr lang="ru-RU" dirty="0"/>
              <a:t>времен Гомера известен этот оксид – бесцветный газ с резким запахом. Одиссей – хитроумный герой Троянской войны, окуривал им помещение, в котором сражался, и, в конце концов, победил женихов Пенелопы.</a:t>
            </a:r>
          </a:p>
          <a:p>
            <a:r>
              <a:rPr lang="ru-RU" dirty="0"/>
              <a:t>Плиний старший, римский историк (23-79 года н.э.) тоже упоминал в своих сочинениях о газообразном оксиде, который уничтожает инфекцию и вредных насекомых. Тот же оксид стал причиной смерти Плиния во время извержения Везувия в 79 году н.э.</a:t>
            </a:r>
          </a:p>
          <a:p>
            <a:r>
              <a:rPr lang="ru-RU" dirty="0"/>
              <a:t>Когда «газ Одиссея» смешивают с влажным сероводородом, то выделяется сера, а пероксид водорода в водном растворе превращает его в сильную кислоту.</a:t>
            </a:r>
          </a:p>
          <a:p>
            <a:r>
              <a:rPr lang="ru-RU" dirty="0"/>
              <a:t>Что это за газ</a:t>
            </a:r>
            <a:r>
              <a:rPr lang="ru-RU" dirty="0" smtClean="0"/>
              <a:t>?</a:t>
            </a:r>
            <a:endParaRPr lang="en-US" dirty="0" smtClean="0"/>
          </a:p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Решение: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+ 2H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 = 3S↓ + 2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+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b="1" baseline="-25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= H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sz="2400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7671234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190</TotalTime>
  <Words>1633</Words>
  <Application>Microsoft Office PowerPoint</Application>
  <PresentationFormat>Широкоэкранный</PresentationFormat>
  <Paragraphs>86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Ретро</vt:lpstr>
      <vt:lpstr>Решение «алхимических задач»</vt:lpstr>
      <vt:lpstr>Дух из солей</vt:lpstr>
      <vt:lpstr>Простая задача с трудным решением</vt:lpstr>
      <vt:lpstr>Какой газ?</vt:lpstr>
      <vt:lpstr>Продукт оазиса Амона!</vt:lpstr>
      <vt:lpstr>Что же получилось?</vt:lpstr>
      <vt:lpstr>Ржавчина превращает железо в сталь</vt:lpstr>
      <vt:lpstr>Не может быть!</vt:lpstr>
      <vt:lpstr>«Газ Одиссея»</vt:lpstr>
      <vt:lpstr>Разноцветные осадки Парацельса</vt:lpstr>
      <vt:lpstr>Потеря и находка</vt:lpstr>
    </vt:vector>
  </TitlesOfParts>
  <Company>ЯГПУ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«алхимических задач»</dc:title>
  <dc:creator>Лошара</dc:creator>
  <cp:lastModifiedBy>Елена Александрова</cp:lastModifiedBy>
  <cp:revision>54</cp:revision>
  <dcterms:created xsi:type="dcterms:W3CDTF">2020-04-08T07:49:39Z</dcterms:created>
  <dcterms:modified xsi:type="dcterms:W3CDTF">2020-04-08T11:00:30Z</dcterms:modified>
</cp:coreProperties>
</file>