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2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1" r:id="rId16"/>
    <p:sldId id="273" r:id="rId17"/>
    <p:sldId id="274" r:id="rId18"/>
    <p:sldId id="275" r:id="rId19"/>
    <p:sldId id="277" r:id="rId20"/>
    <p:sldId id="278" r:id="rId21"/>
    <p:sldId id="279" r:id="rId22"/>
    <p:sldId id="280" r:id="rId23"/>
    <p:sldId id="281" r:id="rId24"/>
    <p:sldId id="283" r:id="rId25"/>
    <p:sldId id="284" r:id="rId26"/>
    <p:sldId id="285" r:id="rId27"/>
    <p:sldId id="286" r:id="rId28"/>
    <p:sldId id="287" r:id="rId29"/>
    <p:sldId id="289" r:id="rId30"/>
    <p:sldId id="292" r:id="rId31"/>
    <p:sldId id="293" r:id="rId32"/>
    <p:sldId id="299" r:id="rId33"/>
    <p:sldId id="294" r:id="rId34"/>
    <p:sldId id="295" r:id="rId35"/>
    <p:sldId id="296" r:id="rId36"/>
    <p:sldId id="297" r:id="rId37"/>
    <p:sldId id="298" r:id="rId38"/>
    <p:sldId id="300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700808"/>
            <a:ext cx="8229600" cy="1470025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Информационные процессы</a:t>
            </a:r>
            <a:r>
              <a:rPr lang="ru-RU" sz="4800" dirty="0" smtClean="0"/>
              <a:t/>
            </a:r>
            <a:br>
              <a:rPr lang="ru-RU" sz="4800" dirty="0" smtClean="0"/>
            </a:b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772400" cy="778098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Бумажные носители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4752528"/>
          </a:xfrm>
        </p:spPr>
        <p:txBody>
          <a:bodyPr/>
          <a:lstStyle/>
          <a:p>
            <a:pPr marL="93663" indent="1762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Бумага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наиболее массово употребляемый носитель. Изобретена во II веке н.э. в Китае, бумага служит людям уже 19 столетий.</a:t>
            </a:r>
          </a:p>
          <a:p>
            <a:pPr marL="93663" indent="176213">
              <a:buNone/>
            </a:pP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93663" indent="176213"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Объем хранения информации:</a:t>
            </a:r>
          </a:p>
          <a:p>
            <a:pPr marL="93663" indent="1762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Принято, что один символ текста “весит” 1 байт. </a:t>
            </a:r>
          </a:p>
          <a:p>
            <a:pPr marL="93663" indent="1762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Книга, содержащая 300 страниц, при размере текста на странице примерно 2000 символов имеет информационный объем 600 000 байт, или 586 Кб.</a:t>
            </a:r>
          </a:p>
          <a:p>
            <a:endParaRPr lang="ru-RU" dirty="0"/>
          </a:p>
        </p:txBody>
      </p:sp>
      <p:pic>
        <p:nvPicPr>
          <p:cNvPr id="1029" name="Picture 5" descr="C:\Users\Анна\Desktop\МПИф\картинки\i (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2348880"/>
            <a:ext cx="2503348" cy="15121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748464" cy="792088"/>
          </a:xfrm>
        </p:spPr>
        <p:txBody>
          <a:bodyPr>
            <a:no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Надежность хранения информации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447800"/>
            <a:ext cx="8219256" cy="4572000"/>
          </a:xfrm>
        </p:spPr>
        <p:txBody>
          <a:bodyPr/>
          <a:lstStyle/>
          <a:p>
            <a:pPr marL="93663" indent="176213">
              <a:buNone/>
            </a:pPr>
            <a:r>
              <a:rPr lang="ru-RU" sz="2800" dirty="0" smtClean="0"/>
              <a:t>Долговечность хранения документов, книг и прочей бумажной продукции </a:t>
            </a:r>
            <a:r>
              <a:rPr lang="ru-RU" sz="2800" i="1" dirty="0" smtClean="0"/>
              <a:t>зависит от</a:t>
            </a:r>
            <a:r>
              <a:rPr lang="ru-RU" sz="2800" dirty="0" smtClean="0"/>
              <a:t>:</a:t>
            </a:r>
          </a:p>
          <a:p>
            <a:pPr marL="182563" indent="176213">
              <a:lnSpc>
                <a:spcPct val="150000"/>
              </a:lnSpc>
              <a:tabLst>
                <a:tab pos="179388" algn="l"/>
              </a:tabLst>
            </a:pPr>
            <a:r>
              <a:rPr lang="ru-RU" sz="2800" dirty="0" smtClean="0"/>
              <a:t> качества бумаги;</a:t>
            </a:r>
          </a:p>
          <a:p>
            <a:pPr marL="182563" indent="176213">
              <a:lnSpc>
                <a:spcPct val="150000"/>
              </a:lnSpc>
              <a:tabLst>
                <a:tab pos="179388" algn="l"/>
              </a:tabLst>
            </a:pPr>
            <a:r>
              <a:rPr lang="ru-RU" sz="2800" dirty="0" smtClean="0"/>
              <a:t> качества красителей;</a:t>
            </a:r>
          </a:p>
          <a:p>
            <a:pPr marL="182563" indent="176213">
              <a:lnSpc>
                <a:spcPct val="150000"/>
              </a:lnSpc>
              <a:tabLst>
                <a:tab pos="179388" algn="l"/>
              </a:tabLst>
            </a:pPr>
            <a:r>
              <a:rPr lang="ru-RU" sz="2800" dirty="0" smtClean="0"/>
              <a:t> условий хранения.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772400" cy="778098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Магнитные носители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340768"/>
            <a:ext cx="5184576" cy="3240360"/>
          </a:xfrm>
        </p:spPr>
        <p:txBody>
          <a:bodyPr>
            <a:normAutofit lnSpcReduction="10000"/>
          </a:bodyPr>
          <a:lstStyle/>
          <a:p>
            <a:pPr marL="3175" indent="2667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XIX веке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была изобретена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магнитная запись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Первоначально магнитная запись использовалась только для сохранения звука. Качественные характеристики этих носителей были весьма низкими.</a:t>
            </a:r>
          </a:p>
          <a:p>
            <a:pPr marL="3175" indent="266700"/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Анна\Desktop\МПИф\картинки\Telegrafon_815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980728"/>
            <a:ext cx="3168352" cy="237626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23528" y="5085184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79388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Интересный факт: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производства 14-часовой магнитной записи устных докладов на Международном конгрессе в Копенгагене в 1908 г. потребовалось 2500 км, или около 100 кг проволоки.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292080" y="3429000"/>
            <a:ext cx="38519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Самое первое устройство магнитной записи звука -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телеграфон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Паульсена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772400" cy="850106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Магнитная лента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268760"/>
            <a:ext cx="8784976" cy="5589240"/>
          </a:xfrm>
        </p:spPr>
        <p:txBody>
          <a:bodyPr>
            <a:normAutofit/>
          </a:bodyPr>
          <a:lstStyle/>
          <a:p>
            <a:pPr marL="93663" indent="1762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20-х годах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прошлого века появляется 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магнитная лента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сначала на бумажной, а позднее — на синтетической (лавсановой) основе. Во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второй половине XX века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магнитную ленту научились записывать изображение, появляются видеокамеры, видеомагнитофоны.</a:t>
            </a:r>
          </a:p>
          <a:p>
            <a:pPr marL="93663" indent="1762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ЭВМ первого и второго поколений магнитная лента использовалась как единственный вид сменного носителя для устройств внешней памяти. На одну катушку с магнитной лентой, использовавшейся в лентопротяжных устройствах первых ЭВМ, помещалось приблизительно 500 Кб информации.</a:t>
            </a:r>
          </a:p>
          <a:p>
            <a:pPr marL="93663" indent="176213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3074" name="Picture 2" descr="C:\Users\Анна\Desktop\МПИф\картинки\i (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88640"/>
            <a:ext cx="1656184" cy="11681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772400" cy="778098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Магнитные диски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124744"/>
            <a:ext cx="8640960" cy="5733256"/>
          </a:xfrm>
        </p:spPr>
        <p:txBody>
          <a:bodyPr>
            <a:normAutofit/>
          </a:bodyPr>
          <a:lstStyle/>
          <a:p>
            <a:pPr marL="93663" indent="1762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начала 1960-х годов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употребление входят компьютерные 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магнитные диски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 Информация на диске располагается по круговым концентрическим дорожкам.</a:t>
            </a:r>
          </a:p>
          <a:p>
            <a:pPr marL="93663" indent="176213"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Виды магнитных дисков:</a:t>
            </a:r>
          </a:p>
          <a:p>
            <a:pPr marL="93663" indent="176213"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Жесткий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магнитный диск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93663" indent="176213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винчестер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93663" indent="176213"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Гибкий (сменный) магнитный диск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93663" indent="176213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флоппи-диск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93663" lvl="1" indent="176213">
              <a:spcBef>
                <a:spcPts val="580"/>
              </a:spcBef>
              <a:buClr>
                <a:schemeClr val="accent1"/>
              </a:buCl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Информационная емкость современных винчестеров измеряется в десятках и сотнях Гб. Флоппи-диски в последнее время выходят из употребления.</a:t>
            </a:r>
          </a:p>
          <a:p>
            <a:pPr marL="93663" lvl="1" indent="176213">
              <a:spcBef>
                <a:spcPts val="580"/>
              </a:spcBef>
              <a:buClr>
                <a:schemeClr val="accent1"/>
              </a:buClr>
              <a:buFont typeface="Wingdings" pitchFamily="2" charset="2"/>
              <a:buChar char="Ø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93663" indent="176213">
              <a:buNone/>
            </a:pPr>
            <a:endParaRPr lang="ru-RU" sz="2800" dirty="0" smtClean="0"/>
          </a:p>
          <a:p>
            <a:pPr marL="93663" indent="176213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93663" indent="176213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Анна\Desktop\МПИф\картинки\images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2564904"/>
            <a:ext cx="1965050" cy="1512168"/>
          </a:xfrm>
          <a:prstGeom prst="rect">
            <a:avLst/>
          </a:prstGeom>
          <a:noFill/>
        </p:spPr>
      </p:pic>
      <p:pic>
        <p:nvPicPr>
          <p:cNvPr id="4099" name="Picture 3" descr="C:\Users\Анна\Desktop\МПИф\картинки\загруженное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4221088"/>
            <a:ext cx="1406580" cy="13272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772400" cy="778098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Оптические носители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196752"/>
            <a:ext cx="8640960" cy="5256584"/>
          </a:xfrm>
        </p:spPr>
        <p:txBody>
          <a:bodyPr>
            <a:noAutofit/>
          </a:bodyPr>
          <a:lstStyle/>
          <a:p>
            <a:pPr marL="93663" indent="2667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Применение оптического, или лазерного, способа записи информации начинается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в 1980-х годах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Оптические диски называются компакт-дисками 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CD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Информационная емкость оптического диска составляет от 190 до 700 Мб.</a:t>
            </a:r>
          </a:p>
          <a:p>
            <a:pPr marL="93663" indent="2667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второй половине 1990-х годов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появились цифровые универсальные видеодиски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DVD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igital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ersatile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isk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с большой емкостью, измеряемой в гигабайтах (до 17 Гб). </a:t>
            </a:r>
          </a:p>
          <a:p>
            <a:pPr marL="93663" indent="266700">
              <a:buNone/>
            </a:pPr>
            <a:r>
              <a:rPr lang="ru-RU" sz="2800" dirty="0" smtClean="0"/>
              <a:t>Эти типы носителей бывают как </a:t>
            </a:r>
            <a:r>
              <a:rPr lang="ru-RU" sz="2800" i="1" dirty="0" smtClean="0"/>
              <a:t>однократно</a:t>
            </a:r>
            <a:r>
              <a:rPr lang="ru-RU" sz="2800" b="1" i="1" dirty="0" smtClean="0"/>
              <a:t> </a:t>
            </a:r>
            <a:r>
              <a:rPr lang="ru-RU" sz="2800" i="1" dirty="0" smtClean="0"/>
              <a:t>записываемыми</a:t>
            </a:r>
            <a:r>
              <a:rPr lang="ru-RU" sz="2800" dirty="0" smtClean="0"/>
              <a:t> (только чтение), так и </a:t>
            </a:r>
            <a:r>
              <a:rPr lang="ru-RU" sz="2800" i="1" dirty="0" smtClean="0"/>
              <a:t>перезаписываемыми  </a:t>
            </a:r>
            <a:r>
              <a:rPr lang="ru-RU" sz="2800" dirty="0" smtClean="0"/>
              <a:t>(чтение и запись).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93663" indent="266700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93663" indent="266700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9" name="Picture 9" descr="C:\Users\Анна\Desktop\МПИф\картинки\15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188640"/>
            <a:ext cx="2181622" cy="11521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772400" cy="850106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Флэш-память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980728"/>
            <a:ext cx="8219256" cy="5616624"/>
          </a:xfrm>
        </p:spPr>
        <p:txBody>
          <a:bodyPr>
            <a:normAutofit fontScale="92500" lnSpcReduction="20000"/>
          </a:bodyPr>
          <a:lstStyle/>
          <a:p>
            <a:pPr marL="93663" indent="176213">
              <a:buNone/>
            </a:pPr>
            <a:endParaRPr lang="ru-RU" b="1" dirty="0" smtClean="0"/>
          </a:p>
          <a:p>
            <a:pPr marL="93663" indent="176213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Флэш-карты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 памяти - переносные носители информации. Широкое распространение получили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флэш-брелоки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(«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флэшки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» — название их в просторечии), выпуск которых начался в 2001 году.</a:t>
            </a:r>
          </a:p>
          <a:p>
            <a:pPr marL="93663" indent="176213">
              <a:buNone/>
            </a:pP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93663" indent="176213">
              <a:buNone/>
            </a:pP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Достоинства устройства:</a:t>
            </a:r>
          </a:p>
          <a:p>
            <a:pPr marL="93663" indent="176213">
              <a:buFont typeface="Wingdings" pitchFamily="2" charset="2"/>
              <a:buChar char="v"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компактность;</a:t>
            </a:r>
          </a:p>
          <a:p>
            <a:pPr marL="93663" indent="176213">
              <a:buFont typeface="Wingdings" pitchFamily="2" charset="2"/>
              <a:buChar char="v"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высокая емкость;</a:t>
            </a:r>
          </a:p>
          <a:p>
            <a:pPr marL="93663" indent="176213">
              <a:buFont typeface="Wingdings" pitchFamily="2" charset="2"/>
              <a:buChar char="v"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высокие скорости записи и чтения;</a:t>
            </a:r>
          </a:p>
          <a:p>
            <a:pPr marL="93663" indent="176213">
              <a:buFont typeface="Wingdings" pitchFamily="2" charset="2"/>
              <a:buChar char="v"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низкое энергопотребление при работе;</a:t>
            </a:r>
          </a:p>
          <a:p>
            <a:pPr marL="93663" indent="176213">
              <a:buFont typeface="Wingdings" pitchFamily="2" charset="2"/>
              <a:buChar char="v"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энергонезависимость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при хранение;</a:t>
            </a:r>
          </a:p>
          <a:p>
            <a:pPr marL="93663" indent="176213">
              <a:buFont typeface="Wingdings" pitchFamily="2" charset="2"/>
              <a:buChar char="v"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долгий срок службы. 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6147" name="Picture 3" descr="C:\Users\Анна\Desktop\МПИф\картинки\i (1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2852936"/>
            <a:ext cx="2304256" cy="19309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772400" cy="940966"/>
          </a:xfrm>
        </p:spPr>
        <p:txBody>
          <a:bodyPr/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Нано-носители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340768"/>
            <a:ext cx="8640960" cy="4679032"/>
          </a:xfrm>
        </p:spPr>
        <p:txBody>
          <a:bodyPr>
            <a:noAutofit/>
          </a:bodyPr>
          <a:lstStyle/>
          <a:p>
            <a:pPr marL="3175" indent="2667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последние годы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активно ведутся работы по созданию еще более компактных носителей информации с использованием так называемых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нанотехнологий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», работающих на уровне атомов и молекул вещества. В результате один компакт-диск, изготовленный по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нанотехнологии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сможет заменить тысячи лазерных дисков. </a:t>
            </a:r>
          </a:p>
          <a:p>
            <a:pPr marL="3175" indent="266700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Прогнозы: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приблизительно через 20 лет плотность хранения информации возрастет до такой степени, что на носителе объемом примерно с кубический сантиметр можно будет записать каждую секунду человеческой жизни.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040" y="332656"/>
            <a:ext cx="8640960" cy="1143000"/>
          </a:xfrm>
        </p:spPr>
        <p:txBody>
          <a:bodyPr>
            <a:no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Организация хранения бумажных носителей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447800"/>
            <a:ext cx="8568952" cy="5077544"/>
          </a:xfrm>
        </p:spPr>
        <p:txBody>
          <a:bodyPr>
            <a:normAutofit lnSpcReduction="10000"/>
          </a:bodyPr>
          <a:lstStyle/>
          <a:p>
            <a:pPr marL="182563" indent="2667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Крупнейшими хранилищами информации являются библиотеки. Упоминания о первых библиотеках относятся к VII веку до н.э. </a:t>
            </a:r>
          </a:p>
          <a:p>
            <a:pPr marL="182563" indent="2667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Для организации и поиска книг в библиотеках создаются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каталоги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(списки книжного фонда):</a:t>
            </a:r>
          </a:p>
          <a:p>
            <a:pPr marL="182563" indent="26670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Алфавитные каталоги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карточки упорядочены в алфавитном порядке фамилий авторов.</a:t>
            </a:r>
          </a:p>
          <a:p>
            <a:pPr marL="182563" indent="26670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Систематические каталоги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карточки упорядочены по тематике содержания книг.</a:t>
            </a:r>
          </a:p>
          <a:p>
            <a:pPr marL="182563" indent="2667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современных библиотеках происходит смена бумажных каталогов на электронные.</a:t>
            </a:r>
          </a:p>
          <a:p>
            <a:pPr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5048" y="332656"/>
            <a:ext cx="8568952" cy="1143000"/>
          </a:xfrm>
        </p:spPr>
        <p:txBody>
          <a:bodyPr>
            <a:no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Организация хранения компьютерных носителей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556792"/>
            <a:ext cx="8568952" cy="4752528"/>
          </a:xfrm>
        </p:spPr>
        <p:txBody>
          <a:bodyPr>
            <a:noAutofit/>
          </a:bodyPr>
          <a:lstStyle/>
          <a:p>
            <a:pPr marL="3175" indent="1762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Данные, хранящиеся на компьютерных носителях (дисках), имеют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файловую организацию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  </a:t>
            </a:r>
          </a:p>
          <a:p>
            <a:pPr marL="3175" indent="176213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Аналогично библиотечному каталогу операционная система создает каталог диска, который хранится на специально отведенных дорожках. Пользователь ищет нужный файл, просматривая каталог, после чего операционная система находит этот файл на диске и предоставляет пользователю. </a:t>
            </a:r>
          </a:p>
          <a:p>
            <a:pPr marL="3175" indent="1762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Более гибкой системой организации хранения и поиска данных являются компьютерные базы данных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772400" cy="1052736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Определение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772816"/>
            <a:ext cx="8291264" cy="541040"/>
          </a:xfrm>
        </p:spPr>
        <p:txBody>
          <a:bodyPr>
            <a:normAutofit/>
          </a:bodyPr>
          <a:lstStyle/>
          <a:p>
            <a:pPr marL="3175" indent="176213"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Учебное пособие С.А.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Бешенкова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, Е.А. Ракитиной: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528" y="2636912"/>
            <a:ext cx="8532440" cy="2613193"/>
          </a:xfrm>
          <a:prstGeom prst="rect">
            <a:avLst/>
          </a:prstGeom>
          <a:noFill/>
          <a:ln w="31750" cmpd="thickThin">
            <a:solidFill>
              <a:schemeClr val="tx1"/>
            </a:solidFill>
          </a:ln>
        </p:spPr>
        <p:txBody>
          <a:bodyPr wrap="square" tIns="180000" bIns="0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Информационный процесс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совокупность последовательных действий (операций), производимых над информацией (в виде данных, сведений, фактов, идей, гипотез, теорий и пр.) для получения какого-либо результата (достижения цели).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568952" cy="796950"/>
          </a:xfrm>
        </p:spPr>
        <p:txBody>
          <a:bodyPr>
            <a:no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Надежность хранения информации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268760"/>
            <a:ext cx="8568952" cy="5328592"/>
          </a:xfrm>
        </p:spPr>
        <p:txBody>
          <a:bodyPr>
            <a:noAutofit/>
          </a:bodyPr>
          <a:lstStyle/>
          <a:p>
            <a:pPr marL="93663" indent="176213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Проблема надежности хранения информации связана с двумя видами угроз для хранимой информации:</a:t>
            </a:r>
          </a:p>
          <a:p>
            <a:pPr marL="93663" indent="1762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разрушение (потеря) информации;</a:t>
            </a:r>
          </a:p>
          <a:p>
            <a:pPr marL="93663" indent="1762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кража или утечка конфиденциальной информации.</a:t>
            </a:r>
          </a:p>
          <a:p>
            <a:pPr marL="93663" indent="176213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93663" indent="176213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Основной способ защиты информации в бумажных документах от потери — их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дублирование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93663" indent="176213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93663" indent="176213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Использование электронных носителей делает дублирование более простым и дешевым. 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Анна\Desktop\МПИф\картинки\i (1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157192"/>
            <a:ext cx="288032" cy="5760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7772400" cy="1143000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Методические рекомендации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196752"/>
            <a:ext cx="8712968" cy="5256584"/>
          </a:xfrm>
        </p:spPr>
        <p:txBody>
          <a:bodyPr>
            <a:normAutofit/>
          </a:bodyPr>
          <a:lstStyle/>
          <a:p>
            <a:pPr marL="93663" indent="-3175">
              <a:buNone/>
            </a:pPr>
            <a:r>
              <a:rPr lang="ru-RU" sz="2800" b="1" u="sng" dirty="0" smtClean="0"/>
              <a:t>Ученики должны:</a:t>
            </a:r>
          </a:p>
          <a:p>
            <a:pPr marL="93663" indent="266700"/>
            <a:r>
              <a:rPr lang="ru-RU" sz="2800" dirty="0" smtClean="0"/>
              <a:t>научиться работать с некомпьютерными источниками информации: справочниками, словарями;</a:t>
            </a:r>
          </a:p>
          <a:p>
            <a:pPr marL="93663" indent="266700"/>
            <a:r>
              <a:rPr lang="ru-RU" sz="2800" dirty="0" smtClean="0"/>
              <a:t>овладеть приемами работы со сменными компьютерными носителями информации (определять информационную емкость носителя, объем свободного пространства и т.д.);</a:t>
            </a:r>
          </a:p>
          <a:p>
            <a:pPr marL="93663" indent="266700"/>
            <a:r>
              <a:rPr lang="ru-RU" sz="2800" dirty="0" smtClean="0"/>
              <a:t>осознать опасность, которой подвергается компьютерная информация со стороны вредоносных программ — компьютерных вирусов.</a:t>
            </a:r>
            <a:endParaRPr lang="ru-RU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420888"/>
            <a:ext cx="7772400" cy="1143000"/>
          </a:xfrm>
        </p:spPr>
        <p:txBody>
          <a:bodyPr>
            <a:normAutofit/>
          </a:bodyPr>
          <a:lstStyle/>
          <a:p>
            <a:r>
              <a:rPr lang="ru-RU" sz="5700" b="1" u="sng" dirty="0" smtClean="0">
                <a:latin typeface="Times New Roman" pitchFamily="18" charset="0"/>
                <a:cs typeface="Times New Roman" pitchFamily="18" charset="0"/>
              </a:rPr>
              <a:t>Передача информации</a:t>
            </a:r>
            <a:endParaRPr lang="ru-RU" sz="57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748464" cy="1143000"/>
          </a:xfrm>
        </p:spPr>
        <p:txBody>
          <a:bodyPr>
            <a:no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Составляющие процесса передачи информации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1772816"/>
            <a:ext cx="7772400" cy="259228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Источник информации;</a:t>
            </a:r>
          </a:p>
          <a:p>
            <a:pPr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Канал передачи информации;</a:t>
            </a:r>
          </a:p>
          <a:p>
            <a:pPr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Сообщение;</a:t>
            </a:r>
          </a:p>
          <a:p>
            <a:pPr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Получатель информации.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Анна\Desktop\МПИф\картинки\19-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509120"/>
            <a:ext cx="8690620" cy="180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19256" cy="1143000"/>
          </a:xfrm>
        </p:spPr>
        <p:txBody>
          <a:bodyPr>
            <a:no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Технические средства передачи информации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772816"/>
            <a:ext cx="3312368" cy="4246984"/>
          </a:xfrm>
        </p:spPr>
        <p:txBody>
          <a:bodyPr>
            <a:normAutofit/>
          </a:bodyPr>
          <a:lstStyle/>
          <a:p>
            <a:pPr marL="182563" indent="176213">
              <a:lnSpc>
                <a:spcPct val="150000"/>
              </a:lnSpc>
              <a:tabLst>
                <a:tab pos="0" algn="l"/>
              </a:tabLst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телеграф;</a:t>
            </a:r>
          </a:p>
          <a:p>
            <a:pPr marL="182563" indent="176213">
              <a:lnSpc>
                <a:spcPct val="150000"/>
              </a:lnSpc>
              <a:tabLst>
                <a:tab pos="0" algn="l"/>
              </a:tabLst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телефон;</a:t>
            </a:r>
          </a:p>
          <a:p>
            <a:pPr marL="182563" indent="176213">
              <a:lnSpc>
                <a:spcPct val="150000"/>
              </a:lnSpc>
              <a:tabLst>
                <a:tab pos="0" algn="l"/>
              </a:tabLst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радио;</a:t>
            </a:r>
          </a:p>
          <a:p>
            <a:pPr marL="182563" indent="176213">
              <a:lnSpc>
                <a:spcPct val="150000"/>
              </a:lnSpc>
              <a:tabLst>
                <a:tab pos="0" algn="l"/>
              </a:tabLst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телевидение;</a:t>
            </a:r>
          </a:p>
          <a:p>
            <a:pPr marL="182563" indent="176213">
              <a:lnSpc>
                <a:spcPct val="150000"/>
              </a:lnSpc>
              <a:tabLst>
                <a:tab pos="0" algn="l"/>
              </a:tabLst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Интернет.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C:\Users\Анна\Desktop\МПИф\картинки\1268211613_0e2609576300_ful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567" y="1700808"/>
            <a:ext cx="3868751" cy="309634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427984" y="4941168"/>
            <a:ext cx="3672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Первый электромагнитный телеграф С. Морзе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772400" cy="980728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Теория связи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124744"/>
            <a:ext cx="9217024" cy="964703"/>
          </a:xfrm>
        </p:spPr>
        <p:txBody>
          <a:bodyPr>
            <a:normAutofit/>
          </a:bodyPr>
          <a:lstStyle/>
          <a:p>
            <a:pPr marL="88900" indent="180975"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Модель процесса передачи информации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 техническим каналам связи Клода Шеннона: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Анна\Desktop\МПИф\картинки\20-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060848"/>
            <a:ext cx="8640960" cy="283061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79512" y="5157192"/>
            <a:ext cx="9144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79388"/>
            <a:r>
              <a:rPr lang="ru-RU" sz="2400" dirty="0" smtClean="0"/>
              <a:t>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кодирование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- преобразование информации в форму, пригодную для ее передачи по каналу связи. 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Декодирование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 -обратное преобразование сигнальной последовательности.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772400" cy="922114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Пропускная способность канала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3861048"/>
            <a:ext cx="8291264" cy="2158752"/>
          </a:xfrm>
        </p:spPr>
        <p:txBody>
          <a:bodyPr>
            <a:normAutofit lnSpcReduction="10000"/>
          </a:bodyPr>
          <a:lstStyle/>
          <a:p>
            <a:pPr marL="3175" indent="1762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Пропускная способность телефонных линий — десятки, сотни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Кбит/с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175" indent="176213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ропускная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способность оптоволоконных линий и линий радиосвязи измеряется десятками и сотнями Мбит/с.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1700808"/>
            <a:ext cx="7920880" cy="1751418"/>
          </a:xfrm>
          <a:prstGeom prst="rect">
            <a:avLst/>
          </a:prstGeom>
          <a:noFill/>
          <a:ln w="31750" cmpd="thickThin">
            <a:solidFill>
              <a:schemeClr val="tx1"/>
            </a:solidFill>
          </a:ln>
        </p:spPr>
        <p:txBody>
          <a:bodyPr wrap="square" tIns="180000" bIns="0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Пропускная способность канала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максимально возможная скорость передачи информации (бит/сек., Кбит/сек., Мбит/сек.)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772400" cy="778098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Шум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3789040"/>
            <a:ext cx="8712968" cy="2553147"/>
          </a:xfrm>
        </p:spPr>
        <p:txBody>
          <a:bodyPr>
            <a:normAutofit/>
          </a:bodyPr>
          <a:lstStyle/>
          <a:p>
            <a:pPr marL="88900" indent="287338" algn="just"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Причины появления помех: </a:t>
            </a:r>
          </a:p>
          <a:p>
            <a:pPr marL="88900" indent="287338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плохое качество линий связи; </a:t>
            </a:r>
          </a:p>
          <a:p>
            <a:pPr marL="88900" indent="287338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незащищенность друг от друга различных потоков информации, передаваемых по одним и тем же каналам.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1556792"/>
            <a:ext cx="7488832" cy="1751418"/>
          </a:xfrm>
          <a:prstGeom prst="rect">
            <a:avLst/>
          </a:prstGeom>
          <a:noFill/>
          <a:ln w="31750" cmpd="thickThin">
            <a:solidFill>
              <a:schemeClr val="tx1"/>
            </a:solidFill>
          </a:ln>
        </p:spPr>
        <p:txBody>
          <a:bodyPr wrap="square" tIns="180000" bIns="0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Шум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это разного рода помехи, искажающие передаваемый сигнал и приводящие к потере информации.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72400" cy="936104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Защита от шума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447800"/>
            <a:ext cx="8219256" cy="4572000"/>
          </a:xfrm>
        </p:spPr>
        <p:txBody>
          <a:bodyPr>
            <a:normAutofit lnSpcReduction="10000"/>
          </a:bodyPr>
          <a:lstStyle/>
          <a:p>
            <a:pPr marL="93663" indent="176213"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Способы защиты:</a:t>
            </a:r>
          </a:p>
          <a:p>
            <a:pPr marL="93663" indent="176213">
              <a:lnSpc>
                <a:spcPct val="11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использование экранированного кабеля вместо «голого» провода;</a:t>
            </a:r>
          </a:p>
          <a:p>
            <a:pPr marL="93663" indent="176213">
              <a:lnSpc>
                <a:spcPct val="11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применение фильтров, отделяющих полезный сигнал от шума;</a:t>
            </a:r>
          </a:p>
          <a:p>
            <a:pPr marL="93663" indent="176213">
              <a:lnSpc>
                <a:spcPct val="11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избыточность кода, передаваемого по линии связи (теория кодирования Клода Шеннона).</a:t>
            </a:r>
          </a:p>
          <a:p>
            <a:pPr marL="93663" indent="176213">
              <a:lnSpc>
                <a:spcPct val="11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пакетная передача данных с использованием контрольной суммы.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772400" cy="850106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Методические рекомендации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447800"/>
            <a:ext cx="8568952" cy="5077544"/>
          </a:xfrm>
        </p:spPr>
        <p:txBody>
          <a:bodyPr>
            <a:normAutofit/>
          </a:bodyPr>
          <a:lstStyle/>
          <a:p>
            <a:pPr marL="93663" indent="176213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Обсуждение данной темы с позиции человека как получателя информации:</a:t>
            </a:r>
          </a:p>
          <a:p>
            <a:pPr marL="93663" indent="1762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Способность к получению информации из окружающего мира — важнейшее условие существования человека.</a:t>
            </a:r>
          </a:p>
          <a:p>
            <a:pPr marL="93663" indent="176213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Органы чувств человека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— это информационные каналы человеческого организма, осуществляющее связь человека с внешней средой. Отсюда выделяются следующие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виды передаваемой информации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зрительная, вкусовая, обонятельная, тактильная, звуковая.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772400" cy="1124744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Составные части процесса: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3568" y="1447800"/>
            <a:ext cx="8003232" cy="4572000"/>
          </a:xfrm>
        </p:spPr>
        <p:txBody>
          <a:bodyPr/>
          <a:lstStyle/>
          <a:p>
            <a:pPr marL="93663" indent="176213">
              <a:lnSpc>
                <a:spcPct val="150000"/>
              </a:lnSpc>
            </a:pPr>
            <a:r>
              <a:rPr lang="ru-RU" dirty="0" smtClean="0"/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Цель;</a:t>
            </a:r>
          </a:p>
          <a:p>
            <a:pPr marL="93663" indent="176213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Действия (операции);</a:t>
            </a:r>
          </a:p>
          <a:p>
            <a:pPr marL="93663" indent="176213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Объект воздействия;</a:t>
            </a:r>
          </a:p>
          <a:p>
            <a:pPr marL="93663" indent="176213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Исполнитель процесса.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881336"/>
            <a:ext cx="8229600" cy="5976664"/>
          </a:xfrm>
        </p:spPr>
        <p:txBody>
          <a:bodyPr/>
          <a:lstStyle/>
          <a:p>
            <a:pPr marL="3175" indent="-3175">
              <a:buNone/>
            </a:pP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Ученики должны уметь:</a:t>
            </a:r>
          </a:p>
          <a:p>
            <a:pPr marL="93663" indent="1762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приводить конкретные примеры процесса передачи информации;</a:t>
            </a:r>
          </a:p>
          <a:p>
            <a:pPr marL="93663" indent="1762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определять для приведенных примеров источник, приемник информации, используемые каналы передачи информации.</a:t>
            </a:r>
          </a:p>
          <a:p>
            <a:pPr marL="93663" indent="176213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93663" indent="176213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старших классах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ученики должны:</a:t>
            </a:r>
          </a:p>
          <a:p>
            <a:pPr marL="93663" indent="1762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знать термины: кодирование, декодирование, пропускная способность канала, шум и т.д.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420888"/>
            <a:ext cx="7772400" cy="1143000"/>
          </a:xfrm>
        </p:spPr>
        <p:txBody>
          <a:bodyPr>
            <a:noAutofit/>
          </a:bodyPr>
          <a:lstStyle/>
          <a:p>
            <a:r>
              <a:rPr lang="ru-RU" sz="5400" b="1" u="sng" dirty="0" smtClean="0">
                <a:latin typeface="Times New Roman" pitchFamily="18" charset="0"/>
                <a:cs typeface="Times New Roman" pitchFamily="18" charset="0"/>
              </a:rPr>
              <a:t>Обработка информации</a:t>
            </a:r>
            <a:endParaRPr lang="ru-RU" sz="54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772400" cy="850106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Определение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1484784"/>
            <a:ext cx="7200800" cy="1510771"/>
          </a:xfrm>
          <a:prstGeom prst="rect">
            <a:avLst/>
          </a:prstGeom>
          <a:noFill/>
          <a:ln w="31750" cmpd="thickThin">
            <a:solidFill>
              <a:schemeClr val="tx1"/>
            </a:solidFill>
          </a:ln>
        </p:spPr>
        <p:txBody>
          <a:bodyPr wrap="square" tIns="108000" bIns="108000" rtlCol="0">
            <a:spAutoFit/>
          </a:bodyPr>
          <a:lstStyle/>
          <a:p>
            <a:pPr algn="ctr"/>
            <a:r>
              <a:rPr lang="ru-RU" b="1" dirty="0" smtClean="0"/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Обработка информации —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процесс планомерного изменения содержания или формы представления информации.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3501008"/>
            <a:ext cx="8640960" cy="3356992"/>
          </a:xfrm>
        </p:spPr>
        <p:txBody>
          <a:bodyPr>
            <a:normAutofit/>
          </a:bodyPr>
          <a:lstStyle/>
          <a:p>
            <a:pPr marL="273050" indent="176213"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Составляющие процесса обработки информации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73050" indent="1762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исполнитель обработки информации;</a:t>
            </a:r>
          </a:p>
          <a:p>
            <a:pPr marL="273050" indent="1762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внешняя среда;</a:t>
            </a:r>
          </a:p>
          <a:p>
            <a:pPr marL="273050" indent="1762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входная информация;</a:t>
            </a:r>
          </a:p>
          <a:p>
            <a:pPr marL="273050" indent="1762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выходная информация;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19064" y="764704"/>
            <a:ext cx="8424936" cy="182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074" name="Picture 2" descr="C:\Users\Анна\Desktop\МПИф\картинки\17-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268760"/>
            <a:ext cx="7377609" cy="442656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987824" y="5805264"/>
            <a:ext cx="374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Схема обработки информации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772400" cy="850106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Обработка информация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772400" cy="778098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Методические рекомендации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340768"/>
            <a:ext cx="8363272" cy="4679032"/>
          </a:xfrm>
        </p:spPr>
        <p:txBody>
          <a:bodyPr>
            <a:noAutofit/>
          </a:bodyPr>
          <a:lstStyle/>
          <a:p>
            <a:pPr marL="93663" indent="176213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Объясняя тему «Обработка информации», следует приводить примеры разных типов обработки:</a:t>
            </a:r>
          </a:p>
          <a:p>
            <a:pPr marL="93663" indent="176213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Первый тип обработки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обработка, связанная с получением новой информации, нового содержания знаний.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Например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решение математических задач.</a:t>
            </a:r>
          </a:p>
          <a:p>
            <a:pPr marL="93663" indent="176213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Второй тип обработки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обработка, связанная с изменением формы, но не изменяющая содержания.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Например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перевод текста с одного языка на другой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772400" cy="922114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Виды обработки информации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412776"/>
            <a:ext cx="8507288" cy="4525963"/>
          </a:xfrm>
        </p:spPr>
        <p:txBody>
          <a:bodyPr>
            <a:normAutofit/>
          </a:bodyPr>
          <a:lstStyle/>
          <a:p>
            <a:pPr marL="93663" indent="176213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Кодирование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это преобразование информации в символьную форму, удобную для ее хранения, передачи, обработки.</a:t>
            </a:r>
          </a:p>
          <a:p>
            <a:pPr marL="93663" indent="176213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Структурирование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внесение определенного порядка, определенной организации в хранилище информации.</a:t>
            </a:r>
          </a:p>
          <a:p>
            <a:pPr marL="93663" indent="176213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Поиск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процесс нахождения информации, удовлетворяющую определенным условиям поиска, в информационном массиве.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792088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Пропедевтический курс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268760"/>
            <a:ext cx="8892480" cy="2376264"/>
          </a:xfrm>
        </p:spPr>
        <p:txBody>
          <a:bodyPr>
            <a:normAutofit/>
          </a:bodyPr>
          <a:lstStyle/>
          <a:p>
            <a:pPr marL="88900" indent="1968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пропедевтическом курсе информатики популярны задачи «черного ящика». Исполнитель обработки рассматривается как «черный ящик. Задача состоит в том, чтобы угадать правило обработки данных (Р), которое реализует исполнитель.</a:t>
            </a:r>
          </a:p>
          <a:p>
            <a:pPr marL="88900" indent="196850">
              <a:buNone/>
            </a:pPr>
            <a:endParaRPr lang="ru-RU" sz="2800" dirty="0"/>
          </a:p>
        </p:txBody>
      </p:sp>
      <p:pic>
        <p:nvPicPr>
          <p:cNvPr id="4098" name="Picture 2" descr="C:\Users\Анна\Desktop\МПИф\картинки\19-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3789040"/>
            <a:ext cx="6369496" cy="146112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1520" y="3645024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Пример</a:t>
            </a:r>
            <a:endParaRPr lang="ru-RU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5661248"/>
            <a:ext cx="85689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Ответ: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Исполнитель обработки вычисляет среднее значение входных величин: 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= (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 + 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2)/2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772400" cy="850106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Старшая школа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412776"/>
            <a:ext cx="8229600" cy="5112568"/>
          </a:xfrm>
        </p:spPr>
        <p:txBody>
          <a:bodyPr>
            <a:normAutofit lnSpcReduction="10000"/>
          </a:bodyPr>
          <a:lstStyle/>
          <a:p>
            <a:pPr marL="88900" indent="1968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Наиболее глубокое освоение вопросов обработки информации происходит при изучении алгоритмов работы с величинами и программирования.</a:t>
            </a:r>
          </a:p>
          <a:p>
            <a:pPr marL="88900" indent="19685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Программирование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- описание правил обработки входных данных с целью получения выходных данных.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Следует предлагать ученикам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два типа задач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прямая задача: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составить алгоритм (программу) для решения поставленной задачи;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обратная задача: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дан алгоритм, требуется определить результат его выполнения путем трассировки алгоритма.</a:t>
            </a:r>
          </a:p>
          <a:p>
            <a:pPr marL="88900" indent="196850">
              <a:buNone/>
            </a:pPr>
            <a:endParaRPr lang="ru-RU" sz="28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772400" cy="980728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Используемая литература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980728"/>
            <a:ext cx="8568952" cy="5661248"/>
          </a:xfrm>
        </p:spPr>
        <p:txBody>
          <a:bodyPr>
            <a:normAutofit fontScale="85000" lnSpcReduction="20000"/>
          </a:bodyPr>
          <a:lstStyle/>
          <a:p>
            <a:pPr marL="90488" indent="17938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 Андреева Е.В.,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Босова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Л.Л.,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Фалина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И.Н. Математические основы информатики. Элективный курс. М.: БИНОМ. Лаборатория Знаний, 2005.</a:t>
            </a:r>
          </a:p>
          <a:p>
            <a:pPr marL="90488" indent="17938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Бешенков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С.А., Ракитина Е.А. Информатика. Систематический курс. Учебник для 10-го класса. М.: Лаборатория Базовых Знаний, 2001, 57 с.</a:t>
            </a:r>
          </a:p>
          <a:p>
            <a:pPr marL="90488" indent="17938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 Винер Н. Кибернетика, или Управление и связь в животном и машине. М.: Советское радио, 1968, 201 с.</a:t>
            </a:r>
          </a:p>
          <a:p>
            <a:pPr marL="90488" indent="17938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Информатика. Задачник-практикум в 2 т. / Под ред. И.Г. Семакина, Е.К.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Хеннера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Т. 1. М.: БИНОМ. Лаборатория Знаний, 2005.</a:t>
            </a:r>
          </a:p>
          <a:p>
            <a:pPr marL="90488" indent="17938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 Кузнецов А.А.,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Бешенков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С.А., Ракитина Е.А., Матвеева Н.В.,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Милохина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Л.В.Непрерывный курс информатики (концепция, система модулей, типовая программа). Информатика и образование, № 1, 2005.</a:t>
            </a:r>
          </a:p>
          <a:p>
            <a:pPr marL="90488" indent="17938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Математический энциклопедический словарь. Раздел: “Словарь школьной информатики”. М.: Советская энциклопедия, 1988.</a:t>
            </a:r>
          </a:p>
          <a:p>
            <a:pPr marL="90488" indent="17938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Фридланд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А.Я. Информатика: процессы, системы, ресурсы. М.: БИНОМ. Лаборатория Знаний, 2003.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8280920" cy="1143000"/>
          </a:xfrm>
        </p:spPr>
        <p:txBody>
          <a:bodyPr>
            <a:no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Информационные процессы в философии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700808"/>
            <a:ext cx="8291264" cy="4933528"/>
          </a:xfrm>
        </p:spPr>
        <p:txBody>
          <a:bodyPr>
            <a:noAutofit/>
          </a:bodyPr>
          <a:lstStyle/>
          <a:p>
            <a:pPr marL="93663" indent="1762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Атрибутивный подход: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информационные процессы происходят как в живой, так и в неживой природе.</a:t>
            </a:r>
          </a:p>
          <a:p>
            <a:pPr marL="93663" indent="1762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Функциональный подход: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информационные процессы происходят в живых организмах (растениях, животных) и при их взаимодействии.</a:t>
            </a:r>
          </a:p>
          <a:p>
            <a:pPr marL="93663" indent="1762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Антропоцентрический подход: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информационные процессы являются функцией человеческого сознания (мышления, интеллекта).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7772400" cy="1143000"/>
          </a:xfrm>
        </p:spPr>
        <p:txBody>
          <a:bodyPr>
            <a:no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Информационные процессы в кибернетике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8676456" cy="4968552"/>
          </a:xfrm>
        </p:spPr>
        <p:txBody>
          <a:bodyPr>
            <a:no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Объектом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информационных процессов является информация, представленной в виде сигналов, кодов различной природы.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нейрофизиологии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управление физиологическими процессами в организме животного и человека, происходящее на бессознательном уровне, рассматривается как информационный процесс.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Генетика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установила, что наследственная информация хранится в молекулах ДНК, входящих в состав ядер живых клеток. Она определяет программу развития организма (т.е. управляет этим процессом), которая реализуется на бессознательном уровне.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892480" cy="706090"/>
          </a:xfrm>
        </p:spPr>
        <p:txBody>
          <a:bodyPr>
            <a:no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Виды информационных процессов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182563" indent="176213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Хранение;</a:t>
            </a:r>
          </a:p>
          <a:p>
            <a:pPr marL="182563" indent="176213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Передача;</a:t>
            </a:r>
          </a:p>
          <a:p>
            <a:pPr marL="182563" indent="176213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Обработка;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564904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ru-RU" sz="5700" b="1" u="sng" dirty="0" smtClean="0">
                <a:latin typeface="Times New Roman" pitchFamily="18" charset="0"/>
                <a:cs typeface="Times New Roman" pitchFamily="18" charset="0"/>
              </a:rPr>
              <a:t>Хранение информации</a:t>
            </a:r>
            <a:endParaRPr lang="ru-RU" sz="57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772400" cy="922114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Носитель информации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3573016"/>
            <a:ext cx="8132440" cy="2664296"/>
          </a:xfrm>
        </p:spPr>
        <p:txBody>
          <a:bodyPr>
            <a:normAutofit/>
          </a:bodyPr>
          <a:lstStyle/>
          <a:p>
            <a:pPr marL="3175" indent="176213"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Характеристики носителей информации:</a:t>
            </a:r>
          </a:p>
          <a:p>
            <a:pPr marL="3175" indent="1762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Информационный объем или плотность хранения информации (универсальная единица - байт);</a:t>
            </a:r>
          </a:p>
          <a:p>
            <a:pPr marL="3175" indent="1762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Надежность (долговечность) хранения информации.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1628800"/>
            <a:ext cx="8064896" cy="1320531"/>
          </a:xfrm>
          <a:prstGeom prst="rect">
            <a:avLst/>
          </a:prstGeom>
          <a:noFill/>
          <a:ln w="31750" cmpd="thickThin">
            <a:solidFill>
              <a:schemeClr val="tx1"/>
            </a:solidFill>
          </a:ln>
        </p:spPr>
        <p:txBody>
          <a:bodyPr wrap="square" tIns="180000" bIns="0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Носитель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— это материальная среда, используемая для записи и хранения информации.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7772400" cy="1143000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Виды носителей информации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1484784"/>
            <a:ext cx="7772400" cy="4572000"/>
          </a:xfrm>
        </p:spPr>
        <p:txBody>
          <a:bodyPr>
            <a:normAutofit/>
          </a:bodyPr>
          <a:lstStyle/>
          <a:p>
            <a:pPr marL="93663" indent="176213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Бумажные носители;</a:t>
            </a:r>
          </a:p>
          <a:p>
            <a:pPr marL="93663" indent="176213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Магнитные носители;</a:t>
            </a:r>
          </a:p>
          <a:p>
            <a:pPr marL="93663" indent="176213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Оптические носители;</a:t>
            </a:r>
          </a:p>
          <a:p>
            <a:pPr marL="93663" indent="176213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Флэш-память;</a:t>
            </a:r>
          </a:p>
          <a:p>
            <a:pPr marL="93663" indent="176213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Нано-носители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464</TotalTime>
  <Words>1138</Words>
  <Application>Microsoft Office PowerPoint</Application>
  <PresentationFormat>Экран (4:3)</PresentationFormat>
  <Paragraphs>180</Paragraphs>
  <Slides>38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Справедливость</vt:lpstr>
      <vt:lpstr>Информационные процессы </vt:lpstr>
      <vt:lpstr>Определение</vt:lpstr>
      <vt:lpstr>Составные части процесса:</vt:lpstr>
      <vt:lpstr>Информационные процессы в философии</vt:lpstr>
      <vt:lpstr>Информационные процессы в кибернетике </vt:lpstr>
      <vt:lpstr>Виды информационных процессов</vt:lpstr>
      <vt:lpstr>Хранение информации</vt:lpstr>
      <vt:lpstr>Носитель информации</vt:lpstr>
      <vt:lpstr>Виды носителей информации</vt:lpstr>
      <vt:lpstr>Бумажные носители</vt:lpstr>
      <vt:lpstr>Надежность хранения информации</vt:lpstr>
      <vt:lpstr>Магнитные носители</vt:lpstr>
      <vt:lpstr>Магнитная лента</vt:lpstr>
      <vt:lpstr>Магнитные диски</vt:lpstr>
      <vt:lpstr>Оптические носители</vt:lpstr>
      <vt:lpstr>Флэш-память</vt:lpstr>
      <vt:lpstr>Нано-носители</vt:lpstr>
      <vt:lpstr>Организация хранения бумажных носителей </vt:lpstr>
      <vt:lpstr>Организация хранения компьютерных носителей </vt:lpstr>
      <vt:lpstr>Надежность хранения информации</vt:lpstr>
      <vt:lpstr>Методические рекомендации</vt:lpstr>
      <vt:lpstr>Передача информации</vt:lpstr>
      <vt:lpstr>Составляющие процесса передачи информации</vt:lpstr>
      <vt:lpstr>Технические средства передачи информации</vt:lpstr>
      <vt:lpstr>Теория связи</vt:lpstr>
      <vt:lpstr>Пропускная способность канала</vt:lpstr>
      <vt:lpstr>Шум</vt:lpstr>
      <vt:lpstr>Защита от шума</vt:lpstr>
      <vt:lpstr>Методические рекомендации</vt:lpstr>
      <vt:lpstr>Слайд 30</vt:lpstr>
      <vt:lpstr>Обработка информации</vt:lpstr>
      <vt:lpstr>Определение</vt:lpstr>
      <vt:lpstr>Обработка информация</vt:lpstr>
      <vt:lpstr>Методические рекомендации</vt:lpstr>
      <vt:lpstr>Виды обработки информации</vt:lpstr>
      <vt:lpstr>Пропедевтический курс</vt:lpstr>
      <vt:lpstr>Старшая школа</vt:lpstr>
      <vt:lpstr>Используемая 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Информационные процессы </dc:title>
  <dc:creator>Анна</dc:creator>
  <cp:lastModifiedBy>user</cp:lastModifiedBy>
  <cp:revision>78</cp:revision>
  <dcterms:created xsi:type="dcterms:W3CDTF">2014-10-02T17:55:20Z</dcterms:created>
  <dcterms:modified xsi:type="dcterms:W3CDTF">2014-10-09T10:40:05Z</dcterms:modified>
</cp:coreProperties>
</file>