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handoutMasterIdLst>
    <p:handoutMasterId r:id="rId34"/>
  </p:handoutMasterIdLst>
  <p:sldIdLst>
    <p:sldId id="256" r:id="rId4"/>
    <p:sldId id="257" r:id="rId5"/>
    <p:sldId id="282" r:id="rId6"/>
    <p:sldId id="258" r:id="rId7"/>
    <p:sldId id="267" r:id="rId8"/>
    <p:sldId id="259" r:id="rId9"/>
    <p:sldId id="272" r:id="rId10"/>
    <p:sldId id="284" r:id="rId11"/>
    <p:sldId id="285" r:id="rId12"/>
    <p:sldId id="286" r:id="rId13"/>
    <p:sldId id="277" r:id="rId14"/>
    <p:sldId id="260" r:id="rId15"/>
    <p:sldId id="279" r:id="rId16"/>
    <p:sldId id="287" r:id="rId17"/>
    <p:sldId id="288" r:id="rId18"/>
    <p:sldId id="273" r:id="rId19"/>
    <p:sldId id="274" r:id="rId20"/>
    <p:sldId id="276" r:id="rId21"/>
    <p:sldId id="266" r:id="rId22"/>
    <p:sldId id="268" r:id="rId23"/>
    <p:sldId id="289" r:id="rId24"/>
    <p:sldId id="278" r:id="rId25"/>
    <p:sldId id="261" r:id="rId26"/>
    <p:sldId id="264" r:id="rId27"/>
    <p:sldId id="271" r:id="rId28"/>
    <p:sldId id="283" r:id="rId29"/>
    <p:sldId id="269" r:id="rId30"/>
    <p:sldId id="270" r:id="rId31"/>
    <p:sldId id="265" r:id="rId32"/>
    <p:sldId id="263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20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E3FC0C-5A45-475C-A459-083F15B8BE14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FBD56E-585B-4C20-B36C-6F9F701C17B7}">
      <dgm:prSet phldrT="[Текст]"/>
      <dgm:spPr/>
      <dgm:t>
        <a:bodyPr/>
        <a:lstStyle/>
        <a:p>
          <a:r>
            <a:rPr lang="ru-RU" dirty="0" smtClean="0"/>
            <a:t>Цель</a:t>
          </a:r>
          <a:endParaRPr lang="ru-RU" dirty="0"/>
        </a:p>
      </dgm:t>
    </dgm:pt>
    <dgm:pt modelId="{92FA4C29-C86E-497A-9643-FBA2005D4546}" type="parTrans" cxnId="{999EE1B4-AA8C-4054-BED0-8166DA86E7EE}">
      <dgm:prSet/>
      <dgm:spPr/>
      <dgm:t>
        <a:bodyPr/>
        <a:lstStyle/>
        <a:p>
          <a:endParaRPr lang="ru-RU"/>
        </a:p>
      </dgm:t>
    </dgm:pt>
    <dgm:pt modelId="{89A2CC59-1A01-47EE-9AE5-012C65CF769D}" type="sibTrans" cxnId="{999EE1B4-AA8C-4054-BED0-8166DA86E7EE}">
      <dgm:prSet/>
      <dgm:spPr/>
      <dgm:t>
        <a:bodyPr/>
        <a:lstStyle/>
        <a:p>
          <a:endParaRPr lang="ru-RU"/>
        </a:p>
      </dgm:t>
    </dgm:pt>
    <dgm:pt modelId="{08DC43A9-C6BD-44A3-AD38-F72A045E7EB9}">
      <dgm:prSet phldrT="[Текст]"/>
      <dgm:spPr/>
      <dgm:t>
        <a:bodyPr/>
        <a:lstStyle/>
        <a:p>
          <a:r>
            <a:rPr lang="ru-RU" dirty="0" smtClean="0"/>
            <a:t>Средства</a:t>
          </a:r>
          <a:endParaRPr lang="ru-RU" dirty="0"/>
        </a:p>
      </dgm:t>
    </dgm:pt>
    <dgm:pt modelId="{C9E5B6C8-CDEB-430D-A1C4-3C115CB6C26C}" type="parTrans" cxnId="{FA13A769-62EB-4BA6-8E18-68174DC27CFC}">
      <dgm:prSet/>
      <dgm:spPr/>
      <dgm:t>
        <a:bodyPr/>
        <a:lstStyle/>
        <a:p>
          <a:endParaRPr lang="ru-RU"/>
        </a:p>
      </dgm:t>
    </dgm:pt>
    <dgm:pt modelId="{8C4CC542-94EA-4ED1-B3B2-3E360D1A78A6}" type="sibTrans" cxnId="{FA13A769-62EB-4BA6-8E18-68174DC27CFC}">
      <dgm:prSet/>
      <dgm:spPr/>
      <dgm:t>
        <a:bodyPr/>
        <a:lstStyle/>
        <a:p>
          <a:endParaRPr lang="ru-RU"/>
        </a:p>
      </dgm:t>
    </dgm:pt>
    <dgm:pt modelId="{9675853B-E0AF-4EFB-9162-F0B56CAD028C}" type="pres">
      <dgm:prSet presAssocID="{25E3FC0C-5A45-475C-A459-083F15B8BE1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3DD5FD-0500-4637-8F6A-6B1EC211A185}" type="pres">
      <dgm:prSet presAssocID="{95FBD56E-585B-4C20-B36C-6F9F701C17B7}" presName="arrow" presStyleLbl="node1" presStyleIdx="0" presStyleCnt="2" custScaleY="100164" custRadScaleRad="68073" custRadScaleInc="-47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B4378-517E-4AAB-A566-CA5942075FD0}" type="pres">
      <dgm:prSet presAssocID="{08DC43A9-C6BD-44A3-AD38-F72A045E7EB9}" presName="arrow" presStyleLbl="node1" presStyleIdx="1" presStyleCnt="2" custRadScaleRad="65621" custRadScaleInc="-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E941EF-8BA5-4D14-9A0A-35E5F8B29AB8}" type="presOf" srcId="{95FBD56E-585B-4C20-B36C-6F9F701C17B7}" destId="{D23DD5FD-0500-4637-8F6A-6B1EC211A185}" srcOrd="0" destOrd="0" presId="urn:microsoft.com/office/officeart/2005/8/layout/arrow5"/>
    <dgm:cxn modelId="{999EE1B4-AA8C-4054-BED0-8166DA86E7EE}" srcId="{25E3FC0C-5A45-475C-A459-083F15B8BE14}" destId="{95FBD56E-585B-4C20-B36C-6F9F701C17B7}" srcOrd="0" destOrd="0" parTransId="{92FA4C29-C86E-497A-9643-FBA2005D4546}" sibTransId="{89A2CC59-1A01-47EE-9AE5-012C65CF769D}"/>
    <dgm:cxn modelId="{FA13A769-62EB-4BA6-8E18-68174DC27CFC}" srcId="{25E3FC0C-5A45-475C-A459-083F15B8BE14}" destId="{08DC43A9-C6BD-44A3-AD38-F72A045E7EB9}" srcOrd="1" destOrd="0" parTransId="{C9E5B6C8-CDEB-430D-A1C4-3C115CB6C26C}" sibTransId="{8C4CC542-94EA-4ED1-B3B2-3E360D1A78A6}"/>
    <dgm:cxn modelId="{73CBFA33-EF9B-40A3-B51A-1ECED7322E07}" type="presOf" srcId="{08DC43A9-C6BD-44A3-AD38-F72A045E7EB9}" destId="{41BB4378-517E-4AAB-A566-CA5942075FD0}" srcOrd="0" destOrd="0" presId="urn:microsoft.com/office/officeart/2005/8/layout/arrow5"/>
    <dgm:cxn modelId="{2F799BC3-CA2B-48AC-87CE-A747B00F5629}" type="presOf" srcId="{25E3FC0C-5A45-475C-A459-083F15B8BE14}" destId="{9675853B-E0AF-4EFB-9162-F0B56CAD028C}" srcOrd="0" destOrd="0" presId="urn:microsoft.com/office/officeart/2005/8/layout/arrow5"/>
    <dgm:cxn modelId="{9E9F8578-4DAB-46D9-B7FA-412DF9B8B6B1}" type="presParOf" srcId="{9675853B-E0AF-4EFB-9162-F0B56CAD028C}" destId="{D23DD5FD-0500-4637-8F6A-6B1EC211A185}" srcOrd="0" destOrd="0" presId="urn:microsoft.com/office/officeart/2005/8/layout/arrow5"/>
    <dgm:cxn modelId="{00ADBA49-CBEC-4D99-AA9F-2A694EF3816F}" type="presParOf" srcId="{9675853B-E0AF-4EFB-9162-F0B56CAD028C}" destId="{41BB4378-517E-4AAB-A566-CA5942075FD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6A5161-75A3-4518-B346-8DC918D7802F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5C971E-10CD-4BBC-9A8C-BD20D1F0DD58}">
      <dgm:prSet phldrT="[Текст]"/>
      <dgm:spPr/>
      <dgm:t>
        <a:bodyPr/>
        <a:lstStyle/>
        <a:p>
          <a:r>
            <a:rPr lang="ru-RU" dirty="0" smtClean="0"/>
            <a:t>Основы</a:t>
          </a:r>
          <a:endParaRPr lang="ru-RU" dirty="0"/>
        </a:p>
      </dgm:t>
    </dgm:pt>
    <dgm:pt modelId="{C438A4C4-4D67-4C73-AA24-37FFEDAA06C4}" type="parTrans" cxnId="{433087FF-2796-43B4-AD78-C3AEDF7491BA}">
      <dgm:prSet/>
      <dgm:spPr/>
      <dgm:t>
        <a:bodyPr/>
        <a:lstStyle/>
        <a:p>
          <a:endParaRPr lang="ru-RU"/>
        </a:p>
      </dgm:t>
    </dgm:pt>
    <dgm:pt modelId="{8E1D7793-EB58-4269-99A8-79CF10431F80}" type="sibTrans" cxnId="{433087FF-2796-43B4-AD78-C3AEDF7491BA}">
      <dgm:prSet/>
      <dgm:spPr/>
      <dgm:t>
        <a:bodyPr/>
        <a:lstStyle/>
        <a:p>
          <a:endParaRPr lang="ru-RU"/>
        </a:p>
      </dgm:t>
    </dgm:pt>
    <dgm:pt modelId="{085B3D38-EA71-4C51-B41A-0F24796666EF}">
      <dgm:prSet phldrT="[Текст]"/>
      <dgm:spPr/>
      <dgm:t>
        <a:bodyPr/>
        <a:lstStyle/>
        <a:p>
          <a:r>
            <a:rPr lang="ru-RU" dirty="0" smtClean="0"/>
            <a:t>МТДЛ</a:t>
          </a:r>
          <a:endParaRPr lang="ru-RU" dirty="0"/>
        </a:p>
      </dgm:t>
    </dgm:pt>
    <dgm:pt modelId="{41A44AF2-4C9E-4572-8DB0-EAD8C96E7175}" type="parTrans" cxnId="{2F55CE2B-316F-4858-B4D9-3BD9DC261520}">
      <dgm:prSet/>
      <dgm:spPr/>
      <dgm:t>
        <a:bodyPr/>
        <a:lstStyle/>
        <a:p>
          <a:endParaRPr lang="ru-RU"/>
        </a:p>
      </dgm:t>
    </dgm:pt>
    <dgm:pt modelId="{80685600-91AA-4A8B-B45B-A4A125C67ABF}" type="sibTrans" cxnId="{2F55CE2B-316F-4858-B4D9-3BD9DC261520}">
      <dgm:prSet/>
      <dgm:spPr/>
      <dgm:t>
        <a:bodyPr/>
        <a:lstStyle/>
        <a:p>
          <a:endParaRPr lang="ru-RU"/>
        </a:p>
      </dgm:t>
    </dgm:pt>
    <dgm:pt modelId="{21E69775-494F-4C1F-B3E7-DFC0FEC9914A}">
      <dgm:prSet phldrT="[Текст]"/>
      <dgm:spPr/>
      <dgm:t>
        <a:bodyPr/>
        <a:lstStyle/>
        <a:p>
          <a:r>
            <a:rPr lang="ru-RU" dirty="0" smtClean="0"/>
            <a:t>Подходы</a:t>
          </a:r>
          <a:endParaRPr lang="ru-RU" dirty="0"/>
        </a:p>
      </dgm:t>
    </dgm:pt>
    <dgm:pt modelId="{6208A7C8-DA2C-47A2-8DDF-D7C748A49B29}" type="parTrans" cxnId="{3B388CFE-0B5E-44CB-AFAC-D93B1BFA8CB3}">
      <dgm:prSet/>
      <dgm:spPr/>
      <dgm:t>
        <a:bodyPr/>
        <a:lstStyle/>
        <a:p>
          <a:endParaRPr lang="ru-RU"/>
        </a:p>
      </dgm:t>
    </dgm:pt>
    <dgm:pt modelId="{3FEB9D37-259E-416B-B12D-5085F869D1E1}" type="sibTrans" cxnId="{3B388CFE-0B5E-44CB-AFAC-D93B1BFA8CB3}">
      <dgm:prSet/>
      <dgm:spPr/>
      <dgm:t>
        <a:bodyPr/>
        <a:lstStyle/>
        <a:p>
          <a:endParaRPr lang="ru-RU"/>
        </a:p>
      </dgm:t>
    </dgm:pt>
    <dgm:pt modelId="{F0084E0E-BEFB-432B-BA98-8D93A4651DCF}">
      <dgm:prSet phldrT="[Текст]"/>
      <dgm:spPr/>
      <dgm:t>
        <a:bodyPr/>
        <a:lstStyle/>
        <a:p>
          <a:r>
            <a:rPr lang="ru-RU" dirty="0" smtClean="0"/>
            <a:t>Идеи</a:t>
          </a:r>
          <a:endParaRPr lang="ru-RU" dirty="0"/>
        </a:p>
      </dgm:t>
    </dgm:pt>
    <dgm:pt modelId="{B1991EFD-DF65-46F8-8A42-0188078F6697}" type="parTrans" cxnId="{0CFBE87C-2523-4249-B510-D4A3F03D71B7}">
      <dgm:prSet/>
      <dgm:spPr/>
      <dgm:t>
        <a:bodyPr/>
        <a:lstStyle/>
        <a:p>
          <a:endParaRPr lang="ru-RU"/>
        </a:p>
      </dgm:t>
    </dgm:pt>
    <dgm:pt modelId="{8292D6A9-7E46-4051-9C9B-3DB262E0ED42}" type="sibTrans" cxnId="{0CFBE87C-2523-4249-B510-D4A3F03D71B7}">
      <dgm:prSet/>
      <dgm:spPr/>
      <dgm:t>
        <a:bodyPr/>
        <a:lstStyle/>
        <a:p>
          <a:endParaRPr lang="ru-RU"/>
        </a:p>
      </dgm:t>
    </dgm:pt>
    <dgm:pt modelId="{FDCFA08B-6AE6-4354-9BF0-3BE5D44C2CCE}">
      <dgm:prSet phldrT="[Текст]"/>
      <dgm:spPr/>
      <dgm:t>
        <a:bodyPr/>
        <a:lstStyle/>
        <a:p>
          <a:r>
            <a:rPr lang="ru-RU" dirty="0" smtClean="0"/>
            <a:t>Теоретические</a:t>
          </a:r>
          <a:endParaRPr lang="ru-RU" dirty="0"/>
        </a:p>
      </dgm:t>
    </dgm:pt>
    <dgm:pt modelId="{726DB82B-68EC-46E1-BA3D-710CE09DEF12}" type="parTrans" cxnId="{F42C363D-5A9C-4F08-93CE-49404323F065}">
      <dgm:prSet/>
      <dgm:spPr/>
      <dgm:t>
        <a:bodyPr/>
        <a:lstStyle/>
        <a:p>
          <a:endParaRPr lang="ru-RU"/>
        </a:p>
      </dgm:t>
    </dgm:pt>
    <dgm:pt modelId="{79C39848-E961-4AE1-BDD8-135EEDCE88A5}" type="sibTrans" cxnId="{F42C363D-5A9C-4F08-93CE-49404323F065}">
      <dgm:prSet/>
      <dgm:spPr/>
      <dgm:t>
        <a:bodyPr/>
        <a:lstStyle/>
        <a:p>
          <a:endParaRPr lang="ru-RU"/>
        </a:p>
      </dgm:t>
    </dgm:pt>
    <dgm:pt modelId="{D798F4D8-5B36-4015-8B2E-969668FBB816}">
      <dgm:prSet phldrT="[Текст]"/>
      <dgm:spPr/>
      <dgm:t>
        <a:bodyPr/>
        <a:lstStyle/>
        <a:p>
          <a:r>
            <a:rPr lang="ru-RU" dirty="0" smtClean="0"/>
            <a:t>Концепции</a:t>
          </a:r>
          <a:endParaRPr lang="ru-RU" dirty="0"/>
        </a:p>
      </dgm:t>
    </dgm:pt>
    <dgm:pt modelId="{B05F232A-ED03-4BEF-AD82-2157A36FFB9B}" type="parTrans" cxnId="{586D80DB-A60B-4D12-B0AA-2CFA9A9BACAA}">
      <dgm:prSet/>
      <dgm:spPr/>
      <dgm:t>
        <a:bodyPr/>
        <a:lstStyle/>
        <a:p>
          <a:endParaRPr lang="ru-RU"/>
        </a:p>
      </dgm:t>
    </dgm:pt>
    <dgm:pt modelId="{9302C7B8-18BD-444C-9ED7-3321D7C4EE45}" type="sibTrans" cxnId="{586D80DB-A60B-4D12-B0AA-2CFA9A9BACAA}">
      <dgm:prSet/>
      <dgm:spPr/>
      <dgm:t>
        <a:bodyPr/>
        <a:lstStyle/>
        <a:p>
          <a:endParaRPr lang="ru-RU"/>
        </a:p>
      </dgm:t>
    </dgm:pt>
    <dgm:pt modelId="{C024F6EF-3C51-428E-AD79-66E5626114AC}">
      <dgm:prSet/>
      <dgm:spPr/>
      <dgm:t>
        <a:bodyPr/>
        <a:lstStyle/>
        <a:p>
          <a:endParaRPr lang="ru-RU"/>
        </a:p>
      </dgm:t>
    </dgm:pt>
    <dgm:pt modelId="{8B661ED5-EB06-48B2-B663-238EFC9D629C}" type="parTrans" cxnId="{94CF2EE8-3883-4C3D-8A76-5DBC71637BCF}">
      <dgm:prSet/>
      <dgm:spPr/>
      <dgm:t>
        <a:bodyPr/>
        <a:lstStyle/>
        <a:p>
          <a:endParaRPr lang="ru-RU"/>
        </a:p>
      </dgm:t>
    </dgm:pt>
    <dgm:pt modelId="{7D452CD4-4BEC-4EC5-AE4B-CC095FA1B070}" type="sibTrans" cxnId="{94CF2EE8-3883-4C3D-8A76-5DBC71637BCF}">
      <dgm:prSet/>
      <dgm:spPr/>
      <dgm:t>
        <a:bodyPr/>
        <a:lstStyle/>
        <a:p>
          <a:endParaRPr lang="ru-RU"/>
        </a:p>
      </dgm:t>
    </dgm:pt>
    <dgm:pt modelId="{8505A82F-3762-4D16-8775-2BD06056CAF0}">
      <dgm:prSet phldrT="[Текст]"/>
      <dgm:spPr/>
      <dgm:t>
        <a:bodyPr/>
        <a:lstStyle/>
        <a:p>
          <a:r>
            <a:rPr lang="ru-RU" dirty="0" smtClean="0"/>
            <a:t>Модели</a:t>
          </a:r>
          <a:endParaRPr lang="ru-RU" dirty="0"/>
        </a:p>
      </dgm:t>
    </dgm:pt>
    <dgm:pt modelId="{1FEEEBAD-533A-4030-AAB3-F912B3BD7C06}" type="parTrans" cxnId="{02713ACA-819D-462E-945B-4AC954E6E3B7}">
      <dgm:prSet/>
      <dgm:spPr/>
      <dgm:t>
        <a:bodyPr/>
        <a:lstStyle/>
        <a:p>
          <a:endParaRPr lang="ru-RU"/>
        </a:p>
      </dgm:t>
    </dgm:pt>
    <dgm:pt modelId="{F496343C-E15E-4E8E-B645-DE5B8DF0EDAD}" type="sibTrans" cxnId="{02713ACA-819D-462E-945B-4AC954E6E3B7}">
      <dgm:prSet/>
      <dgm:spPr/>
      <dgm:t>
        <a:bodyPr/>
        <a:lstStyle/>
        <a:p>
          <a:endParaRPr lang="ru-RU"/>
        </a:p>
      </dgm:t>
    </dgm:pt>
    <dgm:pt modelId="{D1164ABD-240F-403D-AB76-FAE12AFDF7CF}">
      <dgm:prSet phldrT="[Текст]"/>
      <dgm:spPr/>
      <dgm:t>
        <a:bodyPr/>
        <a:lstStyle/>
        <a:p>
          <a:r>
            <a:rPr lang="ru-RU" dirty="0" smtClean="0"/>
            <a:t>Методы</a:t>
          </a:r>
          <a:endParaRPr lang="ru-RU" dirty="0"/>
        </a:p>
      </dgm:t>
    </dgm:pt>
    <dgm:pt modelId="{B96B75D8-E8A5-41DD-B2E2-F657BF78905C}" type="parTrans" cxnId="{965E42F3-5A0C-4A06-9EE1-66BAD4CBCBAC}">
      <dgm:prSet/>
      <dgm:spPr/>
      <dgm:t>
        <a:bodyPr/>
        <a:lstStyle/>
        <a:p>
          <a:endParaRPr lang="ru-RU"/>
        </a:p>
      </dgm:t>
    </dgm:pt>
    <dgm:pt modelId="{EFF93883-C2F1-4302-861C-6151269D5DC9}" type="sibTrans" cxnId="{965E42F3-5A0C-4A06-9EE1-66BAD4CBCBAC}">
      <dgm:prSet/>
      <dgm:spPr/>
      <dgm:t>
        <a:bodyPr/>
        <a:lstStyle/>
        <a:p>
          <a:endParaRPr lang="ru-RU"/>
        </a:p>
      </dgm:t>
    </dgm:pt>
    <dgm:pt modelId="{EC89F71E-21F2-4BBA-A54D-D9008AABAE68}" type="pres">
      <dgm:prSet presAssocID="{A86A5161-75A3-4518-B346-8DC918D7802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7C9D97D-AB00-4E10-AB02-B0B63BBEEAE8}" type="pres">
      <dgm:prSet presAssocID="{075C971E-10CD-4BBC-9A8C-BD20D1F0DD58}" presName="hierRoot1" presStyleCnt="0"/>
      <dgm:spPr/>
    </dgm:pt>
    <dgm:pt modelId="{E5D165E8-AEB3-40EF-A417-5A22F3ED3035}" type="pres">
      <dgm:prSet presAssocID="{075C971E-10CD-4BBC-9A8C-BD20D1F0DD58}" presName="composite" presStyleCnt="0"/>
      <dgm:spPr/>
    </dgm:pt>
    <dgm:pt modelId="{33C49391-2F42-4772-9DEB-17A746667A87}" type="pres">
      <dgm:prSet presAssocID="{075C971E-10CD-4BBC-9A8C-BD20D1F0DD58}" presName="image" presStyleLbl="node0" presStyleIdx="0" presStyleCnt="3"/>
      <dgm:spPr/>
    </dgm:pt>
    <dgm:pt modelId="{60101E0C-C5A7-418D-8625-72C82A1F9BC5}" type="pres">
      <dgm:prSet presAssocID="{075C971E-10CD-4BBC-9A8C-BD20D1F0DD58}" presName="text" presStyleLbl="revTx" presStyleIdx="0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15D695-C77A-43D6-99F1-7AFAE3065F80}" type="pres">
      <dgm:prSet presAssocID="{075C971E-10CD-4BBC-9A8C-BD20D1F0DD58}" presName="hierChild2" presStyleCnt="0"/>
      <dgm:spPr/>
    </dgm:pt>
    <dgm:pt modelId="{3232CC27-FE9C-4EFE-83D2-6E5F299CBDE9}" type="pres">
      <dgm:prSet presAssocID="{41A44AF2-4C9E-4572-8DB0-EAD8C96E717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89B9D188-33A1-4F24-882F-D6720A29E22B}" type="pres">
      <dgm:prSet presAssocID="{085B3D38-EA71-4C51-B41A-0F24796666EF}" presName="hierRoot2" presStyleCnt="0"/>
      <dgm:spPr/>
    </dgm:pt>
    <dgm:pt modelId="{62FA09DD-5918-4E8B-BF57-7DF52F58B718}" type="pres">
      <dgm:prSet presAssocID="{085B3D38-EA71-4C51-B41A-0F24796666EF}" presName="composite2" presStyleCnt="0"/>
      <dgm:spPr/>
    </dgm:pt>
    <dgm:pt modelId="{641C62D5-86A4-4389-8965-365F3EAFFC67}" type="pres">
      <dgm:prSet presAssocID="{085B3D38-EA71-4C51-B41A-0F24796666EF}" presName="image2" presStyleLbl="node2" presStyleIdx="0" presStyleCnt="2"/>
      <dgm:spPr/>
    </dgm:pt>
    <dgm:pt modelId="{EF2EC26F-1269-4A4B-974B-05725544D14B}" type="pres">
      <dgm:prSet presAssocID="{085B3D38-EA71-4C51-B41A-0F24796666EF}" presName="text2" presStyleLbl="revTx" presStyleIdx="1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7942BD-C4AF-4AAA-B5F5-8A85797CE90F}" type="pres">
      <dgm:prSet presAssocID="{085B3D38-EA71-4C51-B41A-0F24796666EF}" presName="hierChild3" presStyleCnt="0"/>
      <dgm:spPr/>
    </dgm:pt>
    <dgm:pt modelId="{E987FB5C-FB04-4912-B9D4-76027F686F5F}" type="pres">
      <dgm:prSet presAssocID="{6208A7C8-DA2C-47A2-8DDF-D7C748A49B29}" presName="Name17" presStyleLbl="parChTrans1D3" presStyleIdx="0" presStyleCnt="4"/>
      <dgm:spPr/>
      <dgm:t>
        <a:bodyPr/>
        <a:lstStyle/>
        <a:p>
          <a:endParaRPr lang="ru-RU"/>
        </a:p>
      </dgm:t>
    </dgm:pt>
    <dgm:pt modelId="{E1C7ED0C-28C5-4F86-88EE-6204E8E4B552}" type="pres">
      <dgm:prSet presAssocID="{21E69775-494F-4C1F-B3E7-DFC0FEC9914A}" presName="hierRoot3" presStyleCnt="0"/>
      <dgm:spPr/>
    </dgm:pt>
    <dgm:pt modelId="{A9715496-EF4E-435D-A941-22B681FC677C}" type="pres">
      <dgm:prSet presAssocID="{21E69775-494F-4C1F-B3E7-DFC0FEC9914A}" presName="composite3" presStyleCnt="0"/>
      <dgm:spPr/>
    </dgm:pt>
    <dgm:pt modelId="{AE3E2896-B85C-4ACA-9CD4-7FCC50F047CB}" type="pres">
      <dgm:prSet presAssocID="{21E69775-494F-4C1F-B3E7-DFC0FEC9914A}" presName="image3" presStyleLbl="node3" presStyleIdx="0" presStyleCnt="4"/>
      <dgm:spPr/>
    </dgm:pt>
    <dgm:pt modelId="{7EF8DB01-1B0E-44EC-AD75-DCEDE08F0E72}" type="pres">
      <dgm:prSet presAssocID="{21E69775-494F-4C1F-B3E7-DFC0FEC9914A}" presName="text3" presStyleLbl="revTx" presStyleIdx="2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366642-D169-4CAB-9ACA-68C45A22FDE5}" type="pres">
      <dgm:prSet presAssocID="{21E69775-494F-4C1F-B3E7-DFC0FEC9914A}" presName="hierChild4" presStyleCnt="0"/>
      <dgm:spPr/>
    </dgm:pt>
    <dgm:pt modelId="{AC49BF94-2F92-4AD4-9FD8-F77363D1D49E}" type="pres">
      <dgm:prSet presAssocID="{B1991EFD-DF65-46F8-8A42-0188078F6697}" presName="Name17" presStyleLbl="parChTrans1D3" presStyleIdx="1" presStyleCnt="4"/>
      <dgm:spPr/>
      <dgm:t>
        <a:bodyPr/>
        <a:lstStyle/>
        <a:p>
          <a:endParaRPr lang="ru-RU"/>
        </a:p>
      </dgm:t>
    </dgm:pt>
    <dgm:pt modelId="{0182C32A-CF63-46FA-A2F3-1929C46935D4}" type="pres">
      <dgm:prSet presAssocID="{F0084E0E-BEFB-432B-BA98-8D93A4651DCF}" presName="hierRoot3" presStyleCnt="0"/>
      <dgm:spPr/>
    </dgm:pt>
    <dgm:pt modelId="{2DBDD1A0-6B9A-415B-9C6D-51D02751E4E6}" type="pres">
      <dgm:prSet presAssocID="{F0084E0E-BEFB-432B-BA98-8D93A4651DCF}" presName="composite3" presStyleCnt="0"/>
      <dgm:spPr/>
    </dgm:pt>
    <dgm:pt modelId="{70BBC7BC-940C-4CB6-81E4-03436966E8D5}" type="pres">
      <dgm:prSet presAssocID="{F0084E0E-BEFB-432B-BA98-8D93A4651DCF}" presName="image3" presStyleLbl="node3" presStyleIdx="1" presStyleCnt="4"/>
      <dgm:spPr/>
    </dgm:pt>
    <dgm:pt modelId="{1795DCFD-9003-42B5-9F61-563FC0DB6303}" type="pres">
      <dgm:prSet presAssocID="{F0084E0E-BEFB-432B-BA98-8D93A4651DCF}" presName="text3" presStyleLbl="revTx" presStyleIdx="3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F821CB-71DF-4E8D-8337-F592E743039E}" type="pres">
      <dgm:prSet presAssocID="{F0084E0E-BEFB-432B-BA98-8D93A4651DCF}" presName="hierChild4" presStyleCnt="0"/>
      <dgm:spPr/>
    </dgm:pt>
    <dgm:pt modelId="{1B7170D3-9EEF-4C72-BA0D-BE60B48145EA}" type="pres">
      <dgm:prSet presAssocID="{726DB82B-68EC-46E1-BA3D-710CE09DEF1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D954C30-CB12-45D2-B51E-ABB6DC86277D}" type="pres">
      <dgm:prSet presAssocID="{FDCFA08B-6AE6-4354-9BF0-3BE5D44C2CCE}" presName="hierRoot2" presStyleCnt="0"/>
      <dgm:spPr/>
    </dgm:pt>
    <dgm:pt modelId="{E69267BC-AB31-476B-B52F-C5B191338767}" type="pres">
      <dgm:prSet presAssocID="{FDCFA08B-6AE6-4354-9BF0-3BE5D44C2CCE}" presName="composite2" presStyleCnt="0"/>
      <dgm:spPr/>
    </dgm:pt>
    <dgm:pt modelId="{4CB9CB54-F654-460D-9DE0-A4C94D045970}" type="pres">
      <dgm:prSet presAssocID="{FDCFA08B-6AE6-4354-9BF0-3BE5D44C2CCE}" presName="image2" presStyleLbl="node2" presStyleIdx="1" presStyleCnt="2"/>
      <dgm:spPr/>
    </dgm:pt>
    <dgm:pt modelId="{48C31187-8B0C-4F3B-B551-01AFB88AAC43}" type="pres">
      <dgm:prSet presAssocID="{FDCFA08B-6AE6-4354-9BF0-3BE5D44C2CCE}" presName="text2" presStyleLbl="revTx" presStyleIdx="4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7DA15B-B220-41FB-B99C-14DA415DB91A}" type="pres">
      <dgm:prSet presAssocID="{FDCFA08B-6AE6-4354-9BF0-3BE5D44C2CCE}" presName="hierChild3" presStyleCnt="0"/>
      <dgm:spPr/>
    </dgm:pt>
    <dgm:pt modelId="{32660DAF-5BD7-459B-A76C-BAAAE64F0B7F}" type="pres">
      <dgm:prSet presAssocID="{B05F232A-ED03-4BEF-AD82-2157A36FFB9B}" presName="Name17" presStyleLbl="parChTrans1D3" presStyleIdx="2" presStyleCnt="4"/>
      <dgm:spPr/>
      <dgm:t>
        <a:bodyPr/>
        <a:lstStyle/>
        <a:p>
          <a:endParaRPr lang="ru-RU"/>
        </a:p>
      </dgm:t>
    </dgm:pt>
    <dgm:pt modelId="{BBA1FAED-A54C-46EE-B357-7F76699FC212}" type="pres">
      <dgm:prSet presAssocID="{D798F4D8-5B36-4015-8B2E-969668FBB816}" presName="hierRoot3" presStyleCnt="0"/>
      <dgm:spPr/>
    </dgm:pt>
    <dgm:pt modelId="{CC1A1CAB-DB13-41EC-8B7D-E9C534521717}" type="pres">
      <dgm:prSet presAssocID="{D798F4D8-5B36-4015-8B2E-969668FBB816}" presName="composite3" presStyleCnt="0"/>
      <dgm:spPr/>
    </dgm:pt>
    <dgm:pt modelId="{5BAAACB6-86B7-4965-9735-81C04AB0DAE2}" type="pres">
      <dgm:prSet presAssocID="{D798F4D8-5B36-4015-8B2E-969668FBB816}" presName="image3" presStyleLbl="node3" presStyleIdx="2" presStyleCnt="4"/>
      <dgm:spPr/>
    </dgm:pt>
    <dgm:pt modelId="{E4E2E083-059B-4AB7-9BA3-A6F77191950B}" type="pres">
      <dgm:prSet presAssocID="{D798F4D8-5B36-4015-8B2E-969668FBB816}" presName="text3" presStyleLbl="revTx" presStyleIdx="5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4BE50F-1436-4631-B44A-674BEE983399}" type="pres">
      <dgm:prSet presAssocID="{D798F4D8-5B36-4015-8B2E-969668FBB816}" presName="hierChild4" presStyleCnt="0"/>
      <dgm:spPr/>
    </dgm:pt>
    <dgm:pt modelId="{131F2E2B-76D1-477B-A480-9D4F3687B144}" type="pres">
      <dgm:prSet presAssocID="{8B661ED5-EB06-48B2-B663-238EFC9D629C}" presName="Name17" presStyleLbl="parChTrans1D3" presStyleIdx="3" presStyleCnt="4"/>
      <dgm:spPr/>
      <dgm:t>
        <a:bodyPr/>
        <a:lstStyle/>
        <a:p>
          <a:endParaRPr lang="ru-RU"/>
        </a:p>
      </dgm:t>
    </dgm:pt>
    <dgm:pt modelId="{F6BE925C-C669-408C-BC53-DD27E2700D8F}" type="pres">
      <dgm:prSet presAssocID="{C024F6EF-3C51-428E-AD79-66E5626114AC}" presName="hierRoot3" presStyleCnt="0"/>
      <dgm:spPr/>
    </dgm:pt>
    <dgm:pt modelId="{B668A3F5-9386-479B-9E90-0EDF29B7790F}" type="pres">
      <dgm:prSet presAssocID="{C024F6EF-3C51-428E-AD79-66E5626114AC}" presName="composite3" presStyleCnt="0"/>
      <dgm:spPr/>
    </dgm:pt>
    <dgm:pt modelId="{86690C01-8B71-421B-BCDD-601388E5D5DC}" type="pres">
      <dgm:prSet presAssocID="{C024F6EF-3C51-428E-AD79-66E5626114AC}" presName="image3" presStyleLbl="node3" presStyleIdx="3" presStyleCnt="4"/>
      <dgm:spPr/>
    </dgm:pt>
    <dgm:pt modelId="{6EBACBFA-FD11-4EAC-B71A-E7D2B969CAE6}" type="pres">
      <dgm:prSet presAssocID="{C024F6EF-3C51-428E-AD79-66E5626114AC}" presName="text3" presStyleLbl="revTx" presStyleIdx="6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A87046-C32D-4FE2-B4E8-05B99A7A05C6}" type="pres">
      <dgm:prSet presAssocID="{C024F6EF-3C51-428E-AD79-66E5626114AC}" presName="hierChild4" presStyleCnt="0"/>
      <dgm:spPr/>
    </dgm:pt>
    <dgm:pt modelId="{EBC8ADA4-A876-4A41-B9C7-2FE4C978E4C1}" type="pres">
      <dgm:prSet presAssocID="{8505A82F-3762-4D16-8775-2BD06056CAF0}" presName="hierRoot1" presStyleCnt="0"/>
      <dgm:spPr/>
    </dgm:pt>
    <dgm:pt modelId="{57CB68E4-0501-433B-9E43-DA03F71B3DEB}" type="pres">
      <dgm:prSet presAssocID="{8505A82F-3762-4D16-8775-2BD06056CAF0}" presName="composite" presStyleCnt="0"/>
      <dgm:spPr/>
    </dgm:pt>
    <dgm:pt modelId="{6C0D0DA8-A3B5-41DF-9A1A-B32276B62D46}" type="pres">
      <dgm:prSet presAssocID="{8505A82F-3762-4D16-8775-2BD06056CAF0}" presName="image" presStyleLbl="node0" presStyleIdx="1" presStyleCnt="3" custLinFactX="-244161" custLinFactY="179798" custLinFactNeighborX="-300000" custLinFactNeighborY="200000"/>
      <dgm:spPr/>
    </dgm:pt>
    <dgm:pt modelId="{91D8E03B-DB7B-4D4E-9EE2-C43D55C5B600}" type="pres">
      <dgm:prSet presAssocID="{8505A82F-3762-4D16-8775-2BD06056CAF0}" presName="text" presStyleLbl="revTx" presStyleIdx="7" presStyleCnt="9" custLinFactY="100000" custLinFactNeighborX="93163" custLinFactNeighborY="1581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0EF8F7-4B27-44C3-84A4-BD582A93190B}" type="pres">
      <dgm:prSet presAssocID="{8505A82F-3762-4D16-8775-2BD06056CAF0}" presName="hierChild2" presStyleCnt="0"/>
      <dgm:spPr/>
    </dgm:pt>
    <dgm:pt modelId="{48BDFB28-E2E3-4ED5-8290-379616A4E88B}" type="pres">
      <dgm:prSet presAssocID="{D1164ABD-240F-403D-AB76-FAE12AFDF7CF}" presName="hierRoot1" presStyleCnt="0"/>
      <dgm:spPr/>
    </dgm:pt>
    <dgm:pt modelId="{4926A528-2AD8-493D-B3FB-86217F8183B0}" type="pres">
      <dgm:prSet presAssocID="{D1164ABD-240F-403D-AB76-FAE12AFDF7CF}" presName="composite" presStyleCnt="0"/>
      <dgm:spPr/>
    </dgm:pt>
    <dgm:pt modelId="{AD17343E-B4BF-4800-9506-CB5061A44757}" type="pres">
      <dgm:prSet presAssocID="{D1164ABD-240F-403D-AB76-FAE12AFDF7CF}" presName="image" presStyleLbl="node0" presStyleIdx="2" presStyleCnt="3" custLinFactX="-100000" custLinFactY="156066" custLinFactNeighborX="-170319" custLinFactNeighborY="200000"/>
      <dgm:spPr/>
    </dgm:pt>
    <dgm:pt modelId="{00C3F7A8-57A4-40A7-9C9E-6B72362B5FEC}" type="pres">
      <dgm:prSet presAssocID="{D1164ABD-240F-403D-AB76-FAE12AFDF7CF}" presName="text" presStyleLbl="revTx" presStyleIdx="8" presStyleCnt="9" custLinFactX="-248168" custLinFactY="175965" custLinFactNeighborX="-300000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5B0F8A-056D-4081-AAFF-15502AA14478}" type="pres">
      <dgm:prSet presAssocID="{D1164ABD-240F-403D-AB76-FAE12AFDF7CF}" presName="hierChild2" presStyleCnt="0"/>
      <dgm:spPr/>
    </dgm:pt>
  </dgm:ptLst>
  <dgm:cxnLst>
    <dgm:cxn modelId="{C243EEF4-57D4-4AF2-AEA0-72EB2B144DC9}" type="presOf" srcId="{F0084E0E-BEFB-432B-BA98-8D93A4651DCF}" destId="{1795DCFD-9003-42B5-9F61-563FC0DB6303}" srcOrd="0" destOrd="0" presId="urn:microsoft.com/office/officeart/2009/layout/CirclePictureHierarchy"/>
    <dgm:cxn modelId="{58E43C3E-BF70-43F1-B928-52BAABA81994}" type="presOf" srcId="{D1164ABD-240F-403D-AB76-FAE12AFDF7CF}" destId="{00C3F7A8-57A4-40A7-9C9E-6B72362B5FEC}" srcOrd="0" destOrd="0" presId="urn:microsoft.com/office/officeart/2009/layout/CirclePictureHierarchy"/>
    <dgm:cxn modelId="{0CFBE87C-2523-4249-B510-D4A3F03D71B7}" srcId="{085B3D38-EA71-4C51-B41A-0F24796666EF}" destId="{F0084E0E-BEFB-432B-BA98-8D93A4651DCF}" srcOrd="1" destOrd="0" parTransId="{B1991EFD-DF65-46F8-8A42-0188078F6697}" sibTransId="{8292D6A9-7E46-4051-9C9B-3DB262E0ED42}"/>
    <dgm:cxn modelId="{18A937AB-29A3-42C4-B617-422B20973C8A}" type="presOf" srcId="{B1991EFD-DF65-46F8-8A42-0188078F6697}" destId="{AC49BF94-2F92-4AD4-9FD8-F77363D1D49E}" srcOrd="0" destOrd="0" presId="urn:microsoft.com/office/officeart/2009/layout/CirclePictureHierarchy"/>
    <dgm:cxn modelId="{CCDAA7C3-90A3-4ACE-A1A7-60D510F32AFB}" type="presOf" srcId="{41A44AF2-4C9E-4572-8DB0-EAD8C96E7175}" destId="{3232CC27-FE9C-4EFE-83D2-6E5F299CBDE9}" srcOrd="0" destOrd="0" presId="urn:microsoft.com/office/officeart/2009/layout/CirclePictureHierarchy"/>
    <dgm:cxn modelId="{433087FF-2796-43B4-AD78-C3AEDF7491BA}" srcId="{A86A5161-75A3-4518-B346-8DC918D7802F}" destId="{075C971E-10CD-4BBC-9A8C-BD20D1F0DD58}" srcOrd="0" destOrd="0" parTransId="{C438A4C4-4D67-4C73-AA24-37FFEDAA06C4}" sibTransId="{8E1D7793-EB58-4269-99A8-79CF10431F80}"/>
    <dgm:cxn modelId="{D60CC077-B513-4A73-9B0A-41B6C17EAE8F}" type="presOf" srcId="{C024F6EF-3C51-428E-AD79-66E5626114AC}" destId="{6EBACBFA-FD11-4EAC-B71A-E7D2B969CAE6}" srcOrd="0" destOrd="0" presId="urn:microsoft.com/office/officeart/2009/layout/CirclePictureHierarchy"/>
    <dgm:cxn modelId="{989A2244-4148-437E-BED2-BAE185D339EA}" type="presOf" srcId="{A86A5161-75A3-4518-B346-8DC918D7802F}" destId="{EC89F71E-21F2-4BBA-A54D-D9008AABAE68}" srcOrd="0" destOrd="0" presId="urn:microsoft.com/office/officeart/2009/layout/CirclePictureHierarchy"/>
    <dgm:cxn modelId="{02713ACA-819D-462E-945B-4AC954E6E3B7}" srcId="{A86A5161-75A3-4518-B346-8DC918D7802F}" destId="{8505A82F-3762-4D16-8775-2BD06056CAF0}" srcOrd="1" destOrd="0" parTransId="{1FEEEBAD-533A-4030-AAB3-F912B3BD7C06}" sibTransId="{F496343C-E15E-4E8E-B645-DE5B8DF0EDAD}"/>
    <dgm:cxn modelId="{586D80DB-A60B-4D12-B0AA-2CFA9A9BACAA}" srcId="{FDCFA08B-6AE6-4354-9BF0-3BE5D44C2CCE}" destId="{D798F4D8-5B36-4015-8B2E-969668FBB816}" srcOrd="0" destOrd="0" parTransId="{B05F232A-ED03-4BEF-AD82-2157A36FFB9B}" sibTransId="{9302C7B8-18BD-444C-9ED7-3321D7C4EE45}"/>
    <dgm:cxn modelId="{F42C363D-5A9C-4F08-93CE-49404323F065}" srcId="{075C971E-10CD-4BBC-9A8C-BD20D1F0DD58}" destId="{FDCFA08B-6AE6-4354-9BF0-3BE5D44C2CCE}" srcOrd="1" destOrd="0" parTransId="{726DB82B-68EC-46E1-BA3D-710CE09DEF12}" sibTransId="{79C39848-E961-4AE1-BDD8-135EEDCE88A5}"/>
    <dgm:cxn modelId="{965E42F3-5A0C-4A06-9EE1-66BAD4CBCBAC}" srcId="{A86A5161-75A3-4518-B346-8DC918D7802F}" destId="{D1164ABD-240F-403D-AB76-FAE12AFDF7CF}" srcOrd="2" destOrd="0" parTransId="{B96B75D8-E8A5-41DD-B2E2-F657BF78905C}" sibTransId="{EFF93883-C2F1-4302-861C-6151269D5DC9}"/>
    <dgm:cxn modelId="{50F9A349-862A-4F6F-93FC-65E8FE593D43}" type="presOf" srcId="{B05F232A-ED03-4BEF-AD82-2157A36FFB9B}" destId="{32660DAF-5BD7-459B-A76C-BAAAE64F0B7F}" srcOrd="0" destOrd="0" presId="urn:microsoft.com/office/officeart/2009/layout/CirclePictureHierarchy"/>
    <dgm:cxn modelId="{8F595F8C-AA08-4F31-A471-AAA87DE4999B}" type="presOf" srcId="{D798F4D8-5B36-4015-8B2E-969668FBB816}" destId="{E4E2E083-059B-4AB7-9BA3-A6F77191950B}" srcOrd="0" destOrd="0" presId="urn:microsoft.com/office/officeart/2009/layout/CirclePictureHierarchy"/>
    <dgm:cxn modelId="{94CF2EE8-3883-4C3D-8A76-5DBC71637BCF}" srcId="{FDCFA08B-6AE6-4354-9BF0-3BE5D44C2CCE}" destId="{C024F6EF-3C51-428E-AD79-66E5626114AC}" srcOrd="1" destOrd="0" parTransId="{8B661ED5-EB06-48B2-B663-238EFC9D629C}" sibTransId="{7D452CD4-4BEC-4EC5-AE4B-CC095FA1B070}"/>
    <dgm:cxn modelId="{925E6665-954A-4421-A8D5-9228DBE38636}" type="presOf" srcId="{085B3D38-EA71-4C51-B41A-0F24796666EF}" destId="{EF2EC26F-1269-4A4B-974B-05725544D14B}" srcOrd="0" destOrd="0" presId="urn:microsoft.com/office/officeart/2009/layout/CirclePictureHierarchy"/>
    <dgm:cxn modelId="{87E288DA-28BD-438A-A53E-C75D83CFF5E8}" type="presOf" srcId="{726DB82B-68EC-46E1-BA3D-710CE09DEF12}" destId="{1B7170D3-9EEF-4C72-BA0D-BE60B48145EA}" srcOrd="0" destOrd="0" presId="urn:microsoft.com/office/officeart/2009/layout/CirclePictureHierarchy"/>
    <dgm:cxn modelId="{3283808D-6DE7-4195-B679-0CEFB3C3090B}" type="presOf" srcId="{21E69775-494F-4C1F-B3E7-DFC0FEC9914A}" destId="{7EF8DB01-1B0E-44EC-AD75-DCEDE08F0E72}" srcOrd="0" destOrd="0" presId="urn:microsoft.com/office/officeart/2009/layout/CirclePictureHierarchy"/>
    <dgm:cxn modelId="{5D0CDA10-68D5-4B9E-95A8-7F43A040945D}" type="presOf" srcId="{075C971E-10CD-4BBC-9A8C-BD20D1F0DD58}" destId="{60101E0C-C5A7-418D-8625-72C82A1F9BC5}" srcOrd="0" destOrd="0" presId="urn:microsoft.com/office/officeart/2009/layout/CirclePictureHierarchy"/>
    <dgm:cxn modelId="{3B388CFE-0B5E-44CB-AFAC-D93B1BFA8CB3}" srcId="{085B3D38-EA71-4C51-B41A-0F24796666EF}" destId="{21E69775-494F-4C1F-B3E7-DFC0FEC9914A}" srcOrd="0" destOrd="0" parTransId="{6208A7C8-DA2C-47A2-8DDF-D7C748A49B29}" sibTransId="{3FEB9D37-259E-416B-B12D-5085F869D1E1}"/>
    <dgm:cxn modelId="{2704F7CB-FA68-4B7B-BAF1-FDBE9D30ACE9}" type="presOf" srcId="{FDCFA08B-6AE6-4354-9BF0-3BE5D44C2CCE}" destId="{48C31187-8B0C-4F3B-B551-01AFB88AAC43}" srcOrd="0" destOrd="0" presId="urn:microsoft.com/office/officeart/2009/layout/CirclePictureHierarchy"/>
    <dgm:cxn modelId="{2F55CE2B-316F-4858-B4D9-3BD9DC261520}" srcId="{075C971E-10CD-4BBC-9A8C-BD20D1F0DD58}" destId="{085B3D38-EA71-4C51-B41A-0F24796666EF}" srcOrd="0" destOrd="0" parTransId="{41A44AF2-4C9E-4572-8DB0-EAD8C96E7175}" sibTransId="{80685600-91AA-4A8B-B45B-A4A125C67ABF}"/>
    <dgm:cxn modelId="{FC2D0AA0-529F-4759-B859-F077D83737DE}" type="presOf" srcId="{8B661ED5-EB06-48B2-B663-238EFC9D629C}" destId="{131F2E2B-76D1-477B-A480-9D4F3687B144}" srcOrd="0" destOrd="0" presId="urn:microsoft.com/office/officeart/2009/layout/CirclePictureHierarchy"/>
    <dgm:cxn modelId="{CD20E081-4C8D-424C-BE60-59226DF4DD3A}" type="presOf" srcId="{6208A7C8-DA2C-47A2-8DDF-D7C748A49B29}" destId="{E987FB5C-FB04-4912-B9D4-76027F686F5F}" srcOrd="0" destOrd="0" presId="urn:microsoft.com/office/officeart/2009/layout/CirclePictureHierarchy"/>
    <dgm:cxn modelId="{ED1DE9D4-2F4D-4449-BF7D-D076B227033E}" type="presOf" srcId="{8505A82F-3762-4D16-8775-2BD06056CAF0}" destId="{91D8E03B-DB7B-4D4E-9EE2-C43D55C5B600}" srcOrd="0" destOrd="0" presId="urn:microsoft.com/office/officeart/2009/layout/CirclePictureHierarchy"/>
    <dgm:cxn modelId="{FFB7935F-2442-48E3-A1C8-C328E41AE7E0}" type="presParOf" srcId="{EC89F71E-21F2-4BBA-A54D-D9008AABAE68}" destId="{57C9D97D-AB00-4E10-AB02-B0B63BBEEAE8}" srcOrd="0" destOrd="0" presId="urn:microsoft.com/office/officeart/2009/layout/CirclePictureHierarchy"/>
    <dgm:cxn modelId="{5BFC18C3-2BF3-402F-B17A-DD19E990658C}" type="presParOf" srcId="{57C9D97D-AB00-4E10-AB02-B0B63BBEEAE8}" destId="{E5D165E8-AEB3-40EF-A417-5A22F3ED3035}" srcOrd="0" destOrd="0" presId="urn:microsoft.com/office/officeart/2009/layout/CirclePictureHierarchy"/>
    <dgm:cxn modelId="{6152797F-D98D-465F-9061-95A69A6E7CD1}" type="presParOf" srcId="{E5D165E8-AEB3-40EF-A417-5A22F3ED3035}" destId="{33C49391-2F42-4772-9DEB-17A746667A87}" srcOrd="0" destOrd="0" presId="urn:microsoft.com/office/officeart/2009/layout/CirclePictureHierarchy"/>
    <dgm:cxn modelId="{9E76C36A-BD81-4FAD-9CFE-0810106A0AEB}" type="presParOf" srcId="{E5D165E8-AEB3-40EF-A417-5A22F3ED3035}" destId="{60101E0C-C5A7-418D-8625-72C82A1F9BC5}" srcOrd="1" destOrd="0" presId="urn:microsoft.com/office/officeart/2009/layout/CirclePictureHierarchy"/>
    <dgm:cxn modelId="{386B8DCC-18A7-448A-BB77-25E381CF682E}" type="presParOf" srcId="{57C9D97D-AB00-4E10-AB02-B0B63BBEEAE8}" destId="{AA15D695-C77A-43D6-99F1-7AFAE3065F80}" srcOrd="1" destOrd="0" presId="urn:microsoft.com/office/officeart/2009/layout/CirclePictureHierarchy"/>
    <dgm:cxn modelId="{E5C46123-45AC-451D-A394-81315B22E5C0}" type="presParOf" srcId="{AA15D695-C77A-43D6-99F1-7AFAE3065F80}" destId="{3232CC27-FE9C-4EFE-83D2-6E5F299CBDE9}" srcOrd="0" destOrd="0" presId="urn:microsoft.com/office/officeart/2009/layout/CirclePictureHierarchy"/>
    <dgm:cxn modelId="{1612DC6D-8374-4898-A22C-A352053210FF}" type="presParOf" srcId="{AA15D695-C77A-43D6-99F1-7AFAE3065F80}" destId="{89B9D188-33A1-4F24-882F-D6720A29E22B}" srcOrd="1" destOrd="0" presId="urn:microsoft.com/office/officeart/2009/layout/CirclePictureHierarchy"/>
    <dgm:cxn modelId="{FF49B0F1-9975-4BFD-B9CB-096E455BECE8}" type="presParOf" srcId="{89B9D188-33A1-4F24-882F-D6720A29E22B}" destId="{62FA09DD-5918-4E8B-BF57-7DF52F58B718}" srcOrd="0" destOrd="0" presId="urn:microsoft.com/office/officeart/2009/layout/CirclePictureHierarchy"/>
    <dgm:cxn modelId="{4289CA0D-0009-44B5-973B-4647327C2490}" type="presParOf" srcId="{62FA09DD-5918-4E8B-BF57-7DF52F58B718}" destId="{641C62D5-86A4-4389-8965-365F3EAFFC67}" srcOrd="0" destOrd="0" presId="urn:microsoft.com/office/officeart/2009/layout/CirclePictureHierarchy"/>
    <dgm:cxn modelId="{F6210A90-8569-4A4D-BB13-9F9263E67FE3}" type="presParOf" srcId="{62FA09DD-5918-4E8B-BF57-7DF52F58B718}" destId="{EF2EC26F-1269-4A4B-974B-05725544D14B}" srcOrd="1" destOrd="0" presId="urn:microsoft.com/office/officeart/2009/layout/CirclePictureHierarchy"/>
    <dgm:cxn modelId="{929E8561-DB11-4936-97A4-1087B9D91BEB}" type="presParOf" srcId="{89B9D188-33A1-4F24-882F-D6720A29E22B}" destId="{667942BD-C4AF-4AAA-B5F5-8A85797CE90F}" srcOrd="1" destOrd="0" presId="urn:microsoft.com/office/officeart/2009/layout/CirclePictureHierarchy"/>
    <dgm:cxn modelId="{A9E112CF-F228-4B13-B58D-BA7B138A4B7F}" type="presParOf" srcId="{667942BD-C4AF-4AAA-B5F5-8A85797CE90F}" destId="{E987FB5C-FB04-4912-B9D4-76027F686F5F}" srcOrd="0" destOrd="0" presId="urn:microsoft.com/office/officeart/2009/layout/CirclePictureHierarchy"/>
    <dgm:cxn modelId="{725E1BF5-4165-4E1A-A3BD-DCFAD0042F5C}" type="presParOf" srcId="{667942BD-C4AF-4AAA-B5F5-8A85797CE90F}" destId="{E1C7ED0C-28C5-4F86-88EE-6204E8E4B552}" srcOrd="1" destOrd="0" presId="urn:microsoft.com/office/officeart/2009/layout/CirclePictureHierarchy"/>
    <dgm:cxn modelId="{5CF3DBD4-B55C-4275-A447-32EE18E885CC}" type="presParOf" srcId="{E1C7ED0C-28C5-4F86-88EE-6204E8E4B552}" destId="{A9715496-EF4E-435D-A941-22B681FC677C}" srcOrd="0" destOrd="0" presId="urn:microsoft.com/office/officeart/2009/layout/CirclePictureHierarchy"/>
    <dgm:cxn modelId="{2B868E85-2809-46FA-AF1F-E8E5A4090979}" type="presParOf" srcId="{A9715496-EF4E-435D-A941-22B681FC677C}" destId="{AE3E2896-B85C-4ACA-9CD4-7FCC50F047CB}" srcOrd="0" destOrd="0" presId="urn:microsoft.com/office/officeart/2009/layout/CirclePictureHierarchy"/>
    <dgm:cxn modelId="{AB0AD6DF-D77E-4253-9B04-086CEF626BAF}" type="presParOf" srcId="{A9715496-EF4E-435D-A941-22B681FC677C}" destId="{7EF8DB01-1B0E-44EC-AD75-DCEDE08F0E72}" srcOrd="1" destOrd="0" presId="urn:microsoft.com/office/officeart/2009/layout/CirclePictureHierarchy"/>
    <dgm:cxn modelId="{84AD3006-9AB4-47BC-83F4-E45CFC1BA4ED}" type="presParOf" srcId="{E1C7ED0C-28C5-4F86-88EE-6204E8E4B552}" destId="{17366642-D169-4CAB-9ACA-68C45A22FDE5}" srcOrd="1" destOrd="0" presId="urn:microsoft.com/office/officeart/2009/layout/CirclePictureHierarchy"/>
    <dgm:cxn modelId="{C2A8B5AA-FA44-4649-8743-3B64492979D3}" type="presParOf" srcId="{667942BD-C4AF-4AAA-B5F5-8A85797CE90F}" destId="{AC49BF94-2F92-4AD4-9FD8-F77363D1D49E}" srcOrd="2" destOrd="0" presId="urn:microsoft.com/office/officeart/2009/layout/CirclePictureHierarchy"/>
    <dgm:cxn modelId="{C2ECD146-15F0-4831-8D23-B8D1978120C4}" type="presParOf" srcId="{667942BD-C4AF-4AAA-B5F5-8A85797CE90F}" destId="{0182C32A-CF63-46FA-A2F3-1929C46935D4}" srcOrd="3" destOrd="0" presId="urn:microsoft.com/office/officeart/2009/layout/CirclePictureHierarchy"/>
    <dgm:cxn modelId="{05F1FD53-39AD-4C64-8BB0-23E5A24C6AFB}" type="presParOf" srcId="{0182C32A-CF63-46FA-A2F3-1929C46935D4}" destId="{2DBDD1A0-6B9A-415B-9C6D-51D02751E4E6}" srcOrd="0" destOrd="0" presId="urn:microsoft.com/office/officeart/2009/layout/CirclePictureHierarchy"/>
    <dgm:cxn modelId="{FFF3898E-50F6-4203-A352-98AA7C893BDD}" type="presParOf" srcId="{2DBDD1A0-6B9A-415B-9C6D-51D02751E4E6}" destId="{70BBC7BC-940C-4CB6-81E4-03436966E8D5}" srcOrd="0" destOrd="0" presId="urn:microsoft.com/office/officeart/2009/layout/CirclePictureHierarchy"/>
    <dgm:cxn modelId="{84DC2CE1-0E09-4EDF-B84D-A417DEDF5CA0}" type="presParOf" srcId="{2DBDD1A0-6B9A-415B-9C6D-51D02751E4E6}" destId="{1795DCFD-9003-42B5-9F61-563FC0DB6303}" srcOrd="1" destOrd="0" presId="urn:microsoft.com/office/officeart/2009/layout/CirclePictureHierarchy"/>
    <dgm:cxn modelId="{E6C0B527-D34D-4D46-8060-8FBA1EF8A058}" type="presParOf" srcId="{0182C32A-CF63-46FA-A2F3-1929C46935D4}" destId="{D5F821CB-71DF-4E8D-8337-F592E743039E}" srcOrd="1" destOrd="0" presId="urn:microsoft.com/office/officeart/2009/layout/CirclePictureHierarchy"/>
    <dgm:cxn modelId="{F974C17F-0197-44A8-9218-EAE775C6D19C}" type="presParOf" srcId="{AA15D695-C77A-43D6-99F1-7AFAE3065F80}" destId="{1B7170D3-9EEF-4C72-BA0D-BE60B48145EA}" srcOrd="2" destOrd="0" presId="urn:microsoft.com/office/officeart/2009/layout/CirclePictureHierarchy"/>
    <dgm:cxn modelId="{C3E1A240-8B42-4596-AFFD-5BA3F36752B2}" type="presParOf" srcId="{AA15D695-C77A-43D6-99F1-7AFAE3065F80}" destId="{BD954C30-CB12-45D2-B51E-ABB6DC86277D}" srcOrd="3" destOrd="0" presId="urn:microsoft.com/office/officeart/2009/layout/CirclePictureHierarchy"/>
    <dgm:cxn modelId="{640FAB81-9518-46DB-B49F-B052E9F8BA58}" type="presParOf" srcId="{BD954C30-CB12-45D2-B51E-ABB6DC86277D}" destId="{E69267BC-AB31-476B-B52F-C5B191338767}" srcOrd="0" destOrd="0" presId="urn:microsoft.com/office/officeart/2009/layout/CirclePictureHierarchy"/>
    <dgm:cxn modelId="{5937EE34-699A-472F-8160-B4FDE05D5BAA}" type="presParOf" srcId="{E69267BC-AB31-476B-B52F-C5B191338767}" destId="{4CB9CB54-F654-460D-9DE0-A4C94D045970}" srcOrd="0" destOrd="0" presId="urn:microsoft.com/office/officeart/2009/layout/CirclePictureHierarchy"/>
    <dgm:cxn modelId="{AA6DA9A9-BA1C-4135-92D0-A19CD709A6F8}" type="presParOf" srcId="{E69267BC-AB31-476B-B52F-C5B191338767}" destId="{48C31187-8B0C-4F3B-B551-01AFB88AAC43}" srcOrd="1" destOrd="0" presId="urn:microsoft.com/office/officeart/2009/layout/CirclePictureHierarchy"/>
    <dgm:cxn modelId="{5070D5E7-2510-4630-98B9-6344A5309D42}" type="presParOf" srcId="{BD954C30-CB12-45D2-B51E-ABB6DC86277D}" destId="{E07DA15B-B220-41FB-B99C-14DA415DB91A}" srcOrd="1" destOrd="0" presId="urn:microsoft.com/office/officeart/2009/layout/CirclePictureHierarchy"/>
    <dgm:cxn modelId="{AA515BF8-2523-45D6-867A-F15DFE063DEF}" type="presParOf" srcId="{E07DA15B-B220-41FB-B99C-14DA415DB91A}" destId="{32660DAF-5BD7-459B-A76C-BAAAE64F0B7F}" srcOrd="0" destOrd="0" presId="urn:microsoft.com/office/officeart/2009/layout/CirclePictureHierarchy"/>
    <dgm:cxn modelId="{218FAB92-5103-4FC4-B203-934C429DC679}" type="presParOf" srcId="{E07DA15B-B220-41FB-B99C-14DA415DB91A}" destId="{BBA1FAED-A54C-46EE-B357-7F76699FC212}" srcOrd="1" destOrd="0" presId="urn:microsoft.com/office/officeart/2009/layout/CirclePictureHierarchy"/>
    <dgm:cxn modelId="{CCAF05FE-1243-4D05-AA9D-AF14331E7288}" type="presParOf" srcId="{BBA1FAED-A54C-46EE-B357-7F76699FC212}" destId="{CC1A1CAB-DB13-41EC-8B7D-E9C534521717}" srcOrd="0" destOrd="0" presId="urn:microsoft.com/office/officeart/2009/layout/CirclePictureHierarchy"/>
    <dgm:cxn modelId="{5328B0A9-6F5C-4271-A1AA-4AB7D4F23603}" type="presParOf" srcId="{CC1A1CAB-DB13-41EC-8B7D-E9C534521717}" destId="{5BAAACB6-86B7-4965-9735-81C04AB0DAE2}" srcOrd="0" destOrd="0" presId="urn:microsoft.com/office/officeart/2009/layout/CirclePictureHierarchy"/>
    <dgm:cxn modelId="{825CABD4-1F30-4003-A179-71C4CA07FE5D}" type="presParOf" srcId="{CC1A1CAB-DB13-41EC-8B7D-E9C534521717}" destId="{E4E2E083-059B-4AB7-9BA3-A6F77191950B}" srcOrd="1" destOrd="0" presId="urn:microsoft.com/office/officeart/2009/layout/CirclePictureHierarchy"/>
    <dgm:cxn modelId="{F92843F4-375E-4EEA-B24A-060B7AC6782E}" type="presParOf" srcId="{BBA1FAED-A54C-46EE-B357-7F76699FC212}" destId="{BB4BE50F-1436-4631-B44A-674BEE983399}" srcOrd="1" destOrd="0" presId="urn:microsoft.com/office/officeart/2009/layout/CirclePictureHierarchy"/>
    <dgm:cxn modelId="{56425B54-0C97-43F6-B1E8-42026FA393AD}" type="presParOf" srcId="{E07DA15B-B220-41FB-B99C-14DA415DB91A}" destId="{131F2E2B-76D1-477B-A480-9D4F3687B144}" srcOrd="2" destOrd="0" presId="urn:microsoft.com/office/officeart/2009/layout/CirclePictureHierarchy"/>
    <dgm:cxn modelId="{C842436E-DF3A-4D84-A116-8550E36F2372}" type="presParOf" srcId="{E07DA15B-B220-41FB-B99C-14DA415DB91A}" destId="{F6BE925C-C669-408C-BC53-DD27E2700D8F}" srcOrd="3" destOrd="0" presId="urn:microsoft.com/office/officeart/2009/layout/CirclePictureHierarchy"/>
    <dgm:cxn modelId="{DDD3B9CC-A26F-432D-A7AA-378C49A670DD}" type="presParOf" srcId="{F6BE925C-C669-408C-BC53-DD27E2700D8F}" destId="{B668A3F5-9386-479B-9E90-0EDF29B7790F}" srcOrd="0" destOrd="0" presId="urn:microsoft.com/office/officeart/2009/layout/CirclePictureHierarchy"/>
    <dgm:cxn modelId="{4B06BE99-8E48-49DE-89A7-433EC33D8A3A}" type="presParOf" srcId="{B668A3F5-9386-479B-9E90-0EDF29B7790F}" destId="{86690C01-8B71-421B-BCDD-601388E5D5DC}" srcOrd="0" destOrd="0" presId="urn:microsoft.com/office/officeart/2009/layout/CirclePictureHierarchy"/>
    <dgm:cxn modelId="{A21D702D-9E60-44E2-B72D-B88AD300D832}" type="presParOf" srcId="{B668A3F5-9386-479B-9E90-0EDF29B7790F}" destId="{6EBACBFA-FD11-4EAC-B71A-E7D2B969CAE6}" srcOrd="1" destOrd="0" presId="urn:microsoft.com/office/officeart/2009/layout/CirclePictureHierarchy"/>
    <dgm:cxn modelId="{F4A72DB0-56AB-48D2-8D66-FC7920E09DEB}" type="presParOf" srcId="{F6BE925C-C669-408C-BC53-DD27E2700D8F}" destId="{B2A87046-C32D-4FE2-B4E8-05B99A7A05C6}" srcOrd="1" destOrd="0" presId="urn:microsoft.com/office/officeart/2009/layout/CirclePictureHierarchy"/>
    <dgm:cxn modelId="{F18C092F-4484-4786-A443-EC07801ADCD6}" type="presParOf" srcId="{EC89F71E-21F2-4BBA-A54D-D9008AABAE68}" destId="{EBC8ADA4-A876-4A41-B9C7-2FE4C978E4C1}" srcOrd="1" destOrd="0" presId="urn:microsoft.com/office/officeart/2009/layout/CirclePictureHierarchy"/>
    <dgm:cxn modelId="{921E1E88-0C06-45E1-80A6-2C8198877FF7}" type="presParOf" srcId="{EBC8ADA4-A876-4A41-B9C7-2FE4C978E4C1}" destId="{57CB68E4-0501-433B-9E43-DA03F71B3DEB}" srcOrd="0" destOrd="0" presId="urn:microsoft.com/office/officeart/2009/layout/CirclePictureHierarchy"/>
    <dgm:cxn modelId="{B1310AA7-4E5E-4794-89F9-C499B4551FE0}" type="presParOf" srcId="{57CB68E4-0501-433B-9E43-DA03F71B3DEB}" destId="{6C0D0DA8-A3B5-41DF-9A1A-B32276B62D46}" srcOrd="0" destOrd="0" presId="urn:microsoft.com/office/officeart/2009/layout/CirclePictureHierarchy"/>
    <dgm:cxn modelId="{5D72FFB0-0DF5-43FC-8E99-7835C03CC63E}" type="presParOf" srcId="{57CB68E4-0501-433B-9E43-DA03F71B3DEB}" destId="{91D8E03B-DB7B-4D4E-9EE2-C43D55C5B600}" srcOrd="1" destOrd="0" presId="urn:microsoft.com/office/officeart/2009/layout/CirclePictureHierarchy"/>
    <dgm:cxn modelId="{D59B732A-E3B8-4893-9C48-F52E911692A0}" type="presParOf" srcId="{EBC8ADA4-A876-4A41-B9C7-2FE4C978E4C1}" destId="{B70EF8F7-4B27-44C3-84A4-BD582A93190B}" srcOrd="1" destOrd="0" presId="urn:microsoft.com/office/officeart/2009/layout/CirclePictureHierarchy"/>
    <dgm:cxn modelId="{A6654B13-37B1-47FA-B2BE-82E232392692}" type="presParOf" srcId="{EC89F71E-21F2-4BBA-A54D-D9008AABAE68}" destId="{48BDFB28-E2E3-4ED5-8290-379616A4E88B}" srcOrd="2" destOrd="0" presId="urn:microsoft.com/office/officeart/2009/layout/CirclePictureHierarchy"/>
    <dgm:cxn modelId="{4114606F-E1DC-42ED-BAFF-51437CD29B53}" type="presParOf" srcId="{48BDFB28-E2E3-4ED5-8290-379616A4E88B}" destId="{4926A528-2AD8-493D-B3FB-86217F8183B0}" srcOrd="0" destOrd="0" presId="urn:microsoft.com/office/officeart/2009/layout/CirclePictureHierarchy"/>
    <dgm:cxn modelId="{33EE6C93-768E-461F-AFA2-55E4C8A4BDF8}" type="presParOf" srcId="{4926A528-2AD8-493D-B3FB-86217F8183B0}" destId="{AD17343E-B4BF-4800-9506-CB5061A44757}" srcOrd="0" destOrd="0" presId="urn:microsoft.com/office/officeart/2009/layout/CirclePictureHierarchy"/>
    <dgm:cxn modelId="{E3EAC5A6-490C-4C07-8F82-78B6B3785D27}" type="presParOf" srcId="{4926A528-2AD8-493D-B3FB-86217F8183B0}" destId="{00C3F7A8-57A4-40A7-9C9E-6B72362B5FEC}" srcOrd="1" destOrd="0" presId="urn:microsoft.com/office/officeart/2009/layout/CirclePictureHierarchy"/>
    <dgm:cxn modelId="{108F2CE0-E919-40A9-8267-E0671B81BFCE}" type="presParOf" srcId="{48BDFB28-E2E3-4ED5-8290-379616A4E88B}" destId="{255B0F8A-056D-4081-AAFF-15502AA14478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3DD5FD-0500-4637-8F6A-6B1EC211A185}">
      <dsp:nvSpPr>
        <dsp:cNvPr id="0" name=""/>
        <dsp:cNvSpPr/>
      </dsp:nvSpPr>
      <dsp:spPr>
        <a:xfrm rot="16200000">
          <a:off x="1010094" y="2610"/>
          <a:ext cx="2404548" cy="240849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Цель</a:t>
          </a:r>
          <a:endParaRPr lang="ru-RU" sz="3100" kern="1200" dirty="0"/>
        </a:p>
      </dsp:txBody>
      <dsp:txXfrm rot="5400000">
        <a:off x="1008122" y="605719"/>
        <a:ext cx="1987696" cy="1202274"/>
      </dsp:txXfrm>
    </dsp:sp>
    <dsp:sp modelId="{41BB4378-517E-4AAB-A566-CA5942075FD0}">
      <dsp:nvSpPr>
        <dsp:cNvPr id="0" name=""/>
        <dsp:cNvSpPr/>
      </dsp:nvSpPr>
      <dsp:spPr>
        <a:xfrm rot="5400000">
          <a:off x="5112571" y="0"/>
          <a:ext cx="2404548" cy="240454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Средства</a:t>
          </a:r>
          <a:endParaRPr lang="ru-RU" sz="3100" kern="1200" dirty="0"/>
        </a:p>
      </dsp:txBody>
      <dsp:txXfrm rot="-5400000">
        <a:off x="5533367" y="601137"/>
        <a:ext cx="1983752" cy="12022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F2E2B-76D1-477B-A480-9D4F3687B144}">
      <dsp:nvSpPr>
        <dsp:cNvPr id="0" name=""/>
        <dsp:cNvSpPr/>
      </dsp:nvSpPr>
      <dsp:spPr>
        <a:xfrm>
          <a:off x="5408217" y="2399383"/>
          <a:ext cx="1007785" cy="230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53"/>
              </a:lnTo>
              <a:lnTo>
                <a:pt x="1007785" y="116353"/>
              </a:lnTo>
              <a:lnTo>
                <a:pt x="1007785" y="230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60DAF-5BD7-459B-A76C-BAAAE64F0B7F}">
      <dsp:nvSpPr>
        <dsp:cNvPr id="0" name=""/>
        <dsp:cNvSpPr/>
      </dsp:nvSpPr>
      <dsp:spPr>
        <a:xfrm>
          <a:off x="4400431" y="2399383"/>
          <a:ext cx="1007785" cy="230874"/>
        </a:xfrm>
        <a:custGeom>
          <a:avLst/>
          <a:gdLst/>
          <a:ahLst/>
          <a:cxnLst/>
          <a:rect l="0" t="0" r="0" b="0"/>
          <a:pathLst>
            <a:path>
              <a:moveTo>
                <a:pt x="1007785" y="0"/>
              </a:moveTo>
              <a:lnTo>
                <a:pt x="1007785" y="116353"/>
              </a:lnTo>
              <a:lnTo>
                <a:pt x="0" y="116353"/>
              </a:lnTo>
              <a:lnTo>
                <a:pt x="0" y="230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7170D3-9EEF-4C72-BA0D-BE60B48145EA}">
      <dsp:nvSpPr>
        <dsp:cNvPr id="0" name=""/>
        <dsp:cNvSpPr/>
      </dsp:nvSpPr>
      <dsp:spPr>
        <a:xfrm>
          <a:off x="3392646" y="1435574"/>
          <a:ext cx="2015570" cy="230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53"/>
              </a:lnTo>
              <a:lnTo>
                <a:pt x="2015570" y="116353"/>
              </a:lnTo>
              <a:lnTo>
                <a:pt x="2015570" y="2308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9BF94-2F92-4AD4-9FD8-F77363D1D49E}">
      <dsp:nvSpPr>
        <dsp:cNvPr id="0" name=""/>
        <dsp:cNvSpPr/>
      </dsp:nvSpPr>
      <dsp:spPr>
        <a:xfrm>
          <a:off x="1377075" y="2399383"/>
          <a:ext cx="1007785" cy="230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53"/>
              </a:lnTo>
              <a:lnTo>
                <a:pt x="1007785" y="116353"/>
              </a:lnTo>
              <a:lnTo>
                <a:pt x="1007785" y="230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87FB5C-FB04-4912-B9D4-76027F686F5F}">
      <dsp:nvSpPr>
        <dsp:cNvPr id="0" name=""/>
        <dsp:cNvSpPr/>
      </dsp:nvSpPr>
      <dsp:spPr>
        <a:xfrm>
          <a:off x="369289" y="2399383"/>
          <a:ext cx="1007785" cy="230874"/>
        </a:xfrm>
        <a:custGeom>
          <a:avLst/>
          <a:gdLst/>
          <a:ahLst/>
          <a:cxnLst/>
          <a:rect l="0" t="0" r="0" b="0"/>
          <a:pathLst>
            <a:path>
              <a:moveTo>
                <a:pt x="1007785" y="0"/>
              </a:moveTo>
              <a:lnTo>
                <a:pt x="1007785" y="116353"/>
              </a:lnTo>
              <a:lnTo>
                <a:pt x="0" y="116353"/>
              </a:lnTo>
              <a:lnTo>
                <a:pt x="0" y="230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2CC27-FE9C-4EFE-83D2-6E5F299CBDE9}">
      <dsp:nvSpPr>
        <dsp:cNvPr id="0" name=""/>
        <dsp:cNvSpPr/>
      </dsp:nvSpPr>
      <dsp:spPr>
        <a:xfrm>
          <a:off x="1377075" y="1435574"/>
          <a:ext cx="2015570" cy="230874"/>
        </a:xfrm>
        <a:custGeom>
          <a:avLst/>
          <a:gdLst/>
          <a:ahLst/>
          <a:cxnLst/>
          <a:rect l="0" t="0" r="0" b="0"/>
          <a:pathLst>
            <a:path>
              <a:moveTo>
                <a:pt x="2015570" y="0"/>
              </a:moveTo>
              <a:lnTo>
                <a:pt x="2015570" y="116353"/>
              </a:lnTo>
              <a:lnTo>
                <a:pt x="0" y="116353"/>
              </a:lnTo>
              <a:lnTo>
                <a:pt x="0" y="2308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49391-2F42-4772-9DEB-17A746667A87}">
      <dsp:nvSpPr>
        <dsp:cNvPr id="0" name=""/>
        <dsp:cNvSpPr/>
      </dsp:nvSpPr>
      <dsp:spPr>
        <a:xfrm>
          <a:off x="3026178" y="702639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01E0C-C5A7-418D-8625-72C82A1F9BC5}">
      <dsp:nvSpPr>
        <dsp:cNvPr id="0" name=""/>
        <dsp:cNvSpPr/>
      </dsp:nvSpPr>
      <dsp:spPr>
        <a:xfrm>
          <a:off x="3759113" y="700807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Основы</a:t>
          </a:r>
          <a:endParaRPr lang="ru-RU" sz="1200" kern="1200" dirty="0"/>
        </a:p>
      </dsp:txBody>
      <dsp:txXfrm>
        <a:off x="3759113" y="700807"/>
        <a:ext cx="1099402" cy="732934"/>
      </dsp:txXfrm>
    </dsp:sp>
    <dsp:sp modelId="{641C62D5-86A4-4389-8965-365F3EAFFC67}">
      <dsp:nvSpPr>
        <dsp:cNvPr id="0" name=""/>
        <dsp:cNvSpPr/>
      </dsp:nvSpPr>
      <dsp:spPr>
        <a:xfrm>
          <a:off x="1010607" y="166644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EC26F-1269-4A4B-974B-05725544D14B}">
      <dsp:nvSpPr>
        <dsp:cNvPr id="0" name=""/>
        <dsp:cNvSpPr/>
      </dsp:nvSpPr>
      <dsp:spPr>
        <a:xfrm>
          <a:off x="1743542" y="1664616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МТДЛ</a:t>
          </a:r>
          <a:endParaRPr lang="ru-RU" sz="1200" kern="1200" dirty="0"/>
        </a:p>
      </dsp:txBody>
      <dsp:txXfrm>
        <a:off x="1743542" y="1664616"/>
        <a:ext cx="1099402" cy="732934"/>
      </dsp:txXfrm>
    </dsp:sp>
    <dsp:sp modelId="{AE3E2896-B85C-4ACA-9CD4-7FCC50F047CB}">
      <dsp:nvSpPr>
        <dsp:cNvPr id="0" name=""/>
        <dsp:cNvSpPr/>
      </dsp:nvSpPr>
      <dsp:spPr>
        <a:xfrm>
          <a:off x="2822" y="263025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8DB01-1B0E-44EC-AD75-DCEDE08F0E72}">
      <dsp:nvSpPr>
        <dsp:cNvPr id="0" name=""/>
        <dsp:cNvSpPr/>
      </dsp:nvSpPr>
      <dsp:spPr>
        <a:xfrm>
          <a:off x="735757" y="2628425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Подходы</a:t>
          </a:r>
          <a:endParaRPr lang="ru-RU" sz="1200" kern="1200" dirty="0"/>
        </a:p>
      </dsp:txBody>
      <dsp:txXfrm>
        <a:off x="735757" y="2628425"/>
        <a:ext cx="1099402" cy="732934"/>
      </dsp:txXfrm>
    </dsp:sp>
    <dsp:sp modelId="{70BBC7BC-940C-4CB6-81E4-03436966E8D5}">
      <dsp:nvSpPr>
        <dsp:cNvPr id="0" name=""/>
        <dsp:cNvSpPr/>
      </dsp:nvSpPr>
      <dsp:spPr>
        <a:xfrm>
          <a:off x="2018393" y="263025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5DCFD-9003-42B5-9F61-563FC0DB6303}">
      <dsp:nvSpPr>
        <dsp:cNvPr id="0" name=""/>
        <dsp:cNvSpPr/>
      </dsp:nvSpPr>
      <dsp:spPr>
        <a:xfrm>
          <a:off x="2751328" y="2628425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Идеи</a:t>
          </a:r>
          <a:endParaRPr lang="ru-RU" sz="1200" kern="1200" dirty="0"/>
        </a:p>
      </dsp:txBody>
      <dsp:txXfrm>
        <a:off x="2751328" y="2628425"/>
        <a:ext cx="1099402" cy="732934"/>
      </dsp:txXfrm>
    </dsp:sp>
    <dsp:sp modelId="{4CB9CB54-F654-460D-9DE0-A4C94D045970}">
      <dsp:nvSpPr>
        <dsp:cNvPr id="0" name=""/>
        <dsp:cNvSpPr/>
      </dsp:nvSpPr>
      <dsp:spPr>
        <a:xfrm>
          <a:off x="5041749" y="166644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31187-8B0C-4F3B-B551-01AFB88AAC43}">
      <dsp:nvSpPr>
        <dsp:cNvPr id="0" name=""/>
        <dsp:cNvSpPr/>
      </dsp:nvSpPr>
      <dsp:spPr>
        <a:xfrm>
          <a:off x="5774684" y="1664616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Теоретические</a:t>
          </a:r>
          <a:endParaRPr lang="ru-RU" sz="1200" kern="1200" dirty="0"/>
        </a:p>
      </dsp:txBody>
      <dsp:txXfrm>
        <a:off x="5774684" y="1664616"/>
        <a:ext cx="1099402" cy="732934"/>
      </dsp:txXfrm>
    </dsp:sp>
    <dsp:sp modelId="{5BAAACB6-86B7-4965-9735-81C04AB0DAE2}">
      <dsp:nvSpPr>
        <dsp:cNvPr id="0" name=""/>
        <dsp:cNvSpPr/>
      </dsp:nvSpPr>
      <dsp:spPr>
        <a:xfrm>
          <a:off x="4033964" y="263025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2E083-059B-4AB7-9BA3-A6F77191950B}">
      <dsp:nvSpPr>
        <dsp:cNvPr id="0" name=""/>
        <dsp:cNvSpPr/>
      </dsp:nvSpPr>
      <dsp:spPr>
        <a:xfrm>
          <a:off x="4766899" y="2628425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Концепции</a:t>
          </a:r>
          <a:endParaRPr lang="ru-RU" sz="1200" kern="1200" dirty="0"/>
        </a:p>
      </dsp:txBody>
      <dsp:txXfrm>
        <a:off x="4766899" y="2628425"/>
        <a:ext cx="1099402" cy="732934"/>
      </dsp:txXfrm>
    </dsp:sp>
    <dsp:sp modelId="{86690C01-8B71-421B-BCDD-601388E5D5DC}">
      <dsp:nvSpPr>
        <dsp:cNvPr id="0" name=""/>
        <dsp:cNvSpPr/>
      </dsp:nvSpPr>
      <dsp:spPr>
        <a:xfrm>
          <a:off x="6049535" y="263025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ACBFA-FD11-4EAC-B71A-E7D2B969CAE6}">
      <dsp:nvSpPr>
        <dsp:cNvPr id="0" name=""/>
        <dsp:cNvSpPr/>
      </dsp:nvSpPr>
      <dsp:spPr>
        <a:xfrm>
          <a:off x="6782469" y="2628425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6782469" y="2628425"/>
        <a:ext cx="1099402" cy="732934"/>
      </dsp:txXfrm>
    </dsp:sp>
    <dsp:sp modelId="{6C0D0DA8-A3B5-41DF-9A1A-B32276B62D46}">
      <dsp:nvSpPr>
        <dsp:cNvPr id="0" name=""/>
        <dsp:cNvSpPr/>
      </dsp:nvSpPr>
      <dsp:spPr>
        <a:xfrm>
          <a:off x="1053403" y="3331065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8E03B-DB7B-4D4E-9EE2-C43D55C5B600}">
      <dsp:nvSpPr>
        <dsp:cNvPr id="0" name=""/>
        <dsp:cNvSpPr/>
      </dsp:nvSpPr>
      <dsp:spPr>
        <a:xfrm>
          <a:off x="6798920" y="2592563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Модели</a:t>
          </a:r>
          <a:endParaRPr lang="ru-RU" sz="1200" kern="1200" dirty="0"/>
        </a:p>
      </dsp:txBody>
      <dsp:txXfrm>
        <a:off x="6798920" y="2592563"/>
        <a:ext cx="1099402" cy="732934"/>
      </dsp:txXfrm>
    </dsp:sp>
    <dsp:sp modelId="{AD17343E-B4BF-4800-9506-CB5061A44757}">
      <dsp:nvSpPr>
        <dsp:cNvPr id="0" name=""/>
        <dsp:cNvSpPr/>
      </dsp:nvSpPr>
      <dsp:spPr>
        <a:xfrm>
          <a:off x="5076058" y="3312371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3F7A8-57A4-40A7-9C9E-6B72362B5FEC}">
      <dsp:nvSpPr>
        <dsp:cNvPr id="0" name=""/>
        <dsp:cNvSpPr/>
      </dsp:nvSpPr>
      <dsp:spPr>
        <a:xfrm>
          <a:off x="1763683" y="3331065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Методы</a:t>
          </a:r>
          <a:endParaRPr lang="ru-RU" sz="1200" kern="1200" dirty="0"/>
        </a:p>
      </dsp:txBody>
      <dsp:txXfrm>
        <a:off x="1763683" y="3331065"/>
        <a:ext cx="1099402" cy="732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1E81F-0EBA-4BB0-A6B3-4BF4042C951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986D4-1B5D-4B49-86F8-50D082BC8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91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56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05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480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F333C-9FDD-4082-A51F-A8D2443E771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2FE4F-66DC-47A1-B667-AD703119E34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96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663C6-F95E-4804-AB71-2CC7ADE5A49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155F4-E488-47DD-AF88-E8FEB7983EC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620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F70EA-1E00-427F-9FAF-D20D7ACDBF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67763-96A5-4DEF-8DE9-670A00F0C28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366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1C158-92F2-487B-B617-BA690ABC9C2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18497-BEA8-42AE-A4B2-413D6EDD24E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8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AE2A-892B-4209-A756-BF54E823D97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FF4C2-0CE7-456F-9F66-7BF58E35E9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424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CBA5A-5191-44BC-AFF3-9085251EFDD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45DF6-D055-4A96-9159-D9CACB1ABBE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71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8D550-50AD-48B9-99BB-A5B62AD9AE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3C704-9D93-49D2-89B2-0424C92DBCD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487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3429F-E250-4834-9F46-BB379EC2E9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2B120-6A42-467F-B4F8-6E0C17F2FD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7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136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3CD32-9AF1-46E5-BD94-0D0B80A8F7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18C3A-6473-45E6-897F-655D542E2FF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84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735BD-C750-47A7-93E7-FA8F449EEFA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71005-7946-4258-B089-04547E701DF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8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9CE8-DA4A-40DC-87A8-A40A7CC3538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45965-3D69-4D54-BA0C-5E06612D3DB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7024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C48F6-75A4-4267-B904-365BB4E7D9A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24B32-32EC-4B92-8B0C-DC133F36E2D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2356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C15A2-39D8-4BBE-8BB3-90638217EFA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1E1F0-CC62-462D-8048-B2DD3A349D4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705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387E-C063-4E2D-A869-7AE50794BFB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D8DDB-4760-4F0E-9EA7-A19524CEAAF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816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26D8-9789-4092-9296-6A7BF15072B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6FF9E-0062-41EC-B015-670B59B0160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327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2C491-6C00-4902-BFE0-3B2BD677A48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7EDC3-5D34-449B-B5AE-82D2E730B4A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4174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8D441-B8F7-4958-934A-47C0D390245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017F-EA1E-4ECA-9BBA-02D17AC73FE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1301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F746C-6C91-42EB-9B72-73BAEF4121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FE990-8C4D-40B9-9B09-DBC3614783C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2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086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13AEA-0083-4FD8-8CCF-E63A56C560D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1C3B5-3BF2-46AA-AF40-5018564050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6157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504D6-B112-42A8-AA10-D0176B036E5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6107-D094-4A87-8B1C-02E99BF9584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037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865B6-BAFC-4170-960F-579C9279CF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E561B-1BA1-46A6-9DD0-5668A675C83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8216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6740-561C-43BC-AF8C-001ECC39070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DDEF0-351F-4112-A49A-516A78EA1D2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93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43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53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84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90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32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31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ACC2-BD79-40FE-8E7B-4B73E22CE3AA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00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F6D264-EBE5-4CA7-AE61-188B4E157CE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D6EBDB-B3F2-45F1-9A68-D4580966EB8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9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65DDD9-CEAA-4F63-88DF-0C5DA809B93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3BDCAE-8D58-4EA2-A14A-89582B303DC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59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vvyudin@gmail.com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/>
          <a:lstStyle/>
          <a:p>
            <a:r>
              <a:rPr lang="ru-RU" dirty="0" smtClean="0"/>
              <a:t>Материалы к позиционированию НИР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Методологические основы. Теоретические основы. </a:t>
            </a:r>
          </a:p>
          <a:p>
            <a:r>
              <a:rPr lang="ru-RU" dirty="0" smtClean="0"/>
              <a:t>Аппарат НИР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0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>
                <a:solidFill>
                  <a:srgbClr val="C00000"/>
                </a:solidFill>
              </a:rPr>
              <a:t>Системный подход</a:t>
            </a:r>
            <a:r>
              <a:rPr lang="ru-RU" sz="3600" dirty="0">
                <a:solidFill>
                  <a:srgbClr val="C00000"/>
                </a:solidFill>
              </a:rPr>
              <a:t> (Н.В. Кузьмина, В.А. Якунин).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4641379"/>
          </a:xfrm>
        </p:spPr>
        <p:txBody>
          <a:bodyPr/>
          <a:lstStyle/>
          <a:p>
            <a:r>
              <a:rPr lang="ru-RU" dirty="0" smtClean="0"/>
              <a:t>Сущность</a:t>
            </a:r>
            <a:r>
              <a:rPr lang="ru-RU" dirty="0"/>
              <a:t>: относительно самостоятельные компоненты рассматриваются как </a:t>
            </a:r>
            <a:r>
              <a:rPr lang="ru-RU" b="1" dirty="0" smtClean="0"/>
              <a:t>система</a:t>
            </a:r>
            <a:r>
              <a:rPr lang="ru-RU" dirty="0" smtClean="0"/>
              <a:t> - совокупность </a:t>
            </a:r>
            <a:r>
              <a:rPr lang="ru-RU" dirty="0"/>
              <a:t>взаимосвязанных компонентов: цели образования, субъекты педагогического процесса - педагог и учащийся, содержание образования, методы, формы, средства педагогического процесса. Задача воспитателя: учёт взаимосвязи компонентов.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91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Гуманистический подход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904656"/>
          </a:xfrm>
        </p:spPr>
        <p:txBody>
          <a:bodyPr/>
          <a:lstStyle/>
          <a:p>
            <a:r>
              <a:rPr lang="ru-RU" sz="1800" dirty="0" err="1"/>
              <a:t>И.Г.Фомичева</a:t>
            </a:r>
            <a:r>
              <a:rPr lang="ru-RU" sz="1800" dirty="0"/>
              <a:t>, проанализировав отличия глобальных подходов к воспитанию в широком смысле: </a:t>
            </a:r>
            <a:r>
              <a:rPr lang="ru-RU" sz="1800" b="1" dirty="0"/>
              <a:t>авторитарно-подавляющий (внешнее принуждение), авторитарно-развивающий (манипулирование),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гуманистический</a:t>
            </a:r>
            <a:r>
              <a:rPr lang="ru-RU" sz="1800" dirty="0"/>
              <a:t>, отмечает, что перспективен лишь последний, поскольку сейчас «нет разумной </a:t>
            </a:r>
            <a:r>
              <a:rPr lang="en-US" sz="1800" dirty="0" smtClean="0"/>
              <a:t> </a:t>
            </a:r>
            <a:r>
              <a:rPr lang="ru-RU" sz="1800" dirty="0" smtClean="0"/>
              <a:t>альтернативы </a:t>
            </a:r>
            <a:r>
              <a:rPr lang="ru-RU" sz="1800" dirty="0"/>
              <a:t>выращиванию человека, способного занять самостоятельную позицию по отношению к внешним условиям» (</a:t>
            </a:r>
            <a:r>
              <a:rPr lang="ru-RU" sz="1800" dirty="0" err="1"/>
              <a:t>В.Франкл</a:t>
            </a:r>
            <a:r>
              <a:rPr lang="ru-RU" sz="1800" dirty="0"/>
              <a:t>). </a:t>
            </a:r>
            <a:endParaRPr lang="ru-RU" sz="1800" dirty="0" smtClean="0"/>
          </a:p>
          <a:p>
            <a:r>
              <a:rPr lang="ru-RU" sz="1800" dirty="0" smtClean="0"/>
              <a:t>В </a:t>
            </a:r>
            <a:r>
              <a:rPr lang="ru-RU" sz="1800" dirty="0"/>
              <a:t>то же время педагогика полна взаимоисключающими с теоретико-методологических позиций идеями, принципами, терминами. </a:t>
            </a:r>
            <a:r>
              <a:rPr lang="ru-RU" sz="1800" dirty="0" smtClean="0"/>
              <a:t> Для </a:t>
            </a:r>
            <a:r>
              <a:rPr lang="ru-RU" sz="1800" dirty="0"/>
              <a:t>преодоления  такого кризисного состояния, по мнению автора, необходима систематизация педагогических </a:t>
            </a:r>
            <a:r>
              <a:rPr lang="ru-RU" sz="1800" dirty="0" smtClean="0"/>
              <a:t>знаний и практик  </a:t>
            </a:r>
            <a:r>
              <a:rPr lang="ru-RU" sz="1800" b="1" dirty="0"/>
              <a:t>на принципиально новых основаниях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В </a:t>
            </a:r>
            <a:r>
              <a:rPr lang="ru-RU" sz="1800" dirty="0"/>
              <a:t>начале 70-х  М. Н. </a:t>
            </a:r>
            <a:r>
              <a:rPr lang="ru-RU" sz="1800" dirty="0" err="1"/>
              <a:t>Скаткин</a:t>
            </a:r>
            <a:r>
              <a:rPr lang="ru-RU" sz="1800" dirty="0"/>
              <a:t> указал подобные основания, различив образовательные практики по </a:t>
            </a:r>
            <a:r>
              <a:rPr lang="ru-RU" sz="1800" b="1" dirty="0"/>
              <a:t>уровням освоенной учащимися деятельности </a:t>
            </a:r>
            <a:r>
              <a:rPr lang="ru-RU" sz="1800" dirty="0"/>
              <a:t>и обозначил качественно отличные «типы педагогического процесса», показав это на примере соотношения проблемного обучения и традиционных репродуктивных подходов. 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ru-RU" sz="1800" dirty="0" smtClean="0"/>
              <a:t>Фомичева </a:t>
            </a:r>
            <a:r>
              <a:rPr lang="ru-RU" sz="1800" dirty="0"/>
              <a:t>И.Г. Философия образования: некоторые подходы к проблеме.- Новосибирск: Издательство СО РАН. 2004. – 242с</a:t>
            </a:r>
            <a:r>
              <a:rPr lang="ru-RU" sz="1800" dirty="0" smtClean="0"/>
              <a:t>.</a:t>
            </a:r>
            <a:r>
              <a:rPr lang="en-US" sz="1800" dirty="0" smtClean="0"/>
              <a:t>]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ru-RU" sz="1800" dirty="0" err="1" smtClean="0"/>
              <a:t>Скаткин</a:t>
            </a:r>
            <a:r>
              <a:rPr lang="ru-RU" sz="1800" dirty="0"/>
              <a:t>, М. Н. О путях повышения эффективности обучения в связи с переходом на новые программы [Текст] / М. Н. </a:t>
            </a:r>
            <a:r>
              <a:rPr lang="ru-RU" sz="1800" dirty="0" err="1"/>
              <a:t>Скаткин</a:t>
            </a:r>
            <a:r>
              <a:rPr lang="ru-RU" sz="1800" dirty="0"/>
              <a:t>. – М. : Знание, 1971. – 56 с. </a:t>
            </a:r>
            <a:r>
              <a:rPr lang="en-US" sz="1800" dirty="0" smtClean="0"/>
              <a:t>]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25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«Над»системы объекта изучения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482441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Представления о человеке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Теория личности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Естественные механизмы (психолого-биологические) развития (ум, эмоции, личность)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Деятельность (личная, </a:t>
            </a:r>
            <a:r>
              <a:rPr lang="ru-RU" dirty="0" err="1" smtClean="0"/>
              <a:t>социокультурный</a:t>
            </a:r>
            <a:r>
              <a:rPr lang="ru-RU" dirty="0" smtClean="0"/>
              <a:t> опыт, общественная жизнь)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Цель и сущность образования, закономерности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Содержание образования (результата)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Технологии педагогические и образовательные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Методики предметные и аспектные</a:t>
            </a:r>
            <a:endParaRPr lang="ru-RU" dirty="0"/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4175125" y="6027738"/>
            <a:ext cx="4968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>
                <a:solidFill>
                  <a:prstClr val="black"/>
                </a:solidFill>
              </a:rPr>
              <a:t>Лызь Н.А. О теоретико-методологических основах диссертационных исследований содержания общего образования. // Сб. научных статей Всероссийского семинара по методологии педагогики. Волгоград 2003г. – С 122 – 127.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427984" y="2636912"/>
            <a:ext cx="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46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Антропологический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подход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/>
          <a:lstStyle/>
          <a:p>
            <a:r>
              <a:rPr lang="ru-RU" dirty="0" smtClean="0"/>
              <a:t>Бехтерев – Ананьев - Кузьмина (</a:t>
            </a:r>
            <a:r>
              <a:rPr lang="ru-RU" dirty="0" err="1" smtClean="0"/>
              <a:t>акмеология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Включает рассмотрение:</a:t>
            </a:r>
          </a:p>
          <a:p>
            <a:pPr marL="1152000">
              <a:buFont typeface="Courier New" panose="02070309020205020404" pitchFamily="49" charset="0"/>
              <a:buChar char="o"/>
            </a:pPr>
            <a:r>
              <a:rPr lang="ru-RU" sz="1800" dirty="0" smtClean="0"/>
              <a:t>Сознания</a:t>
            </a:r>
          </a:p>
          <a:p>
            <a:pPr marL="1152000">
              <a:buFont typeface="Courier New" panose="02070309020205020404" pitchFamily="49" charset="0"/>
              <a:buChar char="o"/>
            </a:pPr>
            <a:r>
              <a:rPr lang="ru-RU" sz="1800" dirty="0" smtClean="0"/>
              <a:t>Психики</a:t>
            </a:r>
          </a:p>
          <a:p>
            <a:pPr marL="1152000">
              <a:buFont typeface="Courier New" panose="02070309020205020404" pitchFamily="49" charset="0"/>
              <a:buChar char="o"/>
            </a:pPr>
            <a:r>
              <a:rPr lang="ru-RU" sz="1800" dirty="0" smtClean="0"/>
              <a:t>Тела и физиологии</a:t>
            </a:r>
          </a:p>
          <a:p>
            <a:pPr marL="1152000">
              <a:buFont typeface="Courier New" panose="02070309020205020404" pitchFamily="49" charset="0"/>
              <a:buChar char="o"/>
            </a:pPr>
            <a:r>
              <a:rPr lang="ru-RU" sz="1800" dirty="0" smtClean="0"/>
              <a:t>Биоэнергетики </a:t>
            </a:r>
          </a:p>
          <a:p>
            <a:pPr marL="1152000">
              <a:buFont typeface="Courier New" panose="02070309020205020404" pitchFamily="49" charset="0"/>
              <a:buChar char="o"/>
            </a:pPr>
            <a:r>
              <a:rPr lang="ru-RU" sz="1800" dirty="0" smtClean="0"/>
              <a:t>Духовной сферы (экзистенциональной, смыслы бытия)</a:t>
            </a:r>
          </a:p>
          <a:p>
            <a:r>
              <a:rPr lang="ru-RU" dirty="0"/>
              <a:t>Сенько Ю.В. «Образование – это место встречи в осмысленном мире</a:t>
            </a:r>
            <a:r>
              <a:rPr lang="ru-RU" sz="1800" dirty="0"/>
              <a:t>». Содержание образования – построение </a:t>
            </a:r>
            <a:r>
              <a:rPr lang="ru-RU" sz="1800" dirty="0" smtClean="0"/>
              <a:t>обращения </a:t>
            </a:r>
            <a:r>
              <a:rPr lang="ru-RU" sz="1800" dirty="0"/>
              <a:t>к Другому за со-</a:t>
            </a:r>
            <a:r>
              <a:rPr lang="ru-RU" sz="1800" dirty="0" err="1"/>
              <a:t>мыслием</a:t>
            </a:r>
            <a:r>
              <a:rPr lang="ru-RU" sz="1800" dirty="0"/>
              <a:t>, со-чувствием, со-действием.</a:t>
            </a:r>
            <a:r>
              <a:rPr lang="ru-RU" dirty="0"/>
              <a:t> </a:t>
            </a:r>
            <a:r>
              <a:rPr lang="ru-RU" dirty="0" smtClean="0"/>
              <a:t>«Смысл образования – в образовании смыслов»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168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Экзистенциональный подход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Бердяев Н.А.</a:t>
            </a:r>
          </a:p>
          <a:p>
            <a:r>
              <a:rPr lang="ru-RU" dirty="0" smtClean="0"/>
              <a:t>Камю</a:t>
            </a:r>
          </a:p>
          <a:p>
            <a:r>
              <a:rPr lang="ru-RU" dirty="0" smtClean="0"/>
              <a:t>Сартр</a:t>
            </a:r>
          </a:p>
          <a:p>
            <a:r>
              <a:rPr lang="ru-RU" dirty="0" err="1" smtClean="0"/>
              <a:t>Мэй</a:t>
            </a:r>
            <a:endParaRPr lang="ru-RU" dirty="0" smtClean="0"/>
          </a:p>
          <a:p>
            <a:r>
              <a:rPr lang="ru-RU" dirty="0" err="1" smtClean="0"/>
              <a:t>Аббаньяно</a:t>
            </a:r>
            <a:endParaRPr lang="ru-RU" dirty="0" smtClean="0"/>
          </a:p>
          <a:p>
            <a:r>
              <a:rPr lang="ru-RU" dirty="0" err="1" smtClean="0"/>
              <a:t>Франкл</a:t>
            </a:r>
            <a:endParaRPr lang="ru-RU" dirty="0" smtClean="0"/>
          </a:p>
          <a:p>
            <a:r>
              <a:rPr lang="ru-RU" smtClean="0"/>
              <a:t>Фромм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228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Онтологический подход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Взгляд на предмет как он есть, на его устройство.</a:t>
            </a:r>
          </a:p>
          <a:p>
            <a:r>
              <a:rPr lang="ru-RU" dirty="0" smtClean="0"/>
              <a:t>Онтология – учение о сущем, о бытие как таковом (то, что есть, не имеющее и </a:t>
            </a:r>
            <a:r>
              <a:rPr lang="ru-RU" smtClean="0"/>
              <a:t>не требующее причины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123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6204"/>
            <a:ext cx="8229600" cy="418058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«Маятник» теории –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практики НИР  </a:t>
            </a:r>
            <a:r>
              <a:rPr lang="ru-RU" sz="2800" dirty="0" err="1" smtClean="0">
                <a:solidFill>
                  <a:srgbClr val="C00000"/>
                </a:solidFill>
              </a:rPr>
              <a:t>В.В.Краевского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676549"/>
              </p:ext>
            </p:extLst>
          </p:nvPr>
        </p:nvGraphicFramePr>
        <p:xfrm>
          <a:off x="0" y="1484784"/>
          <a:ext cx="9144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80283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Теория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Практика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1667709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Открытия «на кончике пера»</a:t>
            </a:r>
            <a:endParaRPr lang="ru-RU" sz="1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Поле противоречий практики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609018" y="170645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Гипотетические модели процессов</a:t>
            </a:r>
            <a:endParaRPr lang="ru-RU" sz="1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987824" y="299695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Апробация гипотез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355976" y="170645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Концепции. Подходы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463988" y="87736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Фундаментальные НИР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401106" y="4509120"/>
            <a:ext cx="1746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Частные НИР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20072" y="315084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Эксперименты и решения частных задач</a:t>
            </a:r>
            <a:endParaRPr lang="ru-RU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940152" y="1527093"/>
            <a:ext cx="1980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Частные выводы по решению типовых задач</a:t>
            </a:r>
            <a:endParaRPr lang="ru-RU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984268" y="2352787"/>
            <a:ext cx="2159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Проектно-прикладные НИР. </a:t>
            </a:r>
          </a:p>
          <a:p>
            <a:r>
              <a:rPr lang="ru-RU" sz="1200" dirty="0" smtClean="0"/>
              <a:t>Разработка методик </a:t>
            </a:r>
            <a:endParaRPr lang="ru-RU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084168" y="437062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Прикладные исследования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85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«Маятник» теории-практики НИР </a:t>
            </a:r>
            <a:r>
              <a:rPr lang="ru-RU" alt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В.В.Краевского</a:t>
            </a:r>
            <a:endParaRPr lang="ru-RU" altLang="ru-RU" sz="1600" dirty="0"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2800108"/>
          <a:ext cx="8229600" cy="2126146"/>
        </p:xfrm>
        <a:graphic>
          <a:graphicData uri="http://schemas.openxmlformats.org/drawingml/2006/table">
            <a:tbl>
              <a:tblPr/>
              <a:tblGrid>
                <a:gridCol w="1006953"/>
                <a:gridCol w="1815082"/>
                <a:gridCol w="1795841"/>
                <a:gridCol w="1805461"/>
                <a:gridCol w="1806263"/>
              </a:tblGrid>
              <a:tr h="106307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/>
                        </a:rPr>
                        <a:t>Теория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Открытия «на кончике пера»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Гипотетические модели процессов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Концепции</a:t>
                      </a:r>
                    </a:p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Подходы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Частные выводы по решению типовых задач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307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/>
                        </a:rPr>
                        <a:t>Практика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Поле противоречий практики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Апробация гипотез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Эксперименты и решения частных задач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/>
                        </a:rPr>
                        <a:t>Проектно-прикладные НИР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  <a:latin typeface="Times New Roman"/>
                        </a:rPr>
                        <a:t>Разработка методик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1818" y="2276872"/>
            <a:ext cx="3585790" cy="32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Фундаментальные НИР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Частные НИР Прикладные исследования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56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Вопросы  по Психологическим школам </a:t>
            </a:r>
            <a:br>
              <a:rPr lang="ru-RU" sz="2400" dirty="0" smtClean="0"/>
            </a:br>
            <a:r>
              <a:rPr lang="ru-RU" sz="2400" dirty="0"/>
              <a:t>(</a:t>
            </a:r>
            <a:r>
              <a:rPr lang="ru-RU" sz="2400" dirty="0" smtClean="0"/>
              <a:t>Владимиру Александровичу)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980728"/>
            <a:ext cx="88924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Какие есть научные психологические школы?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Каковы критерии наличия научной школы?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Каковы отличия конкретных научных  психологических школ?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Как взаимодействуют между собой научные школы?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Важнейшие достижения  Ярославской психологической школы - ? И что надо использовать из них в своих магистерских диссертациях?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Перспективы «ЯПШ» - ?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Встреча – 1 апреля , в 17:30 – ауд. 102 ИПП.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536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kern="50" dirty="0" smtClean="0">
                <a:solidFill>
                  <a:srgbClr val="7030A0"/>
                </a:solidFill>
                <a:latin typeface="Times New Roman"/>
                <a:ea typeface="Andale Sans UI"/>
              </a:rPr>
              <a:t>Проблемное поле образования</a:t>
            </a:r>
            <a:br>
              <a:rPr lang="ru-RU" kern="50" dirty="0" smtClean="0">
                <a:solidFill>
                  <a:srgbClr val="7030A0"/>
                </a:solidFill>
                <a:latin typeface="Times New Roman"/>
                <a:ea typeface="Andale Sans UI"/>
              </a:rPr>
            </a:br>
            <a:r>
              <a:rPr lang="ru-RU" sz="2700" kern="50" dirty="0" smtClean="0">
                <a:solidFill>
                  <a:srgbClr val="7030A0"/>
                </a:solidFill>
                <a:latin typeface="Times New Roman"/>
                <a:ea typeface="Andale Sans UI"/>
              </a:rPr>
              <a:t>(основные актуальные проблемы)</a:t>
            </a:r>
            <a:endParaRPr lang="ru-RU" sz="27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25144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ФГОС: понимание причин внедрения и задач, методов реализации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Компетенции: понимание необходимости термина, структуры, примеров, механизмов формирования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Технологии как подход и правомочность «современных» образовательных технологий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Ученик как субъект.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«Очеловеченное» образование. Гуманизм </a:t>
            </a:r>
            <a:r>
              <a:rPr lang="ru-RU" dirty="0"/>
              <a:t>в образовании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Здоровьесберегающее</a:t>
            </a:r>
            <a:r>
              <a:rPr lang="ru-RU" dirty="0" smtClean="0"/>
              <a:t> образование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Образовательное пространство, среда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Социальные эффекты образования. Средства образования в обеспечении национальной безопасности   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769100" cy="863600"/>
          </a:xfrm>
        </p:spPr>
        <p:txBody>
          <a:bodyPr/>
          <a:lstStyle/>
          <a:p>
            <a:r>
              <a:rPr lang="ru-RU" sz="2800" smtClean="0"/>
              <a:t>- знание о том, как получать новое знание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88640"/>
            <a:ext cx="214712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МТДЛ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83768" y="1340768"/>
            <a:ext cx="633591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</a:rPr>
              <a:t>Основа </a:t>
            </a:r>
            <a:r>
              <a:rPr lang="ru-RU" sz="2000" dirty="0">
                <a:solidFill>
                  <a:prstClr val="black"/>
                </a:solidFill>
              </a:rPr>
              <a:t>– системное видение образовательного процесса , разработки – конкретизация фундаментальных подходов ,  проблемы от неточности понятий,  осведомленность в опыте  других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</a:rPr>
              <a:t>Иерархия исследований  </a:t>
            </a:r>
            <a:r>
              <a:rPr lang="ru-RU" sz="2000" dirty="0">
                <a:solidFill>
                  <a:prstClr val="black"/>
                </a:solidFill>
              </a:rPr>
              <a:t>(</a:t>
            </a:r>
            <a:r>
              <a:rPr lang="ru-RU" sz="2000" u="sng" dirty="0">
                <a:solidFill>
                  <a:prstClr val="black"/>
                </a:solidFill>
              </a:rPr>
              <a:t>Фундаментальные </a:t>
            </a:r>
            <a:r>
              <a:rPr lang="ru-RU" sz="2000" dirty="0">
                <a:solidFill>
                  <a:prstClr val="black"/>
                </a:solidFill>
              </a:rPr>
              <a:t>– концепции, теории, принципы; </a:t>
            </a:r>
            <a:r>
              <a:rPr lang="ru-RU" sz="2000" u="sng" dirty="0">
                <a:solidFill>
                  <a:prstClr val="black"/>
                </a:solidFill>
              </a:rPr>
              <a:t>Прикладные</a:t>
            </a:r>
            <a:r>
              <a:rPr lang="ru-RU" sz="2000" dirty="0">
                <a:solidFill>
                  <a:prstClr val="black"/>
                </a:solidFill>
              </a:rPr>
              <a:t> – решение практических проблем и задач; </a:t>
            </a:r>
            <a:r>
              <a:rPr lang="ru-RU" sz="2000" u="sng" dirty="0">
                <a:solidFill>
                  <a:prstClr val="black"/>
                </a:solidFill>
              </a:rPr>
              <a:t>Разработки</a:t>
            </a:r>
            <a:r>
              <a:rPr lang="ru-RU" sz="2000" dirty="0">
                <a:solidFill>
                  <a:prstClr val="black"/>
                </a:solidFill>
              </a:rPr>
              <a:t>  – программы, методические руководства)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</a:rPr>
              <a:t>Критерии оправданности  инноваций: </a:t>
            </a:r>
            <a:r>
              <a:rPr lang="ru-RU" sz="2000" dirty="0">
                <a:solidFill>
                  <a:prstClr val="black"/>
                </a:solidFill>
              </a:rPr>
              <a:t>соответствие запросам,  опора на базовые концепции, </a:t>
            </a:r>
            <a:r>
              <a:rPr lang="ru-RU" sz="2000" dirty="0" err="1">
                <a:solidFill>
                  <a:prstClr val="black"/>
                </a:solidFill>
              </a:rPr>
              <a:t>проверяемость</a:t>
            </a:r>
            <a:r>
              <a:rPr lang="ru-RU" sz="2000" dirty="0">
                <a:solidFill>
                  <a:prstClr val="black"/>
                </a:solidFill>
              </a:rPr>
              <a:t>  (</a:t>
            </a:r>
            <a:r>
              <a:rPr lang="ru-RU" sz="2000" dirty="0" err="1">
                <a:solidFill>
                  <a:prstClr val="black"/>
                </a:solidFill>
              </a:rPr>
              <a:t>варифицируемость</a:t>
            </a:r>
            <a:r>
              <a:rPr lang="ru-RU" sz="2000" dirty="0">
                <a:solidFill>
                  <a:prstClr val="black"/>
                </a:solidFill>
              </a:rPr>
              <a:t>) –неопровержимость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(</a:t>
            </a:r>
            <a:r>
              <a:rPr lang="ru-RU" sz="2000" dirty="0" err="1">
                <a:solidFill>
                  <a:prstClr val="black"/>
                </a:solidFill>
              </a:rPr>
              <a:t>фальсифицируемость</a:t>
            </a:r>
            <a:r>
              <a:rPr lang="ru-RU" sz="2000" dirty="0">
                <a:solidFill>
                  <a:prstClr val="black"/>
                </a:solidFill>
              </a:rPr>
              <a:t>), непротиворечивость,  новизна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000" b="1" dirty="0" err="1">
                <a:solidFill>
                  <a:prstClr val="black"/>
                </a:solidFill>
              </a:rPr>
              <a:t>Итерационность</a:t>
            </a:r>
            <a:r>
              <a:rPr lang="ru-RU" sz="2000" b="1" dirty="0">
                <a:solidFill>
                  <a:prstClr val="black"/>
                </a:solidFill>
              </a:rPr>
              <a:t>  -</a:t>
            </a:r>
            <a:r>
              <a:rPr lang="ru-RU" sz="2000" dirty="0">
                <a:solidFill>
                  <a:prstClr val="black"/>
                </a:solidFill>
              </a:rPr>
              <a:t>«маятник апробации» (</a:t>
            </a:r>
            <a:r>
              <a:rPr lang="ru-RU" sz="2000" dirty="0" err="1">
                <a:solidFill>
                  <a:prstClr val="black"/>
                </a:solidFill>
              </a:rPr>
              <a:t>В.В.Краевский</a:t>
            </a:r>
            <a:r>
              <a:rPr lang="ru-RU" sz="2000" dirty="0">
                <a:solidFill>
                  <a:prstClr val="black"/>
                </a:solidFill>
              </a:rPr>
              <a:t>)</a:t>
            </a:r>
          </a:p>
        </p:txBody>
      </p:sp>
      <p:pic>
        <p:nvPicPr>
          <p:cNvPr id="4101" name="Содержимое 7" descr="x_0d5d71e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997200"/>
            <a:ext cx="2314575" cy="1633538"/>
          </a:xfrm>
        </p:spPr>
      </p:pic>
    </p:spTree>
    <p:extLst>
      <p:ext uri="{BB962C8B-B14F-4D97-AF65-F5344CB8AC3E}">
        <p14:creationId xmlns:p14="http://schemas.microsoft.com/office/powerpoint/2010/main" val="382472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Актуальность НИР (социальная востребованность ; научная проблема)</a:t>
            </a:r>
          </a:p>
          <a:p>
            <a:r>
              <a:rPr lang="ru-RU" dirty="0" smtClean="0"/>
              <a:t>Аппарат </a:t>
            </a:r>
            <a:r>
              <a:rPr lang="ru-RU" dirty="0" smtClean="0"/>
              <a:t>исследования</a:t>
            </a:r>
          </a:p>
          <a:p>
            <a:r>
              <a:rPr lang="ru-RU" dirty="0" smtClean="0"/>
              <a:t>МТДЛ основы</a:t>
            </a:r>
          </a:p>
          <a:p>
            <a:r>
              <a:rPr lang="ru-RU" dirty="0" smtClean="0"/>
              <a:t>Теоретические основы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72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95536" y="1545540"/>
          <a:ext cx="8579296" cy="24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1116013" y="720725"/>
            <a:ext cx="2376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itchFamily="34" charset="0"/>
              </a:rPr>
              <a:t>Актуальность</a:t>
            </a: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5580063" y="3792538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itchFamily="34" charset="0"/>
              </a:rPr>
              <a:t>Обоснование </a:t>
            </a:r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5580063" y="4999038"/>
            <a:ext cx="2447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itchFamily="34" charset="0"/>
              </a:rPr>
              <a:t>НИР</a:t>
            </a:r>
          </a:p>
        </p:txBody>
      </p:sp>
      <p:sp>
        <p:nvSpPr>
          <p:cNvPr id="8" name="Стрелка вниз 7"/>
          <p:cNvSpPr/>
          <p:nvPr/>
        </p:nvSpPr>
        <p:spPr>
          <a:xfrm rot="10800000">
            <a:off x="6594475" y="4171950"/>
            <a:ext cx="339725" cy="830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966913" y="1169988"/>
            <a:ext cx="376237" cy="619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1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611188" y="1557338"/>
            <a:ext cx="865187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Элементы аппарата НИР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84213" y="1700213"/>
            <a:ext cx="935037" cy="100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55650" y="2060575"/>
            <a:ext cx="1135063" cy="1208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Двойные фигурные скобки 7"/>
          <p:cNvSpPr/>
          <p:nvPr/>
        </p:nvSpPr>
        <p:spPr>
          <a:xfrm>
            <a:off x="323850" y="1700213"/>
            <a:ext cx="1871663" cy="144145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95513" y="2240071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</a:rPr>
              <a:t>Проблема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435600" y="2133600"/>
            <a:ext cx="828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prstClr val="black"/>
                </a:solidFill>
              </a:rPr>
              <a:t>Цель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9838" y="1268413"/>
            <a:ext cx="15128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 Е М 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95738" y="2636838"/>
            <a:ext cx="12969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Гипотеза</a:t>
            </a:r>
          </a:p>
        </p:txBody>
      </p:sp>
      <p:sp>
        <p:nvSpPr>
          <p:cNvPr id="13" name="Содержимое 3"/>
          <p:cNvSpPr txBox="1">
            <a:spLocks/>
          </p:cNvSpPr>
          <p:nvPr/>
        </p:nvSpPr>
        <p:spPr bwMode="auto">
          <a:xfrm>
            <a:off x="3348038" y="3573463"/>
            <a:ext cx="792162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1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2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3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4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4" name="Содержимое 3"/>
          <p:cNvSpPr txBox="1">
            <a:spLocks/>
          </p:cNvSpPr>
          <p:nvPr/>
        </p:nvSpPr>
        <p:spPr bwMode="auto">
          <a:xfrm>
            <a:off x="5435600" y="3573463"/>
            <a:ext cx="792163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1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2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3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4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4284663" y="4508500"/>
            <a:ext cx="719137" cy="4333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302" name="TextBox 15"/>
          <p:cNvSpPr txBox="1">
            <a:spLocks noChangeArrowheads="1"/>
          </p:cNvSpPr>
          <p:nvPr/>
        </p:nvSpPr>
        <p:spPr bwMode="auto">
          <a:xfrm>
            <a:off x="1042988" y="2276475"/>
            <a:ext cx="7921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</a:rPr>
              <a:t>Противоречия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771775" y="3860800"/>
            <a:ext cx="3603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7030A0"/>
                </a:solidFill>
              </a:rPr>
              <a:t>З А Д А Ч И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084888" y="3573463"/>
            <a:ext cx="358775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7030A0"/>
                </a:solidFill>
              </a:rPr>
              <a:t>Положения 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6732588" y="3933825"/>
            <a:ext cx="503237" cy="1295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80288" y="4221163"/>
            <a:ext cx="1763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</a:rPr>
              <a:t>Рекомендации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779838" y="2276475"/>
            <a:ext cx="1439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779838" y="1916906"/>
            <a:ext cx="1296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Предмет Объект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87178" y="2818497"/>
            <a:ext cx="2656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Научная</a:t>
            </a:r>
          </a:p>
          <a:p>
            <a:r>
              <a:rPr lang="ru-RU" i="1" dirty="0" smtClean="0"/>
              <a:t>Новизна и Значимость </a:t>
            </a:r>
            <a:endParaRPr lang="ru-RU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87178" y="576399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Практическое значение</a:t>
            </a:r>
            <a:endParaRPr lang="ru-RU" i="1" dirty="0"/>
          </a:p>
        </p:txBody>
      </p:sp>
      <p:sp>
        <p:nvSpPr>
          <p:cNvPr id="21" name="Выноска со стрелкой вниз 20"/>
          <p:cNvSpPr/>
          <p:nvPr/>
        </p:nvSpPr>
        <p:spPr>
          <a:xfrm>
            <a:off x="3372366" y="1268411"/>
            <a:ext cx="2712522" cy="2305051"/>
          </a:xfrm>
          <a:prstGeom prst="downArrowCallout">
            <a:avLst>
              <a:gd name="adj1" fmla="val 27120"/>
              <a:gd name="adj2" fmla="val 24282"/>
              <a:gd name="adj3" fmla="val 13560"/>
              <a:gd name="adj4" fmla="val 77842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487178" y="2133600"/>
            <a:ext cx="233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b="1" dirty="0" smtClean="0"/>
              <a:t>Результат</a:t>
            </a:r>
            <a:r>
              <a:rPr lang="ru-RU" dirty="0" smtClean="0"/>
              <a:t> (ы)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62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 animBg="1"/>
      <p:bldP spid="17" grpId="0"/>
      <p:bldP spid="18" grpId="0"/>
      <p:bldP spid="19" grpId="0" animBg="1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4175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Аппарат исследования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476250"/>
            <a:ext cx="8686800" cy="6381750"/>
          </a:xfrm>
        </p:spPr>
        <p:txBody>
          <a:bodyPr/>
          <a:lstStyle/>
          <a:p>
            <a:r>
              <a:rPr lang="ru-RU" sz="1500" b="1" dirty="0" smtClean="0"/>
              <a:t>Актуальность исследования</a:t>
            </a:r>
          </a:p>
          <a:p>
            <a:r>
              <a:rPr lang="ru-RU" sz="1500" b="1" dirty="0" smtClean="0"/>
              <a:t>« </a:t>
            </a:r>
            <a:r>
              <a:rPr lang="ru-RU" sz="1500" dirty="0" smtClean="0"/>
              <a:t>Таким образом, нами выявлено сложившееся </a:t>
            </a:r>
            <a:r>
              <a:rPr lang="ru-RU" sz="1500" b="1" i="1" dirty="0" smtClean="0"/>
              <a:t>противоречие».</a:t>
            </a:r>
            <a:r>
              <a:rPr lang="ru-RU" sz="1500" dirty="0" smtClean="0"/>
              <a:t> </a:t>
            </a:r>
          </a:p>
          <a:p>
            <a:r>
              <a:rPr lang="ru-RU" sz="1500" dirty="0" smtClean="0"/>
              <a:t>« … и позволило сформулировать  п</a:t>
            </a:r>
            <a:r>
              <a:rPr lang="ru-RU" sz="1500" b="1" dirty="0" smtClean="0">
                <a:solidFill>
                  <a:srgbClr val="7030A0"/>
                </a:solidFill>
              </a:rPr>
              <a:t>роблему</a:t>
            </a:r>
            <a:r>
              <a:rPr lang="ru-RU" sz="1500" b="1" dirty="0" smtClean="0"/>
              <a:t>  исследования : «...» .»</a:t>
            </a:r>
            <a:r>
              <a:rPr lang="ru-RU" sz="1500" dirty="0" smtClean="0"/>
              <a:t> </a:t>
            </a:r>
          </a:p>
          <a:p>
            <a:r>
              <a:rPr lang="ru-RU" sz="1500" dirty="0" smtClean="0"/>
              <a:t>«…  определило выбор</a:t>
            </a:r>
            <a:r>
              <a:rPr lang="ru-RU" sz="1500" b="1" dirty="0" smtClean="0"/>
              <a:t> </a:t>
            </a:r>
            <a:r>
              <a:rPr lang="ru-RU" sz="1500" b="1" dirty="0" smtClean="0">
                <a:solidFill>
                  <a:srgbClr val="7030A0"/>
                </a:solidFill>
              </a:rPr>
              <a:t>темы</a:t>
            </a:r>
            <a:r>
              <a:rPr lang="ru-RU" sz="1500" b="1" i="1" dirty="0" smtClean="0">
                <a:solidFill>
                  <a:srgbClr val="7030A0"/>
                </a:solidFill>
              </a:rPr>
              <a:t> </a:t>
            </a:r>
            <a:r>
              <a:rPr lang="ru-RU" sz="1500" i="1" dirty="0" smtClean="0"/>
              <a:t>«….»</a:t>
            </a:r>
            <a:r>
              <a:rPr lang="ru-RU" sz="1500" dirty="0" smtClean="0"/>
              <a:t> </a:t>
            </a:r>
          </a:p>
          <a:p>
            <a:r>
              <a:rPr lang="ru-RU" sz="1500" b="1" dirty="0" smtClean="0"/>
              <a:t>Объект исследования </a:t>
            </a:r>
            <a:r>
              <a:rPr lang="ru-RU" sz="1500" dirty="0" smtClean="0"/>
              <a:t>– </a:t>
            </a:r>
          </a:p>
          <a:p>
            <a:r>
              <a:rPr lang="ru-RU" sz="1500" dirty="0" smtClean="0"/>
              <a:t> </a:t>
            </a:r>
            <a:r>
              <a:rPr lang="ru-RU" sz="1500" b="1" dirty="0" smtClean="0"/>
              <a:t>Предмет исследования –</a:t>
            </a:r>
            <a:r>
              <a:rPr lang="ru-RU" sz="1500" dirty="0" smtClean="0"/>
              <a:t> </a:t>
            </a:r>
          </a:p>
          <a:p>
            <a:r>
              <a:rPr lang="ru-RU" sz="1500" b="1" dirty="0" smtClean="0"/>
              <a:t> </a:t>
            </a:r>
            <a:r>
              <a:rPr lang="ru-RU" sz="1500" b="1" dirty="0" smtClean="0">
                <a:solidFill>
                  <a:srgbClr val="7030A0"/>
                </a:solidFill>
              </a:rPr>
              <a:t>Цель</a:t>
            </a:r>
            <a:r>
              <a:rPr lang="ru-RU" sz="1500" dirty="0" smtClean="0">
                <a:solidFill>
                  <a:srgbClr val="7030A0"/>
                </a:solidFill>
              </a:rPr>
              <a:t> </a:t>
            </a:r>
            <a:r>
              <a:rPr lang="ru-RU" sz="1500" b="1" dirty="0" smtClean="0"/>
              <a:t>исследования</a:t>
            </a:r>
            <a:r>
              <a:rPr lang="ru-RU" sz="1500" dirty="0" smtClean="0"/>
              <a:t> – </a:t>
            </a:r>
          </a:p>
          <a:p>
            <a:r>
              <a:rPr lang="ru-RU" sz="1500" dirty="0" smtClean="0"/>
              <a:t>В качестве</a:t>
            </a:r>
            <a:r>
              <a:rPr lang="ru-RU" sz="1500" dirty="0" smtClean="0">
                <a:solidFill>
                  <a:srgbClr val="7030A0"/>
                </a:solidFill>
              </a:rPr>
              <a:t> </a:t>
            </a:r>
            <a:r>
              <a:rPr lang="ru-RU" sz="1500" b="1" dirty="0" smtClean="0">
                <a:solidFill>
                  <a:srgbClr val="7030A0"/>
                </a:solidFill>
              </a:rPr>
              <a:t>гипотезы</a:t>
            </a:r>
            <a:r>
              <a:rPr lang="ru-RU" sz="1500" dirty="0" smtClean="0">
                <a:solidFill>
                  <a:srgbClr val="7030A0"/>
                </a:solidFill>
              </a:rPr>
              <a:t> </a:t>
            </a:r>
            <a:r>
              <a:rPr lang="ru-RU" sz="1500" dirty="0" smtClean="0"/>
              <a:t>выдвинуто предположение о том, …… при условии, если: </a:t>
            </a:r>
          </a:p>
          <a:p>
            <a:r>
              <a:rPr lang="ru-RU" sz="1500" dirty="0" smtClean="0"/>
              <a:t>Цель и гипотеза обусловили постановку следующих </a:t>
            </a:r>
            <a:r>
              <a:rPr lang="ru-RU" sz="1500" b="1" dirty="0" smtClean="0">
                <a:solidFill>
                  <a:srgbClr val="7030A0"/>
                </a:solidFill>
              </a:rPr>
              <a:t>задач</a:t>
            </a:r>
            <a:r>
              <a:rPr lang="ru-RU" sz="1500" b="1" dirty="0" smtClean="0"/>
              <a:t> исследования:</a:t>
            </a:r>
            <a:r>
              <a:rPr lang="ru-RU" sz="1500" dirty="0" smtClean="0"/>
              <a:t> </a:t>
            </a:r>
          </a:p>
          <a:p>
            <a:r>
              <a:rPr lang="ru-RU" sz="1500" b="1" dirty="0" smtClean="0"/>
              <a:t>Методологическую основу</a:t>
            </a:r>
            <a:r>
              <a:rPr lang="ru-RU" sz="1500" dirty="0" smtClean="0"/>
              <a:t> исследования составляют: </a:t>
            </a:r>
          </a:p>
          <a:p>
            <a:r>
              <a:rPr lang="ru-RU" sz="1500" b="1" dirty="0" smtClean="0"/>
              <a:t>Теоретическая база исследования</a:t>
            </a:r>
            <a:endParaRPr lang="ru-RU" sz="1500" b="1" dirty="0"/>
          </a:p>
          <a:p>
            <a:r>
              <a:rPr lang="ru-RU" sz="1500" b="1" dirty="0" smtClean="0"/>
              <a:t>Методы исследования. </a:t>
            </a:r>
            <a:endParaRPr lang="ru-RU" sz="1500" dirty="0" smtClean="0"/>
          </a:p>
          <a:p>
            <a:r>
              <a:rPr lang="ru-RU" sz="1500" b="1" dirty="0" smtClean="0"/>
              <a:t>База исследования</a:t>
            </a:r>
            <a:endParaRPr lang="ru-RU" sz="1500" dirty="0" smtClean="0"/>
          </a:p>
          <a:p>
            <a:r>
              <a:rPr lang="ru-RU" sz="1500" b="1" dirty="0" smtClean="0"/>
              <a:t>Этапы исследования</a:t>
            </a:r>
            <a:endParaRPr lang="ru-RU" sz="1500" dirty="0" smtClean="0"/>
          </a:p>
          <a:p>
            <a:r>
              <a:rPr lang="ru-RU" sz="1500" b="1" dirty="0" smtClean="0"/>
              <a:t>Научная </a:t>
            </a:r>
            <a:r>
              <a:rPr lang="ru-RU" sz="1500" b="1" dirty="0" smtClean="0">
                <a:solidFill>
                  <a:srgbClr val="7030A0"/>
                </a:solidFill>
              </a:rPr>
              <a:t>новизна</a:t>
            </a:r>
            <a:r>
              <a:rPr lang="ru-RU" sz="1500" b="1" dirty="0" smtClean="0"/>
              <a:t> результатов исследования</a:t>
            </a:r>
            <a:endParaRPr lang="ru-RU" sz="1500" dirty="0" smtClean="0"/>
          </a:p>
          <a:p>
            <a:r>
              <a:rPr lang="ru-RU" sz="1500" dirty="0" smtClean="0"/>
              <a:t> </a:t>
            </a:r>
            <a:r>
              <a:rPr lang="ru-RU" sz="1500" b="1" dirty="0" smtClean="0"/>
              <a:t>Теоретическая значимость исследования </a:t>
            </a:r>
            <a:r>
              <a:rPr lang="ru-RU" sz="1500" dirty="0" smtClean="0"/>
              <a:t>состоит в том, </a:t>
            </a:r>
          </a:p>
          <a:p>
            <a:r>
              <a:rPr lang="ru-RU" sz="1500" dirty="0" smtClean="0"/>
              <a:t> </a:t>
            </a:r>
            <a:r>
              <a:rPr lang="ru-RU" sz="1500" b="1" dirty="0" smtClean="0"/>
              <a:t>Практическая значимость исследования</a:t>
            </a:r>
            <a:endParaRPr lang="ru-RU" sz="1500" dirty="0" smtClean="0"/>
          </a:p>
          <a:p>
            <a:r>
              <a:rPr lang="ru-RU" sz="1500" dirty="0" smtClean="0"/>
              <a:t> </a:t>
            </a:r>
            <a:r>
              <a:rPr lang="ru-RU" sz="1500" b="1" dirty="0" smtClean="0"/>
              <a:t>Основные защищаемые  </a:t>
            </a:r>
            <a:r>
              <a:rPr lang="ru-RU" sz="1500" b="1" dirty="0" smtClean="0">
                <a:solidFill>
                  <a:srgbClr val="7030A0"/>
                </a:solidFill>
              </a:rPr>
              <a:t>положения</a:t>
            </a:r>
            <a:r>
              <a:rPr lang="ru-RU" sz="1500" b="1" dirty="0" smtClean="0"/>
              <a:t>: …</a:t>
            </a:r>
            <a:endParaRPr lang="ru-RU" sz="1500" dirty="0" smtClean="0"/>
          </a:p>
          <a:p>
            <a:r>
              <a:rPr lang="ru-RU" sz="1500" b="1" dirty="0" smtClean="0"/>
              <a:t> Достоверность и обоснованность результатов исследования </a:t>
            </a:r>
            <a:endParaRPr lang="ru-RU" sz="1500" dirty="0" smtClean="0"/>
          </a:p>
          <a:p>
            <a:r>
              <a:rPr lang="ru-RU" sz="1500" b="1" dirty="0" smtClean="0"/>
              <a:t>Апробация результатов исследования: </a:t>
            </a:r>
            <a:endParaRPr lang="ru-RU" sz="1500" dirty="0" smtClean="0"/>
          </a:p>
          <a:p>
            <a:r>
              <a:rPr lang="ru-RU" sz="1500" b="1" dirty="0" smtClean="0"/>
              <a:t>Внедрение результатов исследования</a:t>
            </a:r>
            <a:r>
              <a:rPr lang="ru-RU" sz="1500" dirty="0" smtClean="0"/>
              <a:t> осуществлялось </a:t>
            </a:r>
          </a:p>
          <a:p>
            <a:r>
              <a:rPr lang="ru-RU" sz="1500" b="1" dirty="0" smtClean="0"/>
              <a:t>Структура работы. </a:t>
            </a:r>
            <a:r>
              <a:rPr lang="ru-RU" sz="1500" dirty="0" smtClean="0"/>
              <a:t>Отчет (Диссертация ) состоит из введения, трех глав: …, …, …,  заключения, списка литературы и приложений.</a:t>
            </a:r>
          </a:p>
        </p:txBody>
      </p:sp>
    </p:spTree>
    <p:extLst>
      <p:ext uri="{BB962C8B-B14F-4D97-AF65-F5344CB8AC3E}">
        <p14:creationId xmlns:p14="http://schemas.microsoft.com/office/powerpoint/2010/main" val="780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175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Аппарат исследования (основное)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251520" y="952922"/>
            <a:ext cx="8686800" cy="5905078"/>
          </a:xfrm>
        </p:spPr>
        <p:txBody>
          <a:bodyPr/>
          <a:lstStyle/>
          <a:p>
            <a:r>
              <a:rPr lang="ru-RU" sz="2400" b="1" dirty="0" smtClean="0"/>
              <a:t>Актуальность исследования </a:t>
            </a:r>
            <a:r>
              <a:rPr lang="ru-RU" sz="2400" dirty="0" smtClean="0"/>
              <a:t>(зачем?)</a:t>
            </a:r>
          </a:p>
          <a:p>
            <a:r>
              <a:rPr lang="ru-RU" sz="2400" dirty="0" smtClean="0"/>
              <a:t>П</a:t>
            </a:r>
            <a:r>
              <a:rPr lang="ru-RU" sz="2400" b="1" dirty="0" smtClean="0">
                <a:solidFill>
                  <a:srgbClr val="7030A0"/>
                </a:solidFill>
              </a:rPr>
              <a:t>роблема</a:t>
            </a:r>
            <a:r>
              <a:rPr lang="ru-RU" sz="2400" b="1" dirty="0" smtClean="0"/>
              <a:t>  исследования : «...» </a:t>
            </a:r>
            <a:endParaRPr lang="ru-RU" sz="2400" dirty="0" smtClean="0"/>
          </a:p>
          <a:p>
            <a:r>
              <a:rPr lang="ru-RU" sz="2400" dirty="0" smtClean="0"/>
              <a:t>Т</a:t>
            </a:r>
            <a:r>
              <a:rPr lang="ru-RU" sz="2400" b="1" dirty="0" smtClean="0">
                <a:solidFill>
                  <a:srgbClr val="7030A0"/>
                </a:solidFill>
              </a:rPr>
              <a:t>ема </a:t>
            </a:r>
            <a:r>
              <a:rPr lang="ru-RU" sz="2400" i="1" dirty="0" smtClean="0"/>
              <a:t>«….»</a:t>
            </a:r>
            <a:r>
              <a:rPr lang="ru-RU" sz="2400" dirty="0" smtClean="0"/>
              <a:t> </a:t>
            </a:r>
          </a:p>
          <a:p>
            <a:r>
              <a:rPr lang="ru-RU" sz="2400" b="1" dirty="0" smtClean="0"/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Цель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/>
              <a:t>исследования</a:t>
            </a:r>
            <a:r>
              <a:rPr lang="ru-RU" sz="2400" dirty="0" smtClean="0"/>
              <a:t> – </a:t>
            </a:r>
          </a:p>
          <a:p>
            <a:r>
              <a:rPr lang="ru-RU" sz="2400" dirty="0" smtClean="0"/>
              <a:t>Г</a:t>
            </a:r>
            <a:r>
              <a:rPr lang="ru-RU" sz="2400" b="1" dirty="0" smtClean="0">
                <a:solidFill>
                  <a:srgbClr val="7030A0"/>
                </a:solidFill>
              </a:rPr>
              <a:t>ипотеза: 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smtClean="0"/>
              <a:t>выдвинуто предположение о том, что,  если …, то …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Задачи </a:t>
            </a:r>
            <a:r>
              <a:rPr lang="ru-RU" sz="2400" b="1" dirty="0" smtClean="0"/>
              <a:t> исследования:</a:t>
            </a:r>
            <a:r>
              <a:rPr lang="ru-RU" sz="2400" dirty="0" smtClean="0"/>
              <a:t> … </a:t>
            </a:r>
          </a:p>
          <a:p>
            <a:r>
              <a:rPr lang="ru-RU" sz="2400" b="1" dirty="0"/>
              <a:t>Методологическую основу</a:t>
            </a:r>
            <a:r>
              <a:rPr lang="ru-RU" sz="2400" dirty="0"/>
              <a:t> исследования составляют: </a:t>
            </a:r>
          </a:p>
          <a:p>
            <a:r>
              <a:rPr lang="ru-RU" sz="2400" b="1" dirty="0"/>
              <a:t>Теоретическая база </a:t>
            </a:r>
            <a:r>
              <a:rPr lang="ru-RU" sz="2400" b="1" dirty="0" smtClean="0"/>
              <a:t>исследования</a:t>
            </a:r>
            <a:endParaRPr lang="ru-RU" sz="2400" dirty="0" smtClean="0"/>
          </a:p>
          <a:p>
            <a:r>
              <a:rPr lang="ru-RU" sz="2400" b="1" dirty="0" smtClean="0"/>
              <a:t>…</a:t>
            </a:r>
            <a:endParaRPr lang="ru-RU" sz="2400" dirty="0" smtClean="0"/>
          </a:p>
          <a:p>
            <a:r>
              <a:rPr lang="ru-RU" sz="2400" b="1" dirty="0" smtClean="0"/>
              <a:t>База исследования (площадка).</a:t>
            </a:r>
            <a:r>
              <a:rPr lang="ru-RU" sz="2400" dirty="0" smtClean="0"/>
              <a:t> </a:t>
            </a:r>
          </a:p>
          <a:p>
            <a:r>
              <a:rPr lang="ru-RU" sz="2400" b="1" dirty="0" smtClean="0"/>
              <a:t>Этапы исследования</a:t>
            </a:r>
            <a:endParaRPr lang="ru-RU" sz="2400" dirty="0" smtClean="0"/>
          </a:p>
          <a:p>
            <a:r>
              <a:rPr lang="ru-RU" sz="2400" b="1" dirty="0" smtClean="0"/>
              <a:t>Научная </a:t>
            </a:r>
            <a:r>
              <a:rPr lang="ru-RU" sz="2400" b="1" dirty="0" smtClean="0">
                <a:solidFill>
                  <a:srgbClr val="7030A0"/>
                </a:solidFill>
              </a:rPr>
              <a:t>новизна</a:t>
            </a:r>
            <a:r>
              <a:rPr lang="ru-RU" sz="2400" b="1" dirty="0" smtClean="0"/>
              <a:t> результатов исследования</a:t>
            </a:r>
            <a:endParaRPr lang="ru-RU" sz="2400" dirty="0" smtClean="0"/>
          </a:p>
          <a:p>
            <a:r>
              <a:rPr lang="ru-RU" sz="2400" dirty="0" smtClean="0"/>
              <a:t> </a:t>
            </a:r>
            <a:r>
              <a:rPr lang="ru-RU" sz="2400" b="1" dirty="0" smtClean="0"/>
              <a:t>Основные защищаемые  </a:t>
            </a:r>
            <a:r>
              <a:rPr lang="ru-RU" sz="2400" b="1" dirty="0" smtClean="0">
                <a:solidFill>
                  <a:srgbClr val="7030A0"/>
                </a:solidFill>
              </a:rPr>
              <a:t>положения</a:t>
            </a:r>
            <a:r>
              <a:rPr lang="ru-RU" sz="2400" b="1" dirty="0" smtClean="0"/>
              <a:t>: …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07093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Теоретико-методологические основы исследования </a:t>
            </a:r>
            <a:endParaRPr lang="ru-RU" sz="28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10597364"/>
              </p:ext>
            </p:extLst>
          </p:nvPr>
        </p:nvGraphicFramePr>
        <p:xfrm>
          <a:off x="217714" y="1340768"/>
          <a:ext cx="88924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1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Соотношение МТДЛ и Теории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Нет </a:t>
            </a:r>
            <a:r>
              <a:rPr lang="ru-RU" dirty="0" err="1" smtClean="0"/>
              <a:t>рядоположенности</a:t>
            </a:r>
            <a:r>
              <a:rPr lang="ru-RU" dirty="0" smtClean="0"/>
              <a:t>, «во всякой значительной  научно-теоретической концепции  </a:t>
            </a:r>
            <a:r>
              <a:rPr lang="ru-RU" dirty="0" err="1" smtClean="0"/>
              <a:t>мтдл</a:t>
            </a:r>
            <a:r>
              <a:rPr lang="ru-RU" dirty="0" smtClean="0"/>
              <a:t> моменты органически сливаются с предметно-содержательными»</a:t>
            </a:r>
          </a:p>
          <a:p>
            <a:r>
              <a:rPr lang="ru-RU" dirty="0"/>
              <a:t>«Если теория направлена на </a:t>
            </a:r>
            <a:r>
              <a:rPr lang="ru-RU" i="1" dirty="0"/>
              <a:t>получение знания</a:t>
            </a:r>
            <a:r>
              <a:rPr lang="ru-RU" dirty="0"/>
              <a:t> о самой действительности, то </a:t>
            </a:r>
            <a:r>
              <a:rPr lang="ru-RU" dirty="0" err="1"/>
              <a:t>мтдл</a:t>
            </a:r>
            <a:r>
              <a:rPr lang="ru-RU" dirty="0"/>
              <a:t> направлена на </a:t>
            </a:r>
            <a:r>
              <a:rPr lang="ru-RU" i="1" dirty="0"/>
              <a:t>процесс получения знания</a:t>
            </a:r>
            <a:r>
              <a:rPr lang="ru-RU" dirty="0"/>
              <a:t>»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6211669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Юдин Э.Г. Методология науки. Системность. Деятельность. / Серия «Философы России </a:t>
            </a:r>
            <a:r>
              <a:rPr lang="en-US" dirty="0" smtClean="0"/>
              <a:t>XX</a:t>
            </a:r>
            <a:r>
              <a:rPr lang="ru-RU" dirty="0" smtClean="0"/>
              <a:t> века» - М.: </a:t>
            </a:r>
            <a:r>
              <a:rPr lang="ru-RU" dirty="0" err="1" smtClean="0"/>
              <a:t>Эдиториал</a:t>
            </a:r>
            <a:r>
              <a:rPr lang="ru-RU" dirty="0" smtClean="0"/>
              <a:t> УРСС, 1997. С 72.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03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МТДЛ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433816"/>
              </p:ext>
            </p:extLst>
          </p:nvPr>
        </p:nvGraphicFramePr>
        <p:xfrm>
          <a:off x="457200" y="1600200"/>
          <a:ext cx="8229600" cy="3851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647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Основа, </a:t>
                      </a:r>
                    </a:p>
                    <a:p>
                      <a:pPr algn="ctr"/>
                      <a:r>
                        <a:rPr lang="ru-RU" dirty="0" smtClean="0"/>
                        <a:t>сущность  подхода , идеи, принципа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Почему,  для чего  и как используется?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Источник </a:t>
                      </a:r>
                    </a:p>
                    <a:p>
                      <a:pPr algn="ctr"/>
                      <a:r>
                        <a:rPr lang="ru-RU" dirty="0" smtClean="0"/>
                        <a:t>(персона и книга)</a:t>
                      </a:r>
                      <a:endParaRPr lang="ru-RU" dirty="0"/>
                    </a:p>
                  </a:txBody>
                  <a:tcPr/>
                </a:tc>
              </a:tr>
              <a:tr h="7218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18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18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18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75856" y="5419042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Оценка обоснования</a:t>
            </a:r>
            <a:r>
              <a:rPr lang="ru-RU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Перечень подходов –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Обоснование выбора их – 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Описание подхода  - 20 баллов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05273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Тема НИР: «………………………………………………………… …………………………….. ………….»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23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854968"/>
          </a:xfrm>
        </p:spPr>
        <p:txBody>
          <a:bodyPr/>
          <a:lstStyle/>
          <a:p>
            <a:r>
              <a:rPr lang="ru-RU" dirty="0" smtClean="0"/>
              <a:t>Теоретические основы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351022"/>
              </p:ext>
            </p:extLst>
          </p:nvPr>
        </p:nvGraphicFramePr>
        <p:xfrm>
          <a:off x="467544" y="1988840"/>
          <a:ext cx="8229600" cy="32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904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Основа и опорное содержание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Как используется в </a:t>
                      </a:r>
                      <a:r>
                        <a:rPr lang="ru-RU" smtClean="0"/>
                        <a:t>Вашей работе?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Источник</a:t>
                      </a:r>
                      <a:endParaRPr lang="ru-RU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19668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1.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5445224"/>
            <a:ext cx="7440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 СЛС </a:t>
            </a:r>
            <a:r>
              <a:rPr lang="ru-RU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основных концепций НИР</a:t>
            </a:r>
            <a:endParaRPr lang="ru-RU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739853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Тема НИР: «………………………………………………………… …………………………….. ………….»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886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913"/>
            <a:ext cx="8784976" cy="5937250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Реализация методологических подходов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 smtClean="0">
                <a:solidFill>
                  <a:srgbClr val="7030A0"/>
                </a:solidFill>
              </a:rPr>
              <a:t>Примеры ошибок и мифов: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Очевидные выводы (защищаемые положения)</a:t>
            </a:r>
            <a:endParaRPr lang="ru-RU" dirty="0"/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Исследование делается под политический (административный) заказ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Актуальность НИР основывается на традиционных, часто обыденных представлениях (отсутствует модель </a:t>
            </a:r>
            <a:r>
              <a:rPr lang="ru-RU" dirty="0"/>
              <a:t>изучаемого </a:t>
            </a:r>
            <a:r>
              <a:rPr lang="ru-RU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Используемая модель процесса не адекватна реальности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 </a:t>
            </a:r>
            <a:r>
              <a:rPr lang="ru-RU" dirty="0"/>
              <a:t>качестве средств достижения образовательного результата не учитывается деятельность обучающегося</a:t>
            </a:r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96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МТДЛ знание выполняет 3 основных функции: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r>
              <a:rPr lang="ru-RU" dirty="0" smtClean="0"/>
              <a:t> Обеспечивает правильную </a:t>
            </a:r>
            <a:r>
              <a:rPr lang="ru-RU" b="1" dirty="0" smtClean="0"/>
              <a:t>постановку проблемы;</a:t>
            </a:r>
          </a:p>
          <a:p>
            <a:r>
              <a:rPr lang="ru-RU" dirty="0" smtClean="0"/>
              <a:t>Даёт </a:t>
            </a:r>
            <a:r>
              <a:rPr lang="ru-RU" b="1" dirty="0" smtClean="0"/>
              <a:t>средства для решения  </a:t>
            </a:r>
            <a:r>
              <a:rPr lang="ru-RU" dirty="0" smtClean="0"/>
              <a:t>проблем (интеллектуальная техника);</a:t>
            </a:r>
          </a:p>
          <a:p>
            <a:r>
              <a:rPr lang="ru-RU" b="1" dirty="0" smtClean="0"/>
              <a:t>Оптимизация организации </a:t>
            </a:r>
            <a:r>
              <a:rPr lang="ru-RU" dirty="0" smtClean="0"/>
              <a:t>исследований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6211669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Юдин Э.Г. Методология науки. Системность. Деятельность. / Серия «Философы России </a:t>
            </a:r>
            <a:r>
              <a:rPr lang="en-US" dirty="0" smtClean="0"/>
              <a:t>XX</a:t>
            </a:r>
            <a:r>
              <a:rPr lang="ru-RU" dirty="0" smtClean="0"/>
              <a:t> века» - М.: </a:t>
            </a:r>
            <a:r>
              <a:rPr lang="ru-RU" dirty="0" err="1" smtClean="0"/>
              <a:t>Эдиториал</a:t>
            </a:r>
            <a:r>
              <a:rPr lang="ru-RU" dirty="0" smtClean="0"/>
              <a:t> УРСС, 1997.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93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ru-RU" dirty="0" smtClean="0"/>
              <a:t>Ваши вопросы?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vvyudin</a:t>
            </a:r>
            <a:r>
              <a:rPr lang="ru-RU" dirty="0" smtClean="0">
                <a:hlinkClick r:id="rId2"/>
              </a:rPr>
              <a:t>2018</a:t>
            </a:r>
            <a:r>
              <a:rPr lang="en-US" dirty="0" smtClean="0">
                <a:hlinkClick r:id="rId2"/>
              </a:rPr>
              <a:t>@yandex.ru</a:t>
            </a:r>
            <a:r>
              <a:rPr lang="en-US" dirty="0" smtClean="0"/>
              <a:t> </a:t>
            </a:r>
            <a:endParaRPr lang="ru-RU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1413" y="5157788"/>
            <a:ext cx="6400800" cy="1347787"/>
          </a:xfrm>
        </p:spPr>
        <p:txBody>
          <a:bodyPr/>
          <a:lstStyle/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/>
              <a:t>Юдин Владимир Владимирович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ru-RU" sz="2000" b="1" dirty="0" err="1" smtClean="0"/>
              <a:t>Д.пед.н</a:t>
            </a:r>
            <a:r>
              <a:rPr lang="ru-RU" sz="2000" b="1" dirty="0" smtClean="0"/>
              <a:t>., доцент кафедры </a:t>
            </a:r>
            <a:r>
              <a:rPr lang="ru-RU" sz="2000" b="1" dirty="0" err="1" smtClean="0"/>
              <a:t>ПТх</a:t>
            </a:r>
            <a:r>
              <a:rPr lang="ru-RU" sz="2000" b="1" dirty="0" smtClean="0"/>
              <a:t> 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/>
              <a:t>ИПП ЯГПУ им. </a:t>
            </a:r>
            <a:r>
              <a:rPr lang="ru-RU" sz="2000" b="1" dirty="0" err="1" smtClean="0"/>
              <a:t>К.Д.Ушинского</a:t>
            </a:r>
            <a:endParaRPr lang="ru-RU" sz="2000" b="1" dirty="0" smtClean="0"/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Тел</a:t>
            </a:r>
            <a:r>
              <a:rPr lang="ru-RU" sz="2000" dirty="0" smtClean="0"/>
              <a:t>. </a:t>
            </a:r>
            <a:r>
              <a:rPr lang="en-US" sz="2000" dirty="0" smtClean="0"/>
              <a:t>8-</a:t>
            </a:r>
            <a:r>
              <a:rPr lang="ru-RU" sz="2000" dirty="0" smtClean="0"/>
              <a:t>4</a:t>
            </a:r>
            <a:r>
              <a:rPr lang="en-US" sz="2000" dirty="0" smtClean="0"/>
              <a:t>852-</a:t>
            </a:r>
            <a:r>
              <a:rPr lang="ru-RU" sz="2000" dirty="0" smtClean="0"/>
              <a:t>7</a:t>
            </a:r>
            <a:r>
              <a:rPr lang="en-US" sz="2000" dirty="0" smtClean="0"/>
              <a:t>28-</a:t>
            </a:r>
            <a:r>
              <a:rPr lang="ru-RU" sz="2000" dirty="0" smtClean="0"/>
              <a:t>08</a:t>
            </a:r>
            <a:r>
              <a:rPr lang="en-US" sz="2000" dirty="0" smtClean="0"/>
              <a:t>2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0896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7512"/>
          </a:xfrm>
        </p:spPr>
        <p:txBody>
          <a:bodyPr/>
          <a:lstStyle/>
          <a:p>
            <a:r>
              <a:rPr lang="ru-RU" sz="2800" b="1" smtClean="0">
                <a:solidFill>
                  <a:srgbClr val="7030A0"/>
                </a:solidFill>
              </a:rPr>
              <a:t>Методологические основы современной педагогики</a:t>
            </a:r>
            <a:endParaRPr lang="ru-RU" sz="2800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 err="1"/>
              <a:t>Деятельностный</a:t>
            </a:r>
            <a:r>
              <a:rPr lang="ru-RU" sz="3000" b="1" dirty="0"/>
              <a:t> подход. Принцип целостности.</a:t>
            </a:r>
            <a:endParaRPr lang="ru-RU" sz="30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 smtClean="0"/>
              <a:t>Закономерности </a:t>
            </a:r>
            <a:r>
              <a:rPr lang="ru-RU" sz="3000" b="1" dirty="0"/>
              <a:t>педагогики.</a:t>
            </a:r>
            <a:endParaRPr lang="ru-RU" sz="30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i="1" dirty="0" smtClean="0"/>
              <a:t>Ключевые  </a:t>
            </a:r>
            <a:r>
              <a:rPr lang="ru-RU" sz="2800" i="1" dirty="0"/>
              <a:t>педагогические концепции.  (</a:t>
            </a:r>
            <a:r>
              <a:rPr lang="ru-RU" sz="2800" b="1" i="1" dirty="0"/>
              <a:t>Основы педагогики</a:t>
            </a:r>
            <a:r>
              <a:rPr lang="ru-RU" sz="2800" i="1" dirty="0"/>
              <a:t>: закономерности, модель ПП, </a:t>
            </a:r>
            <a:r>
              <a:rPr lang="ru-RU" sz="2800" i="1" dirty="0" err="1"/>
              <a:t>деятельностный</a:t>
            </a:r>
            <a:r>
              <a:rPr lang="ru-RU" sz="2800" i="1" dirty="0"/>
              <a:t> и технологический подходы, типы ПП</a:t>
            </a:r>
            <a:r>
              <a:rPr lang="ru-RU" sz="2800" i="1" dirty="0" smtClean="0"/>
              <a:t>):</a:t>
            </a:r>
            <a:endParaRPr lang="ru-RU" sz="2800" i="1" dirty="0"/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философия образования - </a:t>
            </a:r>
            <a:r>
              <a:rPr lang="ru-RU" sz="2200" b="1" dirty="0" err="1" smtClean="0"/>
              <a:t>Б.С.Гершунский</a:t>
            </a:r>
            <a:r>
              <a:rPr lang="ru-RU" sz="2200" b="1" dirty="0" smtClean="0"/>
              <a:t>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теория поэтапного формирования умственных действий П.Я.Гальперина,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теория </a:t>
            </a:r>
            <a:r>
              <a:rPr lang="ru-RU" sz="2200" b="1" dirty="0"/>
              <a:t>учебной </a:t>
            </a:r>
            <a:r>
              <a:rPr lang="ru-RU" sz="2200" b="1" dirty="0" smtClean="0"/>
              <a:t>деятельности В.В.Давыдова,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концепция </a:t>
            </a:r>
            <a:r>
              <a:rPr lang="ru-RU" sz="2200" b="1" dirty="0"/>
              <a:t>содержания </a:t>
            </a:r>
            <a:r>
              <a:rPr lang="ru-RU" sz="2200" b="1" dirty="0" smtClean="0"/>
              <a:t>образования </a:t>
            </a:r>
            <a:r>
              <a:rPr lang="ru-RU" sz="2200" b="1" dirty="0" err="1" smtClean="0"/>
              <a:t>М.Н.Скаткина</a:t>
            </a:r>
            <a:r>
              <a:rPr lang="ru-RU" sz="2200" b="1" dirty="0" smtClean="0"/>
              <a:t>, В.В.Краевского, </a:t>
            </a:r>
            <a:r>
              <a:rPr lang="ru-RU" sz="2200" b="1" dirty="0" err="1" smtClean="0"/>
              <a:t>И.Я.Лернера</a:t>
            </a:r>
            <a:r>
              <a:rPr lang="ru-RU" sz="2200" b="1" dirty="0" smtClean="0"/>
              <a:t>, 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технологический подход – </a:t>
            </a:r>
            <a:r>
              <a:rPr lang="ru-RU" sz="2200" b="1" dirty="0" err="1" smtClean="0"/>
              <a:t>И.А.Якиманская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В.А.Сластенин</a:t>
            </a:r>
            <a:r>
              <a:rPr lang="ru-RU" sz="2200" b="1" dirty="0" smtClean="0"/>
              <a:t>, В.В.Сериков, В.В.Юдин.</a:t>
            </a:r>
            <a:endParaRPr lang="ru-RU" sz="22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>
                <a:solidFill>
                  <a:srgbClr val="7030A0"/>
                </a:solidFill>
              </a:rPr>
              <a:t>Вклад методологических школ </a:t>
            </a:r>
            <a:r>
              <a:rPr lang="ru-RU" sz="3000" b="1" dirty="0" smtClean="0">
                <a:solidFill>
                  <a:srgbClr val="7030A0"/>
                </a:solidFill>
              </a:rPr>
              <a:t>              </a:t>
            </a:r>
            <a:r>
              <a:rPr lang="ru-RU" sz="2200" b="1" dirty="0" smtClean="0">
                <a:solidFill>
                  <a:srgbClr val="7030A0"/>
                </a:solidFill>
              </a:rPr>
              <a:t>(</a:t>
            </a:r>
            <a:r>
              <a:rPr lang="ru-RU" sz="2200" b="1" dirty="0" err="1" smtClean="0">
                <a:solidFill>
                  <a:srgbClr val="7030A0"/>
                </a:solidFill>
              </a:rPr>
              <a:t>Г.П.Щедровицкий</a:t>
            </a:r>
            <a:r>
              <a:rPr lang="ru-RU" sz="2200" b="1" dirty="0" smtClean="0">
                <a:solidFill>
                  <a:srgbClr val="7030A0"/>
                </a:solidFill>
              </a:rPr>
              <a:t>, М.А. </a:t>
            </a:r>
            <a:r>
              <a:rPr lang="ru-RU" sz="2200" b="1" dirty="0" err="1" smtClean="0">
                <a:solidFill>
                  <a:srgbClr val="7030A0"/>
                </a:solidFill>
              </a:rPr>
              <a:t>Мкртчан</a:t>
            </a:r>
            <a:r>
              <a:rPr lang="ru-RU" sz="2200" b="1" dirty="0" smtClean="0">
                <a:solidFill>
                  <a:srgbClr val="7030A0"/>
                </a:solidFill>
              </a:rPr>
              <a:t>, </a:t>
            </a:r>
            <a:r>
              <a:rPr lang="ru-RU" sz="2200" b="1" dirty="0" err="1" smtClean="0">
                <a:solidFill>
                  <a:srgbClr val="7030A0"/>
                </a:solidFill>
              </a:rPr>
              <a:t>В.В.Краевский</a:t>
            </a:r>
            <a:r>
              <a:rPr lang="ru-RU" sz="2200" b="1" dirty="0" smtClean="0">
                <a:solidFill>
                  <a:srgbClr val="7030A0"/>
                </a:solidFill>
              </a:rPr>
              <a:t>, А.И. Громыко)</a:t>
            </a:r>
            <a:endParaRPr lang="ru-RU" sz="2200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60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75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Методологические основы современной психологии</a:t>
            </a:r>
            <a:endParaRPr lang="ru-RU" sz="2800" dirty="0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579296" cy="521811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i="1" dirty="0" err="1"/>
              <a:t>Деятельностный</a:t>
            </a:r>
            <a:r>
              <a:rPr lang="ru-RU" sz="3000" i="1" dirty="0"/>
              <a:t> подход. </a:t>
            </a:r>
            <a:endParaRPr lang="ru-RU" sz="30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i="1" dirty="0" smtClean="0"/>
              <a:t>Закономерности психологии</a:t>
            </a:r>
            <a:r>
              <a:rPr lang="ru-RU" sz="3000" dirty="0"/>
              <a:t>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/>
              <a:t>Базовые </a:t>
            </a:r>
            <a:r>
              <a:rPr lang="ru-RU" sz="3000" b="1" dirty="0" smtClean="0"/>
              <a:t>концепции: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Психоанализ (аналитический подход)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err="1" smtClean="0"/>
              <a:t>Когнитивизм</a:t>
            </a:r>
            <a:endParaRPr lang="ru-RU" sz="2200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Бихевиоризм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Гуманистические подходы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Позитивизм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err="1" smtClean="0"/>
              <a:t>Гештальт</a:t>
            </a:r>
            <a:r>
              <a:rPr lang="ru-RU" sz="2200" b="1" dirty="0" smtClean="0"/>
              <a:t> </a:t>
            </a:r>
          </a:p>
          <a:p>
            <a:pPr fontAlgn="auto">
              <a:spcAft>
                <a:spcPts val="0"/>
              </a:spcAft>
              <a:defRPr/>
            </a:pPr>
            <a:endParaRPr lang="ru-RU" sz="22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>
                <a:solidFill>
                  <a:srgbClr val="7030A0"/>
                </a:solidFill>
              </a:rPr>
              <a:t>Вклад методологических школ </a:t>
            </a:r>
            <a:r>
              <a:rPr lang="ru-RU" sz="3000" b="1" dirty="0" smtClean="0">
                <a:solidFill>
                  <a:srgbClr val="7030A0"/>
                </a:solidFill>
              </a:rPr>
              <a:t>              </a:t>
            </a:r>
            <a:r>
              <a:rPr lang="ru-RU" sz="2200" b="1" dirty="0" smtClean="0">
                <a:solidFill>
                  <a:srgbClr val="7030A0"/>
                </a:solidFill>
              </a:rPr>
              <a:t>(</a:t>
            </a:r>
            <a:r>
              <a:rPr lang="ru-RU" sz="2200" b="1" dirty="0" err="1" smtClean="0">
                <a:solidFill>
                  <a:srgbClr val="7030A0"/>
                </a:solidFill>
              </a:rPr>
              <a:t>Г.П.Щедровицкий</a:t>
            </a:r>
            <a:r>
              <a:rPr lang="ru-RU" sz="2200" b="1" dirty="0" smtClean="0">
                <a:solidFill>
                  <a:srgbClr val="7030A0"/>
                </a:solidFill>
              </a:rPr>
              <a:t>, М.А. </a:t>
            </a:r>
            <a:r>
              <a:rPr lang="ru-RU" sz="2200" b="1" dirty="0" err="1" smtClean="0">
                <a:solidFill>
                  <a:srgbClr val="7030A0"/>
                </a:solidFill>
              </a:rPr>
              <a:t>Мкртчан</a:t>
            </a:r>
            <a:r>
              <a:rPr lang="ru-RU" sz="2200" b="1" dirty="0" smtClean="0">
                <a:solidFill>
                  <a:srgbClr val="7030A0"/>
                </a:solidFill>
              </a:rPr>
              <a:t>, </a:t>
            </a:r>
            <a:r>
              <a:rPr lang="ru-RU" sz="2200" b="1" dirty="0" err="1">
                <a:solidFill>
                  <a:srgbClr val="7030A0"/>
                </a:solidFill>
              </a:rPr>
              <a:t>В.В.Краевский</a:t>
            </a:r>
            <a:r>
              <a:rPr lang="ru-RU" sz="2200" b="1" dirty="0">
                <a:solidFill>
                  <a:srgbClr val="7030A0"/>
                </a:solidFill>
              </a:rPr>
              <a:t>, А.И</a:t>
            </a:r>
            <a:r>
              <a:rPr lang="ru-RU" sz="2200" b="1" dirty="0" smtClean="0">
                <a:solidFill>
                  <a:srgbClr val="7030A0"/>
                </a:solidFill>
              </a:rPr>
              <a:t>. Громыко)</a:t>
            </a:r>
            <a:endParaRPr lang="ru-RU" sz="2200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Основные методологические подходы в педагогике: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976937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700" b="1" i="1" dirty="0" smtClean="0"/>
              <a:t>Системный подход</a:t>
            </a:r>
            <a:r>
              <a:rPr lang="ru-RU" sz="3700" dirty="0" smtClean="0"/>
              <a:t> (Н.В. Кузьмина, В.А. Якунин). Сущность: относительно самостоятельные компоненты рассматриваются как совокупность взаимосвязанных компонентов: цели образования, субъекты педагогического процесса - педагог и учащийся, содержание образования, методы, формы, средства педагогического процесса. Задача воспитателя: учёт взаимосвязи компонентов.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err="1" smtClean="0"/>
              <a:t>Полисубъектный</a:t>
            </a:r>
            <a:r>
              <a:rPr lang="ru-RU" sz="3700" dirty="0" smtClean="0"/>
              <a:t> (диалогический) подход (М.М. Бахтин, В.С. </a:t>
            </a:r>
            <a:r>
              <a:rPr lang="ru-RU" sz="3700" dirty="0" err="1" smtClean="0"/>
              <a:t>Библер</a:t>
            </a:r>
            <a:r>
              <a:rPr lang="ru-RU" sz="3700" dirty="0" smtClean="0"/>
              <a:t>, Г.С. Трофимова). Сущность человека богаче, чем его деятельность. Личность - продукт и результат общения с людьми и характерных для неё отношений, т.е. не только предметный результат деятельности важен, но и </a:t>
            </a:r>
            <a:r>
              <a:rPr lang="ru-RU" sz="3700" dirty="0" err="1" smtClean="0"/>
              <a:t>отношенческий</a:t>
            </a:r>
            <a:r>
              <a:rPr lang="ru-RU" sz="3700" dirty="0" smtClean="0"/>
              <a:t>. Этот факт «диалогического» содержания внутреннего мира человека учитывался в педагогике явно недостаточно, хотя в пословицах нашёл отражение («скажи, кто твой друг..», «с кем поведёшься...»). Задача воспитателя: отслеживать взаимоотношения, способствовать гуманным отношениям, налаживать психологический климат в коллективе. Диалогический подход в единстве с личностным и </a:t>
            </a:r>
            <a:r>
              <a:rPr lang="ru-RU" sz="3700" dirty="0" err="1" smtClean="0"/>
              <a:t>деятельностным</a:t>
            </a:r>
            <a:r>
              <a:rPr lang="ru-RU" sz="3700" dirty="0" smtClean="0"/>
              <a:t> составляет сущность методологии гуманистической педагогики.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smtClean="0"/>
              <a:t>Антропологический </a:t>
            </a:r>
            <a:r>
              <a:rPr lang="ru-RU" sz="3700" b="1" i="1" dirty="0"/>
              <a:t>подход. </a:t>
            </a:r>
            <a:r>
              <a:rPr lang="ru-RU" sz="3700" dirty="0"/>
              <a:t>Обосновали К.Д. Ушинский, Б.М. Бим-</a:t>
            </a:r>
            <a:r>
              <a:rPr lang="ru-RU" sz="3700" dirty="0" err="1"/>
              <a:t>Бад</a:t>
            </a:r>
            <a:r>
              <a:rPr lang="ru-RU" sz="3700" dirty="0"/>
              <a:t>. Это системное использование данных всех наук о человеке и их учёт при построении и осуществлении педагогического процесса.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smtClean="0"/>
              <a:t>Культурологический подход</a:t>
            </a:r>
            <a:r>
              <a:rPr lang="ru-RU" sz="3700" dirty="0" smtClean="0"/>
              <a:t> (Б.М. </a:t>
            </a:r>
            <a:r>
              <a:rPr lang="ru-RU" sz="3700" dirty="0" err="1" smtClean="0"/>
              <a:t>Бим-Бад</a:t>
            </a:r>
            <a:r>
              <a:rPr lang="ru-RU" sz="3700" dirty="0" smtClean="0"/>
              <a:t>, Е.В. </a:t>
            </a:r>
            <a:r>
              <a:rPr lang="ru-RU" sz="3700" dirty="0" err="1" smtClean="0"/>
              <a:t>Бондаревская</a:t>
            </a:r>
            <a:r>
              <a:rPr lang="ru-RU" sz="3700" dirty="0" smtClean="0"/>
              <a:t>, М.С. Каган, Н.Б. Крылова). Основание: аксиология - учение о ценностях и ценностной структуре мира. Обусловлен объективной связью человека с культурой как системой ценностей, выработанной человечеством. Освоение человеком культуры представляет собой развитие самого человека и становление его как творческой личности (на основе освоенной культуры внесение в неё принципиально нового, творец новых элементов культуры). Задача воспитателя: приобщение к культурному потоку, активизации творчества.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err="1" smtClean="0"/>
              <a:t>Этнопедагогический</a:t>
            </a:r>
            <a:r>
              <a:rPr lang="ru-RU" sz="3700" b="1" i="1" dirty="0" smtClean="0"/>
              <a:t> подход.</a:t>
            </a:r>
            <a:r>
              <a:rPr lang="ru-RU" sz="3700" i="1" dirty="0" smtClean="0"/>
              <a:t> </a:t>
            </a:r>
            <a:r>
              <a:rPr lang="ru-RU" sz="3700" dirty="0" smtClean="0"/>
              <a:t>Воспитание с опорой на национальные традиции, культуру, обычаи. Ребёнок живёт в определённом этносе. Задача воспитателя: изучение этноса, максимальное использование его воспитательных возможностей.</a:t>
            </a:r>
          </a:p>
        </p:txBody>
      </p:sp>
    </p:spTree>
    <p:extLst>
      <p:ext uri="{BB962C8B-B14F-4D97-AF65-F5344CB8AC3E}">
        <p14:creationId xmlns:p14="http://schemas.microsoft.com/office/powerpoint/2010/main" val="2553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Основные методологические подходы в педагогике: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976937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700" b="1" i="1" dirty="0" err="1" smtClean="0"/>
              <a:t>Деятельностный</a:t>
            </a:r>
            <a:r>
              <a:rPr lang="ru-RU" sz="3700" b="1" i="1" dirty="0" smtClean="0"/>
              <a:t> </a:t>
            </a:r>
            <a:r>
              <a:rPr lang="ru-RU" sz="3700" b="1" i="1" dirty="0"/>
              <a:t>подход</a:t>
            </a:r>
            <a:r>
              <a:rPr lang="ru-RU" sz="3700" dirty="0"/>
              <a:t> (А.Н. Леонтьев, С.Л. Рубинштейн, И.Б. Ворожцова). Деятельность - основа, средство и условие развития личности, это целесообразное преобразование модели окружающей действительности. Задачи воспитателя: выбор и организация деятельности ребёнка с позиции субъекта познания труда и общения. Это предполагает: осознание, целеполагание, планирование деятельности, её организация, оценка результатов и самоанализ (рефлексию).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smtClean="0"/>
              <a:t>Личностный </a:t>
            </a:r>
            <a:r>
              <a:rPr lang="ru-RU" sz="3700" b="1" i="1" dirty="0"/>
              <a:t>подход</a:t>
            </a:r>
            <a:r>
              <a:rPr lang="ru-RU" sz="3700" dirty="0"/>
              <a:t> (Ш.А. </a:t>
            </a:r>
            <a:r>
              <a:rPr lang="ru-RU" sz="3700" dirty="0" err="1"/>
              <a:t>Амонашвилли</a:t>
            </a:r>
            <a:r>
              <a:rPr lang="ru-RU" sz="3700" dirty="0"/>
              <a:t>, И.А. Зимняя, К. </a:t>
            </a:r>
            <a:r>
              <a:rPr lang="ru-RU" sz="3700" dirty="0" err="1"/>
              <a:t>Роджерс</a:t>
            </a:r>
            <a:r>
              <a:rPr lang="ru-RU" sz="3700" dirty="0"/>
              <a:t> и др.) признаёт личность как продукт общественно-исторического развития и носителя культуры, и не допускает сведение личности к натуре. Личность как цель, субъект, результат и главный критерий эффективности педагогического процесса. Задача воспитателя: создание условий для саморазвития задатков и творческого потенциала личности</a:t>
            </a:r>
            <a:r>
              <a:rPr lang="ru-RU" sz="3700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600" b="1" i="1" dirty="0"/>
              <a:t>Типизация педагогических процессов  </a:t>
            </a:r>
            <a:r>
              <a:rPr lang="ru-RU" sz="3700" dirty="0" smtClean="0"/>
              <a:t>(</a:t>
            </a:r>
            <a:r>
              <a:rPr lang="ru-RU" sz="3700" dirty="0" err="1" smtClean="0"/>
              <a:t>М.Н.Скаткин</a:t>
            </a:r>
            <a:r>
              <a:rPr lang="ru-RU" sz="3700" dirty="0" smtClean="0"/>
              <a:t>, </a:t>
            </a:r>
            <a:r>
              <a:rPr lang="ru-RU" sz="3700" dirty="0" err="1" smtClean="0"/>
              <a:t>В.В.Краевский</a:t>
            </a:r>
            <a:r>
              <a:rPr lang="ru-RU" sz="3700" dirty="0" smtClean="0"/>
              <a:t>, …, </a:t>
            </a:r>
            <a:r>
              <a:rPr lang="ru-RU" sz="3700" dirty="0" err="1" smtClean="0"/>
              <a:t>В.В.Юдин</a:t>
            </a:r>
            <a:r>
              <a:rPr lang="ru-RU" sz="3700" dirty="0" smtClean="0"/>
              <a:t>) – наиболее крупное деление практики образования , признание целостного единства основных составляющих педагогического процесса: целей, особенностей деятельности учащегося, методов и форм обучения, и воспитания, его принципов и проявление этого единства на разных уровнях . Эта совокупность  сторон процесса, соответствующих друг другу образует тип педагогического процесса. </a:t>
            </a:r>
            <a:endParaRPr lang="ru-RU" sz="3700" dirty="0"/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err="1" smtClean="0"/>
              <a:t>Компетентностный</a:t>
            </a:r>
            <a:r>
              <a:rPr lang="ru-RU" sz="3700" b="1" i="1" dirty="0" smtClean="0"/>
              <a:t> подход</a:t>
            </a:r>
            <a:r>
              <a:rPr lang="ru-RU" sz="3700" dirty="0" smtClean="0"/>
              <a:t> (</a:t>
            </a:r>
            <a:r>
              <a:rPr lang="ru-RU" sz="3700" dirty="0" smtClean="0">
                <a:solidFill>
                  <a:srgbClr val="FF0000"/>
                </a:solidFill>
              </a:rPr>
              <a:t>О.Е.Лебедев, В.В. Сериков, А.С. Хуторской, В.В. Юдин) </a:t>
            </a:r>
            <a:r>
              <a:rPr lang="ru-RU" sz="3700" dirty="0" smtClean="0"/>
              <a:t>в образовании устанавливает </a:t>
            </a:r>
            <a:r>
              <a:rPr lang="ru-RU" sz="3700" i="1" dirty="0" smtClean="0"/>
              <a:t>новый тип (??) </a:t>
            </a:r>
            <a:r>
              <a:rPr lang="ru-RU" sz="3700" dirty="0" smtClean="0"/>
              <a:t>образовательных результатов, не сводимый к комбинации сведений и навыков, а ориентированный на способность и готовность личности к решению разного рода проблем, к деятельности. Эти образовательные результаты, называемые компетентностями, рассматриваются как опыт решения реальных задач, опыт деятельности.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/>
              <a:t>Технологический подход </a:t>
            </a:r>
            <a:r>
              <a:rPr lang="ru-RU" sz="3700" dirty="0" smtClean="0"/>
              <a:t>(</a:t>
            </a:r>
            <a:r>
              <a:rPr lang="ru-RU" sz="3700" dirty="0"/>
              <a:t>В.П. Беспалько</a:t>
            </a:r>
            <a:r>
              <a:rPr lang="ru-RU" sz="3700" dirty="0" smtClean="0"/>
              <a:t>, </a:t>
            </a:r>
            <a:r>
              <a:rPr lang="ru-RU" sz="3700" dirty="0"/>
              <a:t>Б. </a:t>
            </a:r>
            <a:r>
              <a:rPr lang="ru-RU" sz="3700" dirty="0" err="1"/>
              <a:t>Блум</a:t>
            </a:r>
            <a:r>
              <a:rPr lang="ru-RU" sz="3700" dirty="0"/>
              <a:t>, </a:t>
            </a:r>
            <a:r>
              <a:rPr lang="ru-RU" sz="3700" dirty="0" smtClean="0"/>
              <a:t>В.В</a:t>
            </a:r>
            <a:r>
              <a:rPr lang="ru-RU" sz="3700" dirty="0"/>
              <a:t>. </a:t>
            </a:r>
            <a:r>
              <a:rPr lang="ru-RU" sz="3700" dirty="0" err="1" smtClean="0"/>
              <a:t>Гузеев</a:t>
            </a:r>
            <a:r>
              <a:rPr lang="ru-RU" sz="3700" dirty="0" smtClean="0"/>
              <a:t>, В.В. Юдин) – четкость в фиксации образовательного результата, упорядоченность  шагов по его формированию, гарантия результата.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800" b="1" i="1" dirty="0" err="1"/>
              <a:t>Феменологический</a:t>
            </a:r>
            <a:r>
              <a:rPr lang="ru-RU" sz="3800" b="1" i="1" dirty="0"/>
              <a:t> подход </a:t>
            </a:r>
            <a:r>
              <a:rPr lang="ru-RU" sz="3700" dirty="0" smtClean="0"/>
              <a:t>(……) , признающий уникальность и неповторимость сложного многофакторного явления.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5000" b="1" dirty="0" smtClean="0">
                <a:solidFill>
                  <a:srgbClr val="C00000"/>
                </a:solidFill>
              </a:rPr>
              <a:t>Подход – взгляд, «призма видения»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4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srgbClr val="C00000"/>
                </a:solidFill>
              </a:rPr>
              <a:t>Личностный подход</a:t>
            </a:r>
            <a:r>
              <a:rPr lang="ru-RU" sz="3200" dirty="0">
                <a:solidFill>
                  <a:srgbClr val="C00000"/>
                </a:solidFill>
              </a:rPr>
              <a:t> (Ш.А. </a:t>
            </a:r>
            <a:r>
              <a:rPr lang="ru-RU" sz="3200" dirty="0" err="1">
                <a:solidFill>
                  <a:srgbClr val="C00000"/>
                </a:solidFill>
              </a:rPr>
              <a:t>Амонашвилли</a:t>
            </a:r>
            <a:r>
              <a:rPr lang="ru-RU" sz="3200" dirty="0">
                <a:solidFill>
                  <a:srgbClr val="C00000"/>
                </a:solidFill>
              </a:rPr>
              <a:t>, И.А. Зимняя, К. </a:t>
            </a:r>
            <a:r>
              <a:rPr lang="ru-RU" sz="3200" dirty="0" err="1">
                <a:solidFill>
                  <a:srgbClr val="C00000"/>
                </a:solidFill>
              </a:rPr>
              <a:t>Роджерс</a:t>
            </a:r>
            <a:r>
              <a:rPr lang="ru-RU" sz="3200" dirty="0">
                <a:solidFill>
                  <a:srgbClr val="C00000"/>
                </a:solidFill>
              </a:rPr>
              <a:t> и др.)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признаёт </a:t>
            </a:r>
            <a:r>
              <a:rPr lang="ru-RU" dirty="0"/>
              <a:t>личность как продукт общественно-исторического развития и носителя культуры, и не допускает сведение личности к натуре. Личность как цель, субъект, результат и главный критерий эффективности педагогического процесса. Задача воспитателя: создание условий для саморазвития задатков и творческого потенциала личности.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523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err="1"/>
              <a:t>Компетентностный</a:t>
            </a:r>
            <a:r>
              <a:rPr lang="ru-RU" sz="2800" b="1" i="1" dirty="0"/>
              <a:t> подход</a:t>
            </a:r>
            <a:r>
              <a:rPr lang="ru-RU" sz="2800" dirty="0"/>
              <a:t> (</a:t>
            </a:r>
            <a:r>
              <a:rPr lang="ru-RU" sz="2800" dirty="0" err="1">
                <a:solidFill>
                  <a:srgbClr val="FF0000"/>
                </a:solidFill>
              </a:rPr>
              <a:t>О.Е.Лебедев</a:t>
            </a:r>
            <a:r>
              <a:rPr lang="ru-RU" sz="2800" dirty="0">
                <a:solidFill>
                  <a:srgbClr val="FF0000"/>
                </a:solidFill>
              </a:rPr>
              <a:t>, В.В. Сериков, А.С. Хуторской, В.В. Юдин)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образовании устанавливает </a:t>
            </a:r>
            <a:r>
              <a:rPr lang="ru-RU" i="1" dirty="0"/>
              <a:t>новый тип (??) </a:t>
            </a:r>
            <a:r>
              <a:rPr lang="ru-RU" dirty="0"/>
              <a:t>образовательных результатов, не сводимый к комбинации сведений и навыков, а ориентированный на способность и готовность личности к решению разного рода проблем, к деятельности. Эти образовательные результаты, называемые компетентностями, рассматриваются как опыт решения реальных задач, опыт деятельности.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46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2577</TotalTime>
  <Words>1950</Words>
  <Application>Microsoft Office PowerPoint</Application>
  <PresentationFormat>Экран (4:3)</PresentationFormat>
  <Paragraphs>272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30</vt:i4>
      </vt:variant>
    </vt:vector>
  </HeadingPairs>
  <TitlesOfParts>
    <vt:vector size="33" baseType="lpstr">
      <vt:lpstr>Тема Office</vt:lpstr>
      <vt:lpstr>1_Тема Office</vt:lpstr>
      <vt:lpstr>2_Тема Office</vt:lpstr>
      <vt:lpstr>Материалы к позиционированию НИР</vt:lpstr>
      <vt:lpstr>- знание о том, как получать новое знание</vt:lpstr>
      <vt:lpstr>МТДЛ знание выполняет 3 основных функции:</vt:lpstr>
      <vt:lpstr>Методологические основы современной педагогики</vt:lpstr>
      <vt:lpstr>Методологические основы современной психологии</vt:lpstr>
      <vt:lpstr>Основные методологические подходы в педагогике: </vt:lpstr>
      <vt:lpstr>Основные методологические подходы в педагогике: </vt:lpstr>
      <vt:lpstr>Личностный подход (Ш.А. Амонашвилли, И.А. Зимняя, К. Роджерс и др.)</vt:lpstr>
      <vt:lpstr>Компетентностный подход (О.Е.Лебедев, В.В. Сериков, А.С. Хуторской, В.В. Юдин)</vt:lpstr>
      <vt:lpstr>Системный подход (Н.В. Кузьмина, В.А. Якунин).</vt:lpstr>
      <vt:lpstr>Гуманистический подход</vt:lpstr>
      <vt:lpstr>«Над»системы объекта изучения </vt:lpstr>
      <vt:lpstr>Антропологический подход</vt:lpstr>
      <vt:lpstr>Экзистенциональный подход</vt:lpstr>
      <vt:lpstr>Онтологический подход</vt:lpstr>
      <vt:lpstr>«Маятник» теории – практики НИР  В.В.Краевского</vt:lpstr>
      <vt:lpstr>«Маятник» теории-практики НИР В.В.Краевского</vt:lpstr>
      <vt:lpstr>Вопросы  по Психологическим школам  (Владимиру Александровичу)</vt:lpstr>
      <vt:lpstr>Проблемное поле образования (основные актуальные проблемы)</vt:lpstr>
      <vt:lpstr>Задание</vt:lpstr>
      <vt:lpstr>Презентация PowerPoint</vt:lpstr>
      <vt:lpstr>Элементы аппарата НИР</vt:lpstr>
      <vt:lpstr>Аппарат исследования</vt:lpstr>
      <vt:lpstr>Аппарат исследования (основное)</vt:lpstr>
      <vt:lpstr>Теоретико-методологические основы исследования </vt:lpstr>
      <vt:lpstr>Соотношение МТДЛ и Теории</vt:lpstr>
      <vt:lpstr>МТДЛ</vt:lpstr>
      <vt:lpstr>Теоретические основы</vt:lpstr>
      <vt:lpstr>Презентация PowerPoint</vt:lpstr>
      <vt:lpstr>Ваши вопросы?  vvyudin2018@yandex.ru </vt:lpstr>
    </vt:vector>
  </TitlesOfParts>
  <Company>ЯГПУ им. К.Д.Ушинского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позиционированию НИР</dc:title>
  <dc:creator>Владимир В. Юдин</dc:creator>
  <cp:lastModifiedBy>Family</cp:lastModifiedBy>
  <cp:revision>55</cp:revision>
  <cp:lastPrinted>2016-04-08T10:21:21Z</cp:lastPrinted>
  <dcterms:created xsi:type="dcterms:W3CDTF">2013-03-18T11:43:53Z</dcterms:created>
  <dcterms:modified xsi:type="dcterms:W3CDTF">2020-04-10T16:21:10Z</dcterms:modified>
</cp:coreProperties>
</file>