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74" r:id="rId3"/>
    <p:sldId id="258" r:id="rId4"/>
    <p:sldId id="269" r:id="rId5"/>
    <p:sldId id="260" r:id="rId6"/>
    <p:sldId id="272" r:id="rId7"/>
    <p:sldId id="273" r:id="rId8"/>
    <p:sldId id="259" r:id="rId9"/>
    <p:sldId id="279" r:id="rId10"/>
    <p:sldId id="280" r:id="rId11"/>
    <p:sldId id="263" r:id="rId12"/>
    <p:sldId id="261" r:id="rId13"/>
    <p:sldId id="270" r:id="rId14"/>
    <p:sldId id="262" r:id="rId15"/>
    <p:sldId id="271" r:id="rId16"/>
    <p:sldId id="276" r:id="rId17"/>
    <p:sldId id="277" r:id="rId18"/>
    <p:sldId id="278" r:id="rId19"/>
    <p:sldId id="264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Профиль компетентности коллектива</a:t>
            </a:r>
          </a:p>
        </c:rich>
      </c:tx>
      <c:layout>
        <c:manualLayout>
          <c:xMode val="edge"/>
          <c:yMode val="edge"/>
          <c:x val="0.23953177257525091"/>
          <c:y val="9.269986157063998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4704507306995921E-2"/>
          <c:y val="0.32775694124221433"/>
          <c:w val="0.76583274080706398"/>
          <c:h val="0.66759180612627611"/>
        </c:manualLayout>
      </c:layout>
      <c:radarChart>
        <c:radarStyle val="marker"/>
        <c:varyColors val="0"/>
        <c:ser>
          <c:idx val="18"/>
          <c:order val="0"/>
          <c:tx>
            <c:strRef>
              <c:f>сводная!$D$64</c:f>
              <c:strCache>
                <c:ptCount val="1"/>
                <c:pt idx="0">
                  <c:v>среднее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'Радченко В.Э. 5 1'!$C$8:$C$29</c:f>
              <c:strCache>
                <c:ptCount val="22"/>
                <c:pt idx="0">
                  <c:v> 1.1</c:v>
                </c:pt>
                <c:pt idx="1">
                  <c:v> 1.2</c:v>
                </c:pt>
                <c:pt idx="2">
                  <c:v> 1.3</c:v>
                </c:pt>
                <c:pt idx="3">
                  <c:v> 1.4</c:v>
                </c:pt>
                <c:pt idx="4">
                  <c:v> 1.5</c:v>
                </c:pt>
                <c:pt idx="5">
                  <c:v> 1.6</c:v>
                </c:pt>
                <c:pt idx="6">
                  <c:v> 2.1</c:v>
                </c:pt>
                <c:pt idx="7">
                  <c:v> 3.1</c:v>
                </c:pt>
                <c:pt idx="8">
                  <c:v> 3.2 </c:v>
                </c:pt>
                <c:pt idx="9">
                  <c:v> 3.3</c:v>
                </c:pt>
                <c:pt idx="10">
                  <c:v> 4.1</c:v>
                </c:pt>
                <c:pt idx="11">
                  <c:v> 4.2</c:v>
                </c:pt>
                <c:pt idx="12">
                  <c:v> 4.3</c:v>
                </c:pt>
                <c:pt idx="13">
                  <c:v> 4.4</c:v>
                </c:pt>
                <c:pt idx="14">
                  <c:v> 5.1</c:v>
                </c:pt>
                <c:pt idx="15">
                  <c:v> 5.2</c:v>
                </c:pt>
                <c:pt idx="16">
                  <c:v> 6.1</c:v>
                </c:pt>
                <c:pt idx="17">
                  <c:v> 6.2</c:v>
                </c:pt>
                <c:pt idx="18">
                  <c:v> 6.3</c:v>
                </c:pt>
                <c:pt idx="19">
                  <c:v> 6.4</c:v>
                </c:pt>
                <c:pt idx="20">
                  <c:v> 6.5</c:v>
                </c:pt>
                <c:pt idx="21">
                  <c:v> 6.6</c:v>
                </c:pt>
              </c:strCache>
            </c:strRef>
          </c:cat>
          <c:val>
            <c:numRef>
              <c:f>сводная!$D$65:$D$86</c:f>
              <c:numCache>
                <c:formatCode>General</c:formatCode>
                <c:ptCount val="22"/>
                <c:pt idx="0">
                  <c:v>2.8947368421052642</c:v>
                </c:pt>
                <c:pt idx="1">
                  <c:v>2.6315789473684208</c:v>
                </c:pt>
                <c:pt idx="2">
                  <c:v>3.1578947368421075</c:v>
                </c:pt>
                <c:pt idx="3">
                  <c:v>3.473684210526319</c:v>
                </c:pt>
                <c:pt idx="4">
                  <c:v>3.7894736842105261</c:v>
                </c:pt>
                <c:pt idx="5">
                  <c:v>3.2631578947368443</c:v>
                </c:pt>
                <c:pt idx="6">
                  <c:v>3.473684210526319</c:v>
                </c:pt>
                <c:pt idx="7">
                  <c:v>3.1052631578947372</c:v>
                </c:pt>
                <c:pt idx="8">
                  <c:v>2.6315789473684208</c:v>
                </c:pt>
                <c:pt idx="9">
                  <c:v>2.5263157894736827</c:v>
                </c:pt>
                <c:pt idx="10">
                  <c:v>3.8947368421052642</c:v>
                </c:pt>
                <c:pt idx="11">
                  <c:v>3.1052631578947372</c:v>
                </c:pt>
                <c:pt idx="12">
                  <c:v>2.8421052631578947</c:v>
                </c:pt>
                <c:pt idx="13">
                  <c:v>2.7368421052631535</c:v>
                </c:pt>
                <c:pt idx="14">
                  <c:v>3.2105263157894752</c:v>
                </c:pt>
                <c:pt idx="15">
                  <c:v>3.0526315789473712</c:v>
                </c:pt>
                <c:pt idx="16">
                  <c:v>2.9473684210526314</c:v>
                </c:pt>
                <c:pt idx="17">
                  <c:v>2.5789473684210553</c:v>
                </c:pt>
                <c:pt idx="18">
                  <c:v>2.7368421052631535</c:v>
                </c:pt>
                <c:pt idx="19">
                  <c:v>2.5789473684210553</c:v>
                </c:pt>
                <c:pt idx="20">
                  <c:v>2.8421052631578947</c:v>
                </c:pt>
                <c:pt idx="21">
                  <c:v>2.473684210526319</c:v>
                </c:pt>
              </c:numCache>
            </c:numRef>
          </c:val>
        </c:ser>
        <c:ser>
          <c:idx val="19"/>
          <c:order val="1"/>
          <c:tx>
            <c:strRef>
              <c:f>сводная!$E$64</c:f>
              <c:strCache>
                <c:ptCount val="1"/>
                <c:pt idx="0">
                  <c:v>мода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'Радченко В.Э. 5 1'!$C$8:$C$29</c:f>
              <c:strCache>
                <c:ptCount val="22"/>
                <c:pt idx="0">
                  <c:v> 1.1</c:v>
                </c:pt>
                <c:pt idx="1">
                  <c:v> 1.2</c:v>
                </c:pt>
                <c:pt idx="2">
                  <c:v> 1.3</c:v>
                </c:pt>
                <c:pt idx="3">
                  <c:v> 1.4</c:v>
                </c:pt>
                <c:pt idx="4">
                  <c:v> 1.5</c:v>
                </c:pt>
                <c:pt idx="5">
                  <c:v> 1.6</c:v>
                </c:pt>
                <c:pt idx="6">
                  <c:v> 2.1</c:v>
                </c:pt>
                <c:pt idx="7">
                  <c:v> 3.1</c:v>
                </c:pt>
                <c:pt idx="8">
                  <c:v> 3.2 </c:v>
                </c:pt>
                <c:pt idx="9">
                  <c:v> 3.3</c:v>
                </c:pt>
                <c:pt idx="10">
                  <c:v> 4.1</c:v>
                </c:pt>
                <c:pt idx="11">
                  <c:v> 4.2</c:v>
                </c:pt>
                <c:pt idx="12">
                  <c:v> 4.3</c:v>
                </c:pt>
                <c:pt idx="13">
                  <c:v> 4.4</c:v>
                </c:pt>
                <c:pt idx="14">
                  <c:v> 5.1</c:v>
                </c:pt>
                <c:pt idx="15">
                  <c:v> 5.2</c:v>
                </c:pt>
                <c:pt idx="16">
                  <c:v> 6.1</c:v>
                </c:pt>
                <c:pt idx="17">
                  <c:v> 6.2</c:v>
                </c:pt>
                <c:pt idx="18">
                  <c:v> 6.3</c:v>
                </c:pt>
                <c:pt idx="19">
                  <c:v> 6.4</c:v>
                </c:pt>
                <c:pt idx="20">
                  <c:v> 6.5</c:v>
                </c:pt>
                <c:pt idx="21">
                  <c:v> 6.6</c:v>
                </c:pt>
              </c:strCache>
            </c:strRef>
          </c:cat>
          <c:val>
            <c:numRef>
              <c:f>сводная!$E$65:$E$86</c:f>
              <c:numCache>
                <c:formatCode>General</c:formatCode>
                <c:ptCount val="22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3</c:v>
                </c:pt>
                <c:pt idx="2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928576"/>
        <c:axId val="105930112"/>
      </c:radarChart>
      <c:catAx>
        <c:axId val="10592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30112"/>
        <c:crosses val="autoZero"/>
        <c:auto val="1"/>
        <c:lblAlgn val="ctr"/>
        <c:lblOffset val="100"/>
        <c:noMultiLvlLbl val="0"/>
      </c:catAx>
      <c:valAx>
        <c:axId val="10593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928576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95B6B-2AF0-4F17-9DC3-042642B8D6D5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0A1BE-5372-4AD7-8B91-9EC492553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822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24BD-9DF3-4F92-97AE-3C5C08BD45D7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027D-D873-4E05-B6A2-0597337FCD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53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52041-9C03-4A24-B15E-4046C8F5CC1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60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65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52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8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8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80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5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51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1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46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9A40-ABAE-4B59-88E2-932DCEE9214E}" type="datetimeFigureOut">
              <a:rPr lang="ru-RU" smtClean="0"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0C74D-B57E-4E31-AF21-0DD0EDDC3F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78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vyudin2013@yandex.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vvyudin2013@yandex.ru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80;&#1085;&#1086;&#1073;&#1088;&#1085;&#1072;&#1091;&#1082;&#1080;.&#1088;&#1092;/%D0%B4%D0%BE%D0%BA%D1%83%D0%BC%D0%B5%D0%BD%D1%82%D1%8B/2974/%D1%84%D0%B0%D0%B9%D0%BB/1543/12.12.29-%D0%A4%D0%97_%D0%9E%D0%B1_%D0%BE%D0%B1%D1%80%D0%B0%D0%B7%D0%BE%D0%B2%D0%B0%D0%BD%D0%B8%D0%B8_%D0%B2_%D0%A0%D0%BE%D1%81%D1%81%D0%B8%D0%B9%D1%81%D0%BA%D0%BE%D0%B9_%D0%A4%D0%B5%D0%B4%D0%B5%D1%80%D0%B0%D1%86%D0%B8%D0%B8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ssociate_degr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6894" y="3356992"/>
            <a:ext cx="8229600" cy="1143000"/>
          </a:xfrm>
        </p:spPr>
        <p:txBody>
          <a:bodyPr/>
          <a:lstStyle/>
          <a:p>
            <a:pPr marL="838200" indent="-838200" eaLnBrk="1" hangingPunct="1"/>
            <a:r>
              <a:rPr lang="ru-RU" altLang="ru-RU" sz="3200" dirty="0" smtClean="0">
                <a:solidFill>
                  <a:srgbClr val="CC3300"/>
                </a:solidFill>
              </a:rPr>
              <a:t>Тема 3. «Образовательные учреждения системы образования, функционал»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9388" y="116632"/>
            <a:ext cx="8964612" cy="1227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600" kern="0" dirty="0" smtClean="0"/>
              <a:t>Курс </a:t>
            </a:r>
            <a:r>
              <a:rPr lang="ru-RU" altLang="ru-RU" sz="3600" kern="0" dirty="0" smtClean="0">
                <a:solidFill>
                  <a:srgbClr val="0000FF"/>
                </a:solidFill>
              </a:rPr>
              <a:t>«Организация профессиональной деятельности»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22375" y="5349895"/>
            <a:ext cx="7921625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C00000"/>
                </a:solidFill>
              </a:rPr>
              <a:t>Юдин Владимир Владимирович,</a:t>
            </a:r>
            <a:r>
              <a:rPr lang="ru-RU" altLang="ru-RU" sz="1800" dirty="0">
                <a:solidFill>
                  <a:srgbClr val="C00000"/>
                </a:solidFill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C00000"/>
                </a:solidFill>
              </a:rPr>
              <a:t>Доктор </a:t>
            </a:r>
            <a:r>
              <a:rPr lang="ru-RU" altLang="ru-RU" sz="1800" dirty="0" err="1" smtClean="0">
                <a:solidFill>
                  <a:srgbClr val="C00000"/>
                </a:solidFill>
              </a:rPr>
              <a:t>пед</a:t>
            </a:r>
            <a:r>
              <a:rPr lang="ru-RU" altLang="ru-RU" sz="1800" dirty="0" smtClean="0">
                <a:solidFill>
                  <a:srgbClr val="C00000"/>
                </a:solidFill>
              </a:rPr>
              <a:t>. н</a:t>
            </a:r>
            <a:r>
              <a:rPr lang="ru-RU" altLang="ru-RU" sz="1800" dirty="0">
                <a:solidFill>
                  <a:srgbClr val="C00000"/>
                </a:solidFill>
              </a:rPr>
              <a:t>., доцент </a:t>
            </a:r>
            <a:endParaRPr lang="ru-RU" altLang="ru-RU" sz="1800" dirty="0" smtClean="0">
              <a:solidFill>
                <a:srgbClr val="C00000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C00000"/>
                </a:solidFill>
              </a:rPr>
              <a:t>кафедры Педагогических технологий 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rgbClr val="C00000"/>
                </a:solidFill>
              </a:rPr>
              <a:t>ЯГПУ им. </a:t>
            </a:r>
            <a:r>
              <a:rPr lang="ru-RU" altLang="ru-RU" sz="1800" dirty="0" err="1" smtClean="0">
                <a:solidFill>
                  <a:srgbClr val="C00000"/>
                </a:solidFill>
              </a:rPr>
              <a:t>К.Д.Ушинского</a:t>
            </a:r>
            <a:endParaRPr lang="ru-RU" altLang="ru-RU" sz="1800" dirty="0">
              <a:solidFill>
                <a:srgbClr val="C00000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ru-RU" sz="1800" dirty="0" smtClean="0">
                <a:solidFill>
                  <a:srgbClr val="0000FF"/>
                </a:solidFill>
                <a:hlinkClick r:id="rId2"/>
              </a:rPr>
              <a:t>vvyudin2013@yandex.ru</a:t>
            </a:r>
            <a:r>
              <a:rPr lang="ru-RU" altLang="ru-RU" sz="1800" dirty="0" smtClean="0">
                <a:solidFill>
                  <a:srgbClr val="0000FF"/>
                </a:solidFill>
              </a:rPr>
              <a:t> </a:t>
            </a:r>
            <a:r>
              <a:rPr lang="en-US" altLang="ru-RU" sz="1800" dirty="0" smtClean="0">
                <a:solidFill>
                  <a:srgbClr val="C00000"/>
                </a:solidFill>
              </a:rPr>
              <a:t> </a:t>
            </a:r>
            <a:endParaRPr lang="ru-RU" altLang="ru-RU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836712"/>
            <a:ext cx="9396536" cy="208823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4. Содержание профессионального стандарта педагога. </a:t>
            </a:r>
          </a:p>
          <a:p>
            <a:r>
              <a:rPr lang="ru-RU" dirty="0"/>
              <a:t>4.1. Часть первая: </a:t>
            </a:r>
            <a:r>
              <a:rPr lang="ru-RU" b="1" dirty="0">
                <a:solidFill>
                  <a:srgbClr val="C00000"/>
                </a:solidFill>
              </a:rPr>
              <a:t>обучение.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  <a:p>
            <a:r>
              <a:rPr lang="ru-RU" dirty="0"/>
              <a:t>4.2. Часть вторая: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воспитательная работа. </a:t>
            </a:r>
          </a:p>
          <a:p>
            <a:r>
              <a:rPr lang="ru-RU" dirty="0"/>
              <a:t>4.3. Часть третья: развитие (Личностные качества и профессиональные компетенции, необходимые учителю </a:t>
            </a:r>
            <a:r>
              <a:rPr lang="ru-RU" b="1" dirty="0">
                <a:solidFill>
                  <a:srgbClr val="7030A0"/>
                </a:solidFill>
              </a:rPr>
              <a:t>для осуществления развивающей деятельности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83568" y="2924944"/>
            <a:ext cx="86409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Профессиональный стандарт педагога, который должен прийти на смену морально устаревшим документам, до сих пор регламентировавшим его деятельность, призван, прежде всего, </a:t>
            </a:r>
            <a:r>
              <a:rPr lang="ru-RU" b="1" dirty="0" smtClean="0">
                <a:solidFill>
                  <a:srgbClr val="C00000"/>
                </a:solidFill>
              </a:rPr>
              <a:t>раскрепостить педагога, дать новый импульс его развитию.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19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 педагога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473811"/>
              </p:ext>
            </p:extLst>
          </p:nvPr>
        </p:nvGraphicFramePr>
        <p:xfrm>
          <a:off x="27112" y="548680"/>
          <a:ext cx="9144000" cy="618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4465"/>
                <a:gridCol w="6579535"/>
              </a:tblGrid>
              <a:tr h="511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Разделы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Содержание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Общепедагогические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“Готовность к переменам, мобильность, способность к  нестандартным трудовым действиям, ответственность и самостоятельность в  принятии решений 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+  иметь высшее образование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Предметные компетенции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Знание предмета и программы обучения”, «уметь планировать, проводить уроки, анализировать их эффективность (самоанализ урока)”.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Воспитательная работа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Владеть формами и методами воспитательной работы, методами организации экскурсий, походов и экспедиций, методами музейной педагогики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Развитие детей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Готовность принять разных детей, вне зависимости от их  реальных учебных возможностей, особенностей в поведении, состояния  психического и физического здоровья; способность в ходе наблюдения выявлять разнообразные  проблемы детей, связанные с особенностями их развития; способность оказать адресную помощь ребенку своими педагогическими приемами.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Дополнительные компетенции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ИКТ-компетентности,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Специфические требования для педагогов (начальной школы,  дошкольного образования, проч.)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9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68313" y="4763"/>
            <a:ext cx="8229600" cy="417512"/>
          </a:xfrm>
        </p:spPr>
        <p:txBody>
          <a:bodyPr/>
          <a:lstStyle/>
          <a:p>
            <a:r>
              <a:rPr lang="ru-RU" altLang="ru-RU" sz="2000" smtClean="0"/>
              <a:t>Области профессиональной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926275"/>
              </p:ext>
            </p:extLst>
          </p:nvPr>
        </p:nvGraphicFramePr>
        <p:xfrm>
          <a:off x="107504" y="476250"/>
          <a:ext cx="9036496" cy="6373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72"/>
                <a:gridCol w="585658"/>
                <a:gridCol w="669383"/>
                <a:gridCol w="669383"/>
              </a:tblGrid>
              <a:tr h="253611"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91435" marR="91435" marT="45721" marB="45721"/>
                </a:tc>
              </a:tr>
              <a:tr h="71463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Дошкольное образование (предшествующее начальному общему образованию) 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</a:tr>
              <a:tr h="45030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Начальное общее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</a:tr>
              <a:tr h="45030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Дополнительное образование детей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5030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Основное общее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</a:tr>
              <a:tr h="45030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Среднее (полное) общее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/>
                </a:tc>
              </a:tr>
              <a:tr h="45030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Начальное профессиональное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094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Обучение в образовательных учреждениях среднего профессионального образования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7895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Обучение в образовательных учреждениях высшего профессионального образования (университетах, академиях, институтах и в др.)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480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Послевузовское профессиональное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5" marR="91435" marT="45721" marB="4572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5464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Обучение в образовательных учреждениях дополнительного профессионального образования (повышения квалификации) для специалистов, имеющих высшее профессиональное образование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1" marB="4572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21" marB="45721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0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Ключевые компетенции педагога, реализующего субъектно-ориентированный </a:t>
            </a:r>
            <a:r>
              <a:rPr lang="ru-RU" sz="3100" b="1" dirty="0" smtClean="0"/>
              <a:t>процесс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61942"/>
              </p:ext>
            </p:extLst>
          </p:nvPr>
        </p:nvGraphicFramePr>
        <p:xfrm>
          <a:off x="0" y="1124744"/>
          <a:ext cx="9324528" cy="5888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7055"/>
                <a:gridCol w="3261129"/>
                <a:gridCol w="3096344"/>
              </a:tblGrid>
              <a:tr h="623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effectLst/>
                        </a:rPr>
                        <a:t>Сущностные для СОПП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effectLst/>
                        </a:rPr>
                        <a:t>Специфические – новые, возникли в связи с СОПП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effectLst/>
                        </a:rPr>
                        <a:t>Общепедагогические, важность которых повышается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</a:tr>
              <a:tr h="506513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Открытость к принятию других позиций, точек зрения (</a:t>
                      </a:r>
                      <a:r>
                        <a:rPr lang="ru-RU" sz="1600" spc="0" dirty="0" err="1">
                          <a:effectLst/>
                        </a:rPr>
                        <a:t>неидеологизированное</a:t>
                      </a:r>
                      <a:r>
                        <a:rPr lang="ru-RU" sz="1600" spc="0" dirty="0">
                          <a:effectLst/>
                        </a:rPr>
                        <a:t> мышление педагога).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Компетентность в установлении субъект-субъектных отношений. Подчёркивает, что решение принимает сам учащийся. Уважает выбор обучающегося.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  <a:tab pos="25908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Умеет формировать способность к рефлексии, осознанию собственного индивидуального пути получения образования.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Умеет обсуждать с учащимися личностный смысл образования. 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Умеет превращать учебную задачу в актуальную для обучающихся – предоставляет обучающемуся право самостоятельно формулировать задачи освоения избранного материала.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Владеет </a:t>
                      </a:r>
                      <a:r>
                        <a:rPr lang="ru-RU" sz="1600" spc="0" dirty="0" err="1">
                          <a:effectLst/>
                        </a:rPr>
                        <a:t>тьюторскими</a:t>
                      </a:r>
                      <a:r>
                        <a:rPr lang="ru-RU" sz="1600" spc="0" dirty="0">
                          <a:effectLst/>
                        </a:rPr>
                        <a:t> функциями.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Умеет использовать формирующее оценивание для развития личностных смыслов, ценностных установок учащихся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Умеет ставить педагогические цели и задачи сообразно возрастным и индивидуальным особенностям обучающихся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В рамках этой компетентности </a:t>
                      </a:r>
                      <a:endParaRPr lang="ru-RU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spc="0" dirty="0">
                          <a:effectLst/>
                        </a:rPr>
                        <a:t>решает педагогические задачи, связанные с накоплением учащимся личного опыта полноценной деятельности, опыта определения личностных смыслов образования и участия в той или иной деятельности.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149" marR="531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05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648816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ru-RU" altLang="ru-RU" sz="1600" dirty="0" smtClean="0"/>
              <a:t>Структура профессионального стандарта преподавателя профессионального и дополнительного образования  разного </a:t>
            </a:r>
            <a:r>
              <a:rPr lang="ru-RU" altLang="ru-RU" sz="1600" dirty="0" err="1" smtClean="0"/>
              <a:t>квалифицикационного</a:t>
            </a:r>
            <a:r>
              <a:rPr lang="ru-RU" altLang="ru-RU" sz="1600" dirty="0" smtClean="0"/>
              <a:t>  уровня (8-6)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617279"/>
              </p:ext>
            </p:extLst>
          </p:nvPr>
        </p:nvGraphicFramePr>
        <p:xfrm>
          <a:off x="107504" y="692696"/>
          <a:ext cx="8856662" cy="605243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752528"/>
                <a:gridCol w="2592288"/>
                <a:gridCol w="504056"/>
                <a:gridCol w="504056"/>
                <a:gridCol w="503734"/>
              </a:tblGrid>
              <a:tr h="39002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Обобщённые функции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Трудовые функции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</a:tr>
              <a:tr h="3300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А. Преподавание по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 доп. </a:t>
                      </a:r>
                      <a:r>
                        <a:rPr lang="ru-RU" sz="1400" dirty="0" err="1" smtClean="0"/>
                        <a:t>общеобразоват</a:t>
                      </a:r>
                      <a:r>
                        <a:rPr lang="ru-RU" sz="1400" dirty="0" smtClean="0"/>
                        <a:t>. программам</a:t>
                      </a:r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dirty="0" smtClean="0"/>
                        <a:t>Методическое</a:t>
                      </a:r>
                      <a:r>
                        <a:rPr lang="ru-RU" sz="1400" baseline="0" dirty="0" smtClean="0"/>
                        <a:t> обеспечение доп. программ общего образования</a:t>
                      </a:r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294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dirty="0" smtClean="0"/>
                        <a:t>Организационно-педагогическое обеспечение</a:t>
                      </a:r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D. </a:t>
                      </a:r>
                      <a:r>
                        <a:rPr lang="ru-RU" sz="1400" dirty="0" smtClean="0"/>
                        <a:t>Преподавание</a:t>
                      </a:r>
                      <a:r>
                        <a:rPr lang="ru-RU" sz="1400" baseline="0" dirty="0" smtClean="0"/>
                        <a:t> в СПО</a:t>
                      </a:r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E. </a:t>
                      </a:r>
                      <a:r>
                        <a:rPr lang="ru-RU" sz="1400" dirty="0" smtClean="0"/>
                        <a:t>Учебно-производственная</a:t>
                      </a:r>
                      <a:r>
                        <a:rPr lang="ru-RU" sz="1400" baseline="0" dirty="0" smtClean="0"/>
                        <a:t> Де </a:t>
                      </a:r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</a:t>
                      </a:r>
                      <a:r>
                        <a:rPr lang="ru-RU" sz="1400" dirty="0" smtClean="0"/>
                        <a:t>. Педагогическое</a:t>
                      </a:r>
                      <a:r>
                        <a:rPr lang="ru-RU" sz="1400" baseline="0" dirty="0" smtClean="0"/>
                        <a:t> сопровождение групп СПО</a:t>
                      </a:r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0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G.</a:t>
                      </a:r>
                      <a:r>
                        <a:rPr lang="ru-RU" sz="1400" dirty="0" smtClean="0"/>
                        <a:t> Методическое</a:t>
                      </a:r>
                      <a:r>
                        <a:rPr lang="ru-RU" sz="1400" baseline="0" dirty="0" smtClean="0"/>
                        <a:t> обеспечение СПО</a:t>
                      </a:r>
                      <a:endParaRPr lang="ru-RU" sz="1400" dirty="0" smtClean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H.</a:t>
                      </a:r>
                      <a:r>
                        <a:rPr lang="ru-RU" sz="1400" dirty="0" smtClean="0"/>
                        <a:t> Научно-методическое обеспечение СПО</a:t>
                      </a:r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I. </a:t>
                      </a:r>
                      <a:r>
                        <a:rPr lang="ru-RU" sz="1400" dirty="0" smtClean="0"/>
                        <a:t>Преподавание по программам </a:t>
                      </a:r>
                      <a:r>
                        <a:rPr lang="ru-RU" sz="1400" dirty="0" err="1" smtClean="0"/>
                        <a:t>бакалавриата</a:t>
                      </a:r>
                      <a:r>
                        <a:rPr lang="ru-RU" sz="1400" dirty="0" smtClean="0"/>
                        <a:t> и доп. программам</a:t>
                      </a:r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484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J.</a:t>
                      </a:r>
                      <a:r>
                        <a:rPr lang="ru-RU" sz="1400" dirty="0" smtClean="0"/>
                        <a:t> Преподавание по программам </a:t>
                      </a:r>
                      <a:r>
                        <a:rPr lang="ru-RU" sz="1400" dirty="0" err="1" smtClean="0"/>
                        <a:t>специалитета</a:t>
                      </a:r>
                      <a:r>
                        <a:rPr lang="ru-RU" sz="1400" dirty="0" smtClean="0"/>
                        <a:t>, магистратуры и доп. программам</a:t>
                      </a:r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390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K.</a:t>
                      </a:r>
                      <a:r>
                        <a:rPr lang="ru-RU" sz="1400" dirty="0" smtClean="0"/>
                        <a:t> Преподавание по программам аспирантуры и доп. программам</a:t>
                      </a:r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L.</a:t>
                      </a:r>
                      <a:r>
                        <a:rPr lang="ru-RU" sz="1400" dirty="0" smtClean="0"/>
                        <a:t> Организационно-педагогическое сопровождение программ ВПО</a:t>
                      </a:r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3900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M.</a:t>
                      </a:r>
                      <a:r>
                        <a:rPr lang="ru-RU" sz="1400" dirty="0" smtClean="0"/>
                        <a:t> Проведение </a:t>
                      </a:r>
                      <a:r>
                        <a:rPr lang="ru-RU" sz="1400" dirty="0" err="1" smtClean="0"/>
                        <a:t>профориентационных</a:t>
                      </a:r>
                      <a:r>
                        <a:rPr lang="ru-RU" sz="1400" dirty="0" smtClean="0"/>
                        <a:t> мероприятий</a:t>
                      </a:r>
                      <a:endParaRPr lang="ru-RU" sz="1400" dirty="0"/>
                    </a:p>
                  </a:txBody>
                  <a:tcPr marL="91438" marR="91438"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1438" marR="91438"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Выноска 1 5"/>
          <p:cNvSpPr/>
          <p:nvPr/>
        </p:nvSpPr>
        <p:spPr>
          <a:xfrm>
            <a:off x="5255568" y="2240868"/>
            <a:ext cx="3888432" cy="2664296"/>
          </a:xfrm>
          <a:prstGeom prst="borderCallout1">
            <a:avLst>
              <a:gd name="adj1" fmla="val 798"/>
              <a:gd name="adj2" fmla="val 1050"/>
              <a:gd name="adj3" fmla="val -31421"/>
              <a:gd name="adj4" fmla="val 12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Организация деятельности обучающихся.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Организация досуговой деятельности.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Обеспечение взаимодействия с родителями.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Педагогический контроль и оценка.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Разработка ПМО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96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</a:t>
            </a:r>
            <a:r>
              <a:rPr lang="ru-RU"/>
              <a:t>Выпускник магистратуры (7 уровень квалификации) должен осуществлять «Деятельность, предполагающую решение задач развития, разработки новых подходов, использования разнообразных методов (в том числе, инновационных)». </a:t>
            </a:r>
          </a:p>
        </p:txBody>
      </p:sp>
    </p:spTree>
    <p:extLst>
      <p:ext uri="{BB962C8B-B14F-4D97-AF65-F5344CB8AC3E}">
        <p14:creationId xmlns:p14="http://schemas.microsoft.com/office/powerpoint/2010/main" val="207303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6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Компетентностная</a:t>
            </a:r>
            <a:r>
              <a:rPr lang="ru-RU" sz="3200" dirty="0" smtClean="0"/>
              <a:t> модель профессионального опыта педагога (</a:t>
            </a:r>
            <a:r>
              <a:rPr lang="ru-RU" sz="3200" dirty="0" err="1" smtClean="0"/>
              <a:t>В.Д.Шадрикова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Матрица компетентности включает: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Компетенции </a:t>
            </a:r>
            <a:r>
              <a:rPr lang="ru-RU" dirty="0"/>
              <a:t>в организации учебной деятельности, 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Мотивация </a:t>
            </a:r>
            <a:r>
              <a:rPr lang="ru-RU" dirty="0"/>
              <a:t>учебной деятельности,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Разработка </a:t>
            </a:r>
            <a:r>
              <a:rPr lang="ru-RU" dirty="0"/>
              <a:t>программ педагогической деятельности, 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Информационная </a:t>
            </a:r>
            <a:r>
              <a:rPr lang="ru-RU" dirty="0"/>
              <a:t>компетентность и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Личностные </a:t>
            </a:r>
            <a:r>
              <a:rPr lang="ru-RU" dirty="0"/>
              <a:t>качества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dirty="0" err="1"/>
              <a:t>см.табл</a:t>
            </a:r>
            <a:r>
              <a:rPr lang="ru-RU" dirty="0"/>
              <a:t>. и графический профиль).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2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32675"/>
              </p:ext>
            </p:extLst>
          </p:nvPr>
        </p:nvGraphicFramePr>
        <p:xfrm>
          <a:off x="0" y="-91894"/>
          <a:ext cx="9144000" cy="7110065"/>
        </p:xfrm>
        <a:graphic>
          <a:graphicData uri="http://schemas.openxmlformats.org/drawingml/2006/table">
            <a:tbl>
              <a:tblPr firstRow="1" firstCol="1" bandRow="1"/>
              <a:tblGrid>
                <a:gridCol w="2376264"/>
                <a:gridCol w="6229384"/>
                <a:gridCol w="538352"/>
              </a:tblGrid>
              <a:tr h="220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компетенций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Аспект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Личностные качества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Вера в силы и возможности обучающихся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Интерес к внутреннему миру обучающихся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Открытость к принятию других позиций, точек зрения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 культура 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Общий уровень образованности.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Эмоциональная устойчивость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Позитивная направленность на педагогическую деятельность. Уверенность в себе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1.6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целей и задач педагогической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ставить педагогические цели и задачи сообразно возрастным и индивидуальным особенностям обучающихся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2.1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Мотивация учебной деятельности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обеспечить успех в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3.1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педагогическом оценивании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3.2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превращать учебную задачу в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актуальную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для обучающихся.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3.3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Информационная компетентность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предмете преподавания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методах преподавания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4.2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субъективных условиях деятельности (знание учеников и учебных коллективов) 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индивидуализации и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гуманизации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4.3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вести самостоятельный поиск информации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4.4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Разработка программ педагогической деятельности и принятие педагогических решений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разработать образовательную программу, выбрать учебники и учебные комплекты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5.1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принимать решения в различных педагогических ситуациях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5.2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50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Компетенции в организации учебной деятельности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установлении субъект-субъектных отношений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обеспечении понимания обучающимся дидактической задачи и способов деятельности.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педагогическом оценивании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организации информационной основы деятельности обучающегося (подразумевается информационная культура)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использовании современных средств, систем организации учебно-воспитательного процесса, общепедагогических технологий.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способах умственной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6.6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2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34943415"/>
              </p:ext>
            </p:extLst>
          </p:nvPr>
        </p:nvGraphicFramePr>
        <p:xfrm>
          <a:off x="323528" y="188640"/>
          <a:ext cx="5328592" cy="642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32621"/>
              </p:ext>
            </p:extLst>
          </p:nvPr>
        </p:nvGraphicFramePr>
        <p:xfrm>
          <a:off x="1547664" y="692696"/>
          <a:ext cx="6767736" cy="456565"/>
        </p:xfrm>
        <a:graphic>
          <a:graphicData uri="http://schemas.openxmlformats.org/drawingml/2006/table">
            <a:tbl>
              <a:tblPr firstRow="1" firstCol="1" bandRow="1"/>
              <a:tblGrid>
                <a:gridCol w="6229384"/>
                <a:gridCol w="538352"/>
              </a:tblGrid>
              <a:tr h="441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разработать образовательную программу, выбрать учебники и учебные комплекты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5.1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61425"/>
              </p:ext>
            </p:extLst>
          </p:nvPr>
        </p:nvGraphicFramePr>
        <p:xfrm>
          <a:off x="1547664" y="1268760"/>
          <a:ext cx="6767736" cy="465270"/>
        </p:xfrm>
        <a:graphic>
          <a:graphicData uri="http://schemas.openxmlformats.org/drawingml/2006/table">
            <a:tbl>
              <a:tblPr firstRow="1" firstCol="1" bandRow="1"/>
              <a:tblGrid>
                <a:gridCol w="6229384"/>
                <a:gridCol w="538352"/>
              </a:tblGrid>
              <a:tr h="465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 в субъективных условиях деятельности (знание учеников и учебных коллективов) 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индивидуализации и </a:t>
                      </a:r>
                      <a:r>
                        <a:rPr lang="ru-RU" sz="14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гуманизации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4.3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90" marR="373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61333"/>
              </p:ext>
            </p:extLst>
          </p:nvPr>
        </p:nvGraphicFramePr>
        <p:xfrm>
          <a:off x="1547664" y="1789956"/>
          <a:ext cx="6840760" cy="521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4036"/>
                <a:gridCol w="786724"/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Компетентность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в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реализации различных способов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умственной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 учеников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6.6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7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686800" cy="419100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2000" dirty="0" smtClean="0"/>
              <a:t>Трудовая деятельность руководителя </a:t>
            </a:r>
            <a:br>
              <a:rPr lang="ru-RU" altLang="ru-RU" sz="2000" dirty="0" smtClean="0"/>
            </a:br>
            <a:r>
              <a:rPr lang="ru-RU" altLang="ru-RU" sz="2000" dirty="0" smtClean="0"/>
              <a:t>разного </a:t>
            </a:r>
            <a:r>
              <a:rPr lang="ru-RU" altLang="ru-RU" sz="2000" dirty="0" err="1" smtClean="0"/>
              <a:t>квалифицикационного</a:t>
            </a:r>
            <a:r>
              <a:rPr lang="ru-RU" altLang="ru-RU" sz="2000" dirty="0" smtClean="0"/>
              <a:t>  уровня (4-7)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07732"/>
              </p:ext>
            </p:extLst>
          </p:nvPr>
        </p:nvGraphicFramePr>
        <p:xfrm>
          <a:off x="107504" y="692696"/>
          <a:ext cx="8856662" cy="60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992"/>
                <a:gridCol w="1649234"/>
                <a:gridCol w="1724200"/>
                <a:gridCol w="1537904"/>
                <a:gridCol w="1771332"/>
              </a:tblGrid>
              <a:tr h="46307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Обобщённые функции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</a:tr>
              <a:tr h="112471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А. Стратегическое развитие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79933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ru-RU" sz="1800" dirty="0" smtClean="0"/>
                        <a:t>Реализация  планов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999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ru-RU" sz="1800" dirty="0" smtClean="0"/>
                        <a:t>Работа с коллективом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</a:tr>
              <a:tr h="7193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D. </a:t>
                      </a:r>
                      <a:r>
                        <a:rPr lang="ru-RU" sz="1800" dirty="0" smtClean="0"/>
                        <a:t>ПВК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</a:tr>
              <a:tr h="8991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E. </a:t>
                      </a:r>
                      <a:r>
                        <a:rPr lang="ru-RU" sz="1800" dirty="0" smtClean="0"/>
                        <a:t>Руководство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  <a:tr h="89918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ХАРАКТЕРИСТИКА</a:t>
                      </a:r>
                      <a:r>
                        <a:rPr lang="ru-RU" sz="1800" dirty="0" smtClean="0"/>
                        <a:t> УРОВНЯ:</a:t>
                      </a:r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8" marR="91438"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8" marR="91438" marT="45716" marB="4571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19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270012"/>
              </p:ext>
            </p:extLst>
          </p:nvPr>
        </p:nvGraphicFramePr>
        <p:xfrm>
          <a:off x="18550" y="707884"/>
          <a:ext cx="9139839" cy="61706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6064"/>
                <a:gridCol w="1313090"/>
                <a:gridCol w="3600400"/>
                <a:gridCol w="770899"/>
                <a:gridCol w="2879386"/>
              </a:tblGrid>
              <a:tr h="382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445" algn="l"/>
                          <a:tab pos="184150" algn="l"/>
                        </a:tabLst>
                      </a:pPr>
                      <a:r>
                        <a:rPr lang="ru-RU" sz="1400" dirty="0">
                          <a:effectLst/>
                        </a:rPr>
                        <a:t>Вид занятия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445" algn="l"/>
                          <a:tab pos="184150" algn="l"/>
                        </a:tabLst>
                      </a:pPr>
                      <a:r>
                        <a:rPr lang="ru-RU" sz="1400" dirty="0">
                          <a:effectLst/>
                        </a:rPr>
                        <a:t>/ часов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Тема. Вопросы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Поток 1. 910м, 911м, </a:t>
                      </a:r>
                      <a:r>
                        <a:rPr lang="ru-RU" sz="1200" dirty="0">
                          <a:effectLst/>
                        </a:rPr>
                        <a:t>912м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>
                          <a:effectLst/>
                        </a:rPr>
                        <a:t>Поток 2. </a:t>
                      </a:r>
                      <a:r>
                        <a:rPr lang="ru-RU" sz="1200">
                          <a:effectLst/>
                        </a:rPr>
                        <a:t> 913м, ,  915м,  916м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5739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4445" algn="l"/>
                          <a:tab pos="184150" algn="l"/>
                        </a:tabLst>
                      </a:pPr>
                      <a:r>
                        <a:rPr lang="ru-RU" sz="1200">
                          <a:effectLst/>
                        </a:rPr>
                        <a:t>Л /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Система ОУ. Должности. Функционал работников психолого-педагогического профиля. Требования ФГОС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Требования к Проекту по курсу ОПДе.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6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18.11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4150" algn="l"/>
                        </a:tabLst>
                      </a:pPr>
                      <a:r>
                        <a:rPr lang="ru-RU" sz="1200">
                          <a:effectLst/>
                        </a:rPr>
                        <a:t>С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00"/>
                          </a:highlight>
                        </a:rPr>
                        <a:t>Практикум: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00"/>
                          </a:highlight>
                        </a:rPr>
                        <a:t>Характеристика ОО в РСО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4150" algn="l"/>
                        </a:tabLst>
                      </a:pPr>
                      <a:r>
                        <a:rPr lang="ru-RU" sz="1200">
                          <a:effectLst/>
                        </a:rPr>
                        <a:t>Л 2</a:t>
                      </a:r>
                    </a:p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4150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00"/>
                          </a:highlight>
                        </a:rPr>
                        <a:t>Лекция: </a:t>
                      </a:r>
                      <a:r>
                        <a:rPr lang="ru-RU" sz="1200">
                          <a:effectLst/>
                        </a:rPr>
                        <a:t>Функционал работников психолого-педагогического профиля в свете ФГОС.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40379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25.11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 dirty="0">
                          <a:effectLst/>
                        </a:rPr>
                        <a:t>С 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00FF00"/>
                          </a:highlight>
                        </a:rPr>
                        <a:t>Семинар </a:t>
                      </a:r>
                      <a:r>
                        <a:rPr lang="ru-RU" sz="1200" dirty="0" smtClean="0">
                          <a:effectLst/>
                          <a:highlight>
                            <a:srgbClr val="00FF00"/>
                          </a:highlight>
                        </a:rPr>
                        <a:t>3. Функционал </a:t>
                      </a:r>
                      <a:r>
                        <a:rPr lang="ru-RU" sz="1200" dirty="0">
                          <a:effectLst/>
                          <a:highlight>
                            <a:srgbClr val="00FF00"/>
                          </a:highlight>
                        </a:rPr>
                        <a:t>работников психолого-педагогического профиля, изменения в свете ФГОС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573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С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00FF00"/>
                          </a:highlight>
                        </a:rPr>
                        <a:t>Семинар </a:t>
                      </a:r>
                      <a:r>
                        <a:rPr lang="ru-RU" sz="1200" dirty="0" smtClean="0">
                          <a:effectLst/>
                          <a:highlight>
                            <a:srgbClr val="00FF00"/>
                          </a:highlight>
                        </a:rPr>
                        <a:t>3.  Функционал </a:t>
                      </a:r>
                      <a:r>
                        <a:rPr lang="ru-RU" sz="1200" dirty="0">
                          <a:effectLst/>
                          <a:highlight>
                            <a:srgbClr val="00FF00"/>
                          </a:highlight>
                        </a:rPr>
                        <a:t>работников психолого-педагогического профиля, изменения в свете </a:t>
                      </a:r>
                      <a:r>
                        <a:rPr lang="ru-RU" sz="1200" dirty="0" smtClean="0">
                          <a:effectLst/>
                          <a:highlight>
                            <a:srgbClr val="00FF00"/>
                          </a:highlight>
                        </a:rPr>
                        <a:t>ФГОС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2.12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Практ. / 4 час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Проектирование ПП (ядро всех проектов в сфере образования)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Практикум: Анализ проектов ПП.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Консультация по Проектам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Пр. 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Проектирование ПП 1 (разбор проектов магистрантов. Защита замыслов ).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Пр.2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Проектирование ПП 1 (разбор проектов магистрантов. Защита замыслов ).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Практ. / 4 час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Реализация требований ФГОС в образовательных программах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382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Проектирование ПП 2.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 Защита замыслов Проектов ).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19132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23.12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rowSpan="2"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 dirty="0">
                          <a:effectLst/>
                        </a:rPr>
                        <a:t>4 час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Защита Проектов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191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00FFFF"/>
                          </a:highlight>
                        </a:rPr>
                        <a:t>Защита Проектов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191321">
                <a:tc gridSpan="2"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Всего часов ноябрь –декабрь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18+2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6+2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  <a:tr h="191321">
                <a:tc gridSpan="2">
                  <a:txBody>
                    <a:bodyPr/>
                    <a:lstStyle/>
                    <a:p>
                      <a:pPr marL="4445">
                        <a:spcAft>
                          <a:spcPts val="0"/>
                        </a:spcAft>
                        <a:tabLst>
                          <a:tab pos="94615" algn="l"/>
                          <a:tab pos="180340" algn="l"/>
                        </a:tabLst>
                      </a:pPr>
                      <a:r>
                        <a:rPr lang="ru-RU" sz="1200">
                          <a:effectLst/>
                        </a:rPr>
                        <a:t>Общая сумма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776" marR="29776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9355" y="0"/>
            <a:ext cx="8424936" cy="707886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5250" algn="l"/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" algn="l"/>
                <a:tab pos="1809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занятий по курсу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ОПДе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" algn="l"/>
                <a:tab pos="1809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Ноябрь - январь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D60093"/>
                </a:solidFill>
              </a:rPr>
              <a:t>Спасибо за внимание</a:t>
            </a:r>
            <a:r>
              <a:rPr lang="en-US" altLang="ru-RU" smtClean="0">
                <a:solidFill>
                  <a:srgbClr val="D60093"/>
                </a:solidFill>
              </a:rPr>
              <a:t>!</a:t>
            </a:r>
            <a:r>
              <a:rPr lang="ru-RU" altLang="ru-RU" sz="3200" smtClean="0">
                <a:solidFill>
                  <a:srgbClr val="D60093"/>
                </a:solidFill>
              </a:rPr>
              <a:t/>
            </a:r>
            <a:br>
              <a:rPr lang="ru-RU" altLang="ru-RU" sz="3200" smtClean="0">
                <a:solidFill>
                  <a:srgbClr val="D60093"/>
                </a:solidFill>
              </a:rPr>
            </a:br>
            <a:r>
              <a:rPr lang="ru-RU" altLang="ru-RU" sz="3200" smtClean="0">
                <a:solidFill>
                  <a:srgbClr val="D60093"/>
                </a:solidFill>
              </a:rPr>
              <a:t> </a:t>
            </a:r>
            <a:r>
              <a:rPr lang="en-US" altLang="ru-RU" sz="3200" smtClean="0">
                <a:solidFill>
                  <a:schemeClr val="hlink"/>
                </a:solidFill>
                <a:hlinkClick r:id="rId2"/>
              </a:rPr>
              <a:t>vvyudin2013@yandex.ru</a:t>
            </a:r>
            <a:endParaRPr lang="ru-RU" altLang="ru-RU" sz="32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4868863"/>
            <a:ext cx="6400800" cy="17526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Юдин Владимир Владимирович</a:t>
            </a:r>
          </a:p>
          <a:p>
            <a:pPr marL="0" indent="0" algn="r" eaLnBrk="1" hangingPunct="1">
              <a:lnSpc>
                <a:spcPct val="75000"/>
              </a:lnSpc>
              <a:buFontTx/>
              <a:buNone/>
            </a:pPr>
            <a:r>
              <a:rPr lang="ru-RU" altLang="ru-RU" sz="2400" smtClean="0"/>
              <a:t>д.п.н., 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chemeClr val="hlink"/>
                </a:solidFill>
              </a:rPr>
              <a:t>доцент кафедры ПТх ЯГПУ 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chemeClr val="hlink"/>
                </a:solidFill>
              </a:rPr>
              <a:t>им. К.Д.Ушинского </a:t>
            </a:r>
            <a:endParaRPr lang="en-US" altLang="ru-RU" sz="2400" smtClean="0"/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39026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929654"/>
              </p:ext>
            </p:extLst>
          </p:nvPr>
        </p:nvGraphicFramePr>
        <p:xfrm>
          <a:off x="395537" y="2076291"/>
          <a:ext cx="8291264" cy="2659380"/>
        </p:xfrm>
        <a:graphic>
          <a:graphicData uri="http://schemas.openxmlformats.org/drawingml/2006/table">
            <a:tbl>
              <a:tblPr/>
              <a:tblGrid>
                <a:gridCol w="8082984"/>
                <a:gridCol w="20828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Специальные школы</a:t>
                      </a:r>
                      <a:endParaRPr lang="ru-RU" dirty="0"/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CE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ru-RU" dirty="0"/>
                        <a:t>1 вид — для глухих;</a:t>
                      </a:r>
                      <a:br>
                        <a:rPr lang="ru-RU" dirty="0"/>
                      </a:br>
                      <a:r>
                        <a:rPr lang="ru-RU" dirty="0"/>
                        <a:t>2 вид — для слабослышащих;</a:t>
                      </a:r>
                      <a:br>
                        <a:rPr lang="ru-RU" dirty="0"/>
                      </a:br>
                      <a:r>
                        <a:rPr lang="ru-RU" dirty="0">
                          <a:solidFill>
                            <a:srgbClr val="0000FF"/>
                          </a:solidFill>
                        </a:rPr>
                        <a:t>3 вид — для слепых;</a:t>
                      </a:r>
                      <a:br>
                        <a:rPr lang="ru-RU" dirty="0">
                          <a:solidFill>
                            <a:srgbClr val="0000FF"/>
                          </a:solidFill>
                        </a:rPr>
                      </a:br>
                      <a:r>
                        <a:rPr lang="ru-RU" dirty="0">
                          <a:solidFill>
                            <a:srgbClr val="0000FF"/>
                          </a:solidFill>
                        </a:rPr>
                        <a:t>4 вид — для детей с остаточным зрением;</a:t>
                      </a:r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/>
                        <a:t>5 вид — для детей с тяжёлой 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речевой</a:t>
                      </a:r>
                      <a:r>
                        <a:rPr lang="ru-RU" dirty="0"/>
                        <a:t> патологией;</a:t>
                      </a:r>
                      <a:br>
                        <a:rPr lang="ru-RU" dirty="0"/>
                      </a:br>
                      <a:r>
                        <a:rPr lang="ru-RU" dirty="0"/>
                        <a:t>6 вид — для детей с нарушениями </a:t>
                      </a: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опорно-двигательного аппара</a:t>
                      </a:r>
                      <a:r>
                        <a:rPr lang="ru-RU" dirty="0"/>
                        <a:t>та;</a:t>
                      </a:r>
                      <a:br>
                        <a:rPr lang="ru-RU" dirty="0"/>
                      </a:br>
                      <a:r>
                        <a:rPr lang="ru-RU" dirty="0"/>
                        <a:t>7 вид — для детей с ЗПР (задержкой психического развития);</a:t>
                      </a:r>
                      <a:br>
                        <a:rPr lang="ru-RU" dirty="0"/>
                      </a:br>
                      <a:r>
                        <a:rPr lang="ru-RU" dirty="0"/>
                        <a:t>8 вид — для детей с нарушениями интеллекта.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C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45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 eaLnBrk="1" hangingPunct="1"/>
            <a:r>
              <a:rPr lang="ru-RU" altLang="ru-RU" sz="3600" smtClean="0">
                <a:solidFill>
                  <a:srgbClr val="CC3300"/>
                </a:solidFill>
              </a:rPr>
              <a:t>4. Требования к педагогу. Становление профессионала</a:t>
            </a:r>
            <a:endParaRPr lang="ru-RU" altLang="ru-RU" sz="4000" smtClean="0">
              <a:solidFill>
                <a:srgbClr val="CC33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altLang="ru-RU" smtClean="0"/>
              <a:t>Профессионально-важные качества и ключевые компетенции современного педагога. Виды профессиональной деятельности.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altLang="ru-RU" smtClean="0"/>
              <a:t>Формы повышения квалификации и профессионального роста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altLang="ru-RU" smtClean="0"/>
              <a:t>Карьера,  современные критерии её успешности и уровни ожидаемого образовательного результата.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560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Заключение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altLang="ru-RU" smtClean="0"/>
              <a:t>Требования к специалистам, обслуживающим передовые производства, характерные для информационного общества и «знаниевых производств», пути их подготовки.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mtClean="0"/>
              <a:t>Социальная значимость образования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711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 fontScale="90000"/>
          </a:bodyPr>
          <a:lstStyle/>
          <a:p>
            <a:r>
              <a:rPr lang="ru-RU" altLang="ru-RU" sz="2800" b="1" smtClean="0"/>
              <a:t>Семинар 3. « Система ОУ и функционал психолого-педагогических работников» </a:t>
            </a:r>
            <a:endParaRPr lang="ru-RU" altLang="ru-RU" sz="2800" smtClean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51831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400" b="1" dirty="0" smtClean="0"/>
              <a:t>Задание </a:t>
            </a:r>
            <a:r>
              <a:rPr lang="ru-RU" sz="2400" b="1" dirty="0"/>
              <a:t>1 :</a:t>
            </a:r>
            <a:r>
              <a:rPr lang="ru-RU" sz="2400" dirty="0"/>
              <a:t> Описать ОУ, в котором Вы работаете (предстоит работать </a:t>
            </a:r>
            <a:r>
              <a:rPr lang="ru-RU" sz="2400" dirty="0" smtClean="0"/>
              <a:t>).</a:t>
            </a:r>
            <a:endParaRPr lang="ru-RU" sz="2400" dirty="0"/>
          </a:p>
          <a:p>
            <a:pPr marL="0" indent="0">
              <a:buFontTx/>
              <a:buNone/>
              <a:defRPr/>
            </a:pPr>
            <a:r>
              <a:rPr lang="ru-RU" sz="2400" dirty="0"/>
              <a:t>Формат описания ОУ: </a:t>
            </a:r>
          </a:p>
          <a:p>
            <a:pPr>
              <a:defRPr/>
            </a:pPr>
            <a:r>
              <a:rPr lang="ru-RU" sz="2400" dirty="0"/>
              <a:t>Вид ОУ – (учебное, дополнительное образование, методическое, административное, инфраструктура).</a:t>
            </a:r>
          </a:p>
          <a:p>
            <a:pPr>
              <a:defRPr/>
            </a:pPr>
            <a:r>
              <a:rPr lang="ru-RU" sz="2400" dirty="0"/>
              <a:t>Уровень  ОУ (ступень образования и статус).</a:t>
            </a:r>
          </a:p>
          <a:p>
            <a:pPr>
              <a:defRPr/>
            </a:pPr>
            <a:r>
              <a:rPr lang="ru-RU" sz="2400" dirty="0"/>
              <a:t>Целевое назначение </a:t>
            </a:r>
            <a:r>
              <a:rPr lang="ru-RU" sz="2400" dirty="0" smtClean="0"/>
              <a:t>– (</a:t>
            </a:r>
            <a:r>
              <a:rPr lang="ru-RU" sz="2400" dirty="0"/>
              <a:t>образ и компетентности </a:t>
            </a:r>
            <a:r>
              <a:rPr lang="ru-RU" sz="2400" dirty="0" smtClean="0"/>
              <a:t>выпускника, </a:t>
            </a:r>
            <a:r>
              <a:rPr lang="ru-RU" sz="2400" b="1" dirty="0" smtClean="0"/>
              <a:t>продуктом какого типа ПП </a:t>
            </a:r>
            <a:r>
              <a:rPr lang="ru-RU" sz="2400" dirty="0" smtClean="0"/>
              <a:t>является выпускник?).</a:t>
            </a:r>
            <a:endParaRPr lang="ru-RU" sz="2400" dirty="0"/>
          </a:p>
          <a:p>
            <a:pPr>
              <a:defRPr/>
            </a:pPr>
            <a:r>
              <a:rPr lang="ru-RU" sz="2400" dirty="0"/>
              <a:t>Миссия </a:t>
            </a:r>
            <a:r>
              <a:rPr lang="ru-RU" sz="2400" dirty="0" smtClean="0"/>
              <a:t>- ?</a:t>
            </a:r>
            <a:endParaRPr lang="ru-RU" sz="2400" dirty="0"/>
          </a:p>
          <a:p>
            <a:pPr>
              <a:defRPr/>
            </a:pPr>
            <a:r>
              <a:rPr lang="ru-RU" sz="2400" dirty="0"/>
              <a:t>Описание конкретного ОУ : (численность контингента, направления подготовки, сроки обучения-подготовки 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236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С и с т е м а     о б р а з о в а н и я     в     Р о с </a:t>
            </a:r>
            <a:r>
              <a:rPr lang="ru-RU" sz="1600" dirty="0" err="1" smtClean="0"/>
              <a:t>с</a:t>
            </a:r>
            <a:r>
              <a:rPr lang="ru-RU" sz="1600" dirty="0" smtClean="0"/>
              <a:t> и </a:t>
            </a:r>
            <a:r>
              <a:rPr lang="ru-RU" sz="1600" dirty="0" err="1" smtClean="0"/>
              <a:t>и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Рисунок 4" descr="Диаграмма  схема системы российского образова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208911" cy="7350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3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44450"/>
            <a:ext cx="8713787" cy="58324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400" b="1" dirty="0" smtClean="0"/>
              <a:t>Задание </a:t>
            </a:r>
            <a:r>
              <a:rPr lang="ru-RU" sz="2400" b="1" dirty="0"/>
              <a:t>3. : </a:t>
            </a:r>
            <a:r>
              <a:rPr lang="ru-RU" sz="2400" dirty="0"/>
              <a:t>Обозначить в пространстве ОУ (2-х мерном : возраст учащихся, ступень (уровень) образования) все известные Вам виды учебных заведений.</a:t>
            </a:r>
          </a:p>
          <a:p>
            <a:pPr marL="0" indent="0">
              <a:buFontTx/>
              <a:buNone/>
              <a:defRPr/>
            </a:pPr>
            <a:r>
              <a:rPr lang="ru-RU" sz="2400" dirty="0" smtClean="0"/>
              <a:t>(Перечень </a:t>
            </a:r>
            <a:r>
              <a:rPr lang="ru-RU" sz="2400" dirty="0"/>
              <a:t>ОУ берется из ЗАКОН РФ "ОБ ОБРАЗОВАНИИ </a:t>
            </a:r>
            <a:r>
              <a:rPr lang="ru-RU" sz="2400" dirty="0" smtClean="0"/>
              <a:t>– см. </a:t>
            </a:r>
            <a:r>
              <a:rPr lang="ru-RU" sz="2400" u="sng" dirty="0">
                <a:hlinkClick r:id="rId2"/>
              </a:rPr>
              <a:t>Федеральный закон от 29 декабря 2012 г. № 273-ФЗ "Об образовании в Российской Федерации" </a:t>
            </a:r>
            <a:r>
              <a:rPr lang="ru-RU" sz="2400" dirty="0"/>
              <a:t>).</a:t>
            </a:r>
          </a:p>
          <a:p>
            <a:pPr marL="0" indent="0">
              <a:buFontTx/>
              <a:buNone/>
              <a:defRPr/>
            </a:pPr>
            <a:endParaRPr lang="ru-RU" sz="2400" dirty="0" smtClean="0"/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r>
              <a:rPr lang="ru-RU" sz="2400" b="1" dirty="0"/>
              <a:t>Задание 4. : </a:t>
            </a:r>
            <a:r>
              <a:rPr lang="ru-RU" sz="2400" dirty="0"/>
              <a:t>Приведите сравнительное описание ОУ, близких по своему  функциональному назначению.</a:t>
            </a:r>
          </a:p>
          <a:p>
            <a:pPr>
              <a:defRPr/>
            </a:pPr>
            <a:r>
              <a:rPr lang="ru-RU" sz="2400" dirty="0"/>
              <a:t>Пример: (Гимназия, Лицей, СОШ) , (Колледж, ВПУ – высшее профессиональное училище, ССУЗ); (Университет, Академия, Институт), проч.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8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idx="1"/>
          </p:nvPr>
        </p:nvSpPr>
        <p:spPr>
          <a:xfrm>
            <a:off x="107950" y="333375"/>
            <a:ext cx="9036050" cy="6191250"/>
          </a:xfrm>
        </p:spPr>
        <p:txBody>
          <a:bodyPr/>
          <a:lstStyle/>
          <a:p>
            <a:r>
              <a:rPr lang="ru-RU" altLang="ru-RU" smtClean="0">
                <a:solidFill>
                  <a:srgbClr val="FF0000"/>
                </a:solidFill>
              </a:rPr>
              <a:t>Лицей</a:t>
            </a:r>
            <a:r>
              <a:rPr lang="ru-RU" altLang="ru-RU" smtClean="0"/>
              <a:t> - Среднее общеобразовательное учебное заведение с предпрофильной подготовкой</a:t>
            </a:r>
          </a:p>
          <a:p>
            <a:r>
              <a:rPr lang="ru-RU" altLang="ru-RU" smtClean="0">
                <a:solidFill>
                  <a:srgbClr val="FF0000"/>
                </a:solidFill>
              </a:rPr>
              <a:t>Гимназия</a:t>
            </a:r>
            <a:r>
              <a:rPr lang="ru-RU" altLang="ru-RU" smtClean="0"/>
              <a:t> - Среднее общеобразовательное учебное заведение, предлагающее программу классического образования  </a:t>
            </a:r>
          </a:p>
          <a:p>
            <a:r>
              <a:rPr lang="ru-RU" altLang="ru-RU" smtClean="0">
                <a:solidFill>
                  <a:srgbClr val="FF0000"/>
                </a:solidFill>
              </a:rPr>
              <a:t>Колледж</a:t>
            </a:r>
            <a:r>
              <a:rPr lang="ru-RU" altLang="ru-RU" smtClean="0"/>
              <a:t> – первая ступень ВУЗа (2 года и степень </a:t>
            </a:r>
            <a:r>
              <a:rPr lang="en-US" altLang="ru-RU" u="sng" smtClean="0">
                <a:hlinkClick r:id="rId2" tooltip="en:Associate degree"/>
              </a:rPr>
              <a:t>Associate degree</a:t>
            </a:r>
            <a:r>
              <a:rPr lang="ru-RU" altLang="ru-RU" smtClean="0"/>
              <a:t>, либо маленький вуз, дающий степень бакалавра); в странах Британского Содружества и США – старшая ступень школы</a:t>
            </a:r>
          </a:p>
        </p:txBody>
      </p:sp>
    </p:spTree>
    <p:extLst>
      <p:ext uri="{BB962C8B-B14F-4D97-AF65-F5344CB8AC3E}">
        <p14:creationId xmlns:p14="http://schemas.microsoft.com/office/powerpoint/2010/main" val="146788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742112"/>
          </a:xfrm>
        </p:spPr>
        <p:txBody>
          <a:bodyPr/>
          <a:lstStyle/>
          <a:p>
            <a:r>
              <a:rPr lang="ru-RU" altLang="ru-RU" sz="2800" smtClean="0">
                <a:solidFill>
                  <a:srgbClr val="FF0000"/>
                </a:solidFill>
              </a:rPr>
              <a:t>Институт</a:t>
            </a:r>
            <a:r>
              <a:rPr lang="ru-RU" altLang="ru-RU" sz="2800" smtClean="0"/>
              <a:t> (</a:t>
            </a:r>
            <a:r>
              <a:rPr lang="ru-RU" altLang="ru-RU" sz="2800" u="sng" smtClean="0"/>
              <a:t>лат.</a:t>
            </a:r>
            <a:r>
              <a:rPr lang="ru-RU" altLang="ru-RU" sz="2800" smtClean="0"/>
              <a:t> </a:t>
            </a:r>
            <a:r>
              <a:rPr lang="ru-RU" altLang="ru-RU" sz="2800" i="1" smtClean="0"/>
              <a:t>institutum</a:t>
            </a:r>
            <a:r>
              <a:rPr lang="ru-RU" altLang="ru-RU" sz="2800" smtClean="0"/>
              <a:t> — установление, обычай, учреждение) — термин, употребляемый для обозначения определённого класса организаций. Институт — высшее учебное заведение</a:t>
            </a:r>
          </a:p>
          <a:p>
            <a:r>
              <a:rPr lang="ru-RU" altLang="ru-RU" sz="2800" smtClean="0">
                <a:solidFill>
                  <a:srgbClr val="FF0000"/>
                </a:solidFill>
              </a:rPr>
              <a:t>Университет </a:t>
            </a:r>
            <a:r>
              <a:rPr lang="ru-RU" altLang="ru-RU" sz="2800" smtClean="0"/>
              <a:t>– (от лат. </a:t>
            </a:r>
            <a:r>
              <a:rPr lang="ru-RU" altLang="ru-RU" sz="2800" i="1" smtClean="0"/>
              <a:t>universitas</a:t>
            </a:r>
            <a:r>
              <a:rPr lang="ru-RU" altLang="ru-RU" sz="2800" smtClean="0"/>
              <a:t> — совокупность, общность) — высшее учебное заведение, где готовятся специалисты по фундаментальным и многим прикладным наукам. </a:t>
            </a:r>
          </a:p>
          <a:p>
            <a:r>
              <a:rPr lang="ru-RU" altLang="ru-RU" sz="2800" smtClean="0">
                <a:solidFill>
                  <a:srgbClr val="FF0000"/>
                </a:solidFill>
              </a:rPr>
              <a:t>Академия</a:t>
            </a:r>
            <a:r>
              <a:rPr lang="ru-RU" altLang="ru-RU" sz="2800" smtClean="0"/>
              <a:t> - </a:t>
            </a:r>
            <a:r>
              <a:rPr lang="ru-RU" altLang="ru-RU" sz="2800" u="sng" smtClean="0"/>
              <a:t> учебное заведение</a:t>
            </a:r>
            <a:r>
              <a:rPr lang="ru-RU" altLang="ru-RU" sz="2800" smtClean="0"/>
              <a:t>, реализующее образовательные программы высшего и послевузовского профессионального образования  преимущественно в одной из областей науки или культуры;</a:t>
            </a:r>
          </a:p>
        </p:txBody>
      </p:sp>
    </p:spTree>
    <p:extLst>
      <p:ext uri="{BB962C8B-B14F-4D97-AF65-F5344CB8AC3E}">
        <p14:creationId xmlns:p14="http://schemas.microsoft.com/office/powerpoint/2010/main" val="24743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ru-RU" altLang="ru-RU" sz="2400" b="1" smtClean="0"/>
              <a:t>Задание 2 :</a:t>
            </a:r>
            <a:r>
              <a:rPr lang="ru-RU" altLang="ru-RU" sz="2400" smtClean="0"/>
              <a:t> Описать Ваш функционал в ОУ, в котором Вы работаете  или предполагаете работать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196975"/>
            <a:ext cx="8964612" cy="57610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400" dirty="0" smtClean="0"/>
              <a:t>Формат описания функционала ОУ: </a:t>
            </a:r>
          </a:p>
          <a:p>
            <a:pPr>
              <a:defRPr/>
            </a:pPr>
            <a:r>
              <a:rPr lang="ru-RU" sz="2400" dirty="0" smtClean="0"/>
              <a:t>Ваша должность и место в штатном расписании (подчиненность, подчиненные) .</a:t>
            </a:r>
          </a:p>
          <a:p>
            <a:pPr>
              <a:defRPr/>
            </a:pPr>
            <a:r>
              <a:rPr lang="ru-RU" sz="2400" dirty="0" smtClean="0"/>
              <a:t>Должностные обязанности. </a:t>
            </a:r>
          </a:p>
          <a:p>
            <a:pPr>
              <a:defRPr/>
            </a:pPr>
            <a:r>
              <a:rPr lang="ru-RU" sz="2400" dirty="0" smtClean="0"/>
              <a:t>Требования к компетентностям и ПВК работника, Уровень квалификации. </a:t>
            </a:r>
          </a:p>
          <a:p>
            <a:pPr>
              <a:defRPr/>
            </a:pPr>
            <a:r>
              <a:rPr lang="ru-RU" sz="2400" dirty="0" smtClean="0"/>
              <a:t>Специфика требований к должности, предъявляемых новыми подходами к образованию.</a:t>
            </a:r>
          </a:p>
          <a:p>
            <a:pPr>
              <a:defRPr/>
            </a:pPr>
            <a:r>
              <a:rPr lang="ru-RU" sz="2400" dirty="0" smtClean="0"/>
              <a:t>Соотношение квалификационных требований с образованием, полученным  в ВУЗе.</a:t>
            </a:r>
          </a:p>
          <a:p>
            <a:pPr>
              <a:defRPr/>
            </a:pPr>
            <a:r>
              <a:rPr lang="ru-RU" sz="2400" dirty="0" smtClean="0"/>
              <a:t>Анализ своей профессиональной готовности. Предложения.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4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577" y="-43870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Состав Профессионального стандарта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33255"/>
            <a:ext cx="86764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3. Термины </a:t>
            </a:r>
            <a:r>
              <a:rPr lang="ru-RU" dirty="0"/>
              <a:t>и определения применительно к педагогу</a:t>
            </a:r>
            <a:r>
              <a:rPr lang="ru-RU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4220" y="846676"/>
            <a:ext cx="99325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3.1 </a:t>
            </a:r>
            <a:r>
              <a:rPr lang="ru-RU" b="1" dirty="0"/>
              <a:t>Квалификация педагога </a:t>
            </a:r>
            <a:r>
              <a:rPr lang="ru-RU" dirty="0"/>
              <a:t>– </a:t>
            </a:r>
            <a:r>
              <a:rPr lang="ru-RU" dirty="0" smtClean="0"/>
              <a:t>уровень </a:t>
            </a:r>
            <a:r>
              <a:rPr lang="ru-RU" dirty="0"/>
              <a:t>профессиональной</a:t>
            </a:r>
          </a:p>
          <a:p>
            <a:r>
              <a:rPr lang="ru-RU" dirty="0"/>
              <a:t>подготовки учителя и его </a:t>
            </a:r>
            <a:r>
              <a:rPr lang="ru-RU" dirty="0" smtClean="0"/>
              <a:t>готовность </a:t>
            </a:r>
            <a:r>
              <a:rPr lang="ru-RU" dirty="0"/>
              <a:t>к труду в сфере </a:t>
            </a:r>
            <a:r>
              <a:rPr lang="ru-RU" dirty="0" smtClean="0"/>
              <a:t>образования ( </a:t>
            </a:r>
            <a:r>
              <a:rPr lang="ru-RU" dirty="0"/>
              <a:t>складывается из его </a:t>
            </a:r>
            <a:r>
              <a:rPr lang="ru-RU" dirty="0" smtClean="0"/>
              <a:t>профессиональных компетенций).</a:t>
            </a:r>
            <a:endParaRPr lang="ru-RU" dirty="0"/>
          </a:p>
          <a:p>
            <a:r>
              <a:rPr lang="ru-RU" dirty="0"/>
              <a:t> 3.2 Профессиональная компетенция  </a:t>
            </a:r>
            <a:r>
              <a:rPr lang="ru-RU" dirty="0" smtClean="0"/>
              <a:t>описывается:</a:t>
            </a:r>
          </a:p>
          <a:p>
            <a:r>
              <a:rPr lang="ru-RU" b="1" dirty="0" smtClean="0"/>
              <a:t>Региональное </a:t>
            </a:r>
            <a:r>
              <a:rPr lang="ru-RU" b="1" dirty="0"/>
              <a:t>дополнение к профессиональному </a:t>
            </a:r>
            <a:r>
              <a:rPr lang="ru-RU" b="1" dirty="0" smtClean="0"/>
              <a:t>стандарту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 smtClean="0"/>
              <a:t>Внутренний </a:t>
            </a:r>
            <a:r>
              <a:rPr lang="ru-RU" b="1" dirty="0"/>
              <a:t>стандарт образовательной организации</a:t>
            </a:r>
            <a:r>
              <a:rPr lang="ru-RU" b="1" dirty="0" smtClean="0"/>
              <a:t>: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3.6 Ключевые области стандарта педагога: разделы стандарта,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соответствующие структуре профессиональной деятельности педагога: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обучение, воспитание и развитие ребенка</a:t>
            </a:r>
            <a:r>
              <a:rPr lang="ru-RU" dirty="0"/>
              <a:t>.</a:t>
            </a:r>
          </a:p>
          <a:p>
            <a:r>
              <a:rPr lang="ru-RU" dirty="0" smtClean="0"/>
              <a:t>3.8 </a:t>
            </a:r>
            <a:r>
              <a:rPr lang="ru-RU" b="1" dirty="0"/>
              <a:t>Аудит</a:t>
            </a:r>
            <a:r>
              <a:rPr lang="ru-RU" dirty="0"/>
              <a:t>: систематический, независимый и документируемый</a:t>
            </a:r>
          </a:p>
          <a:p>
            <a:r>
              <a:rPr lang="ru-RU" dirty="0"/>
              <a:t>процесс получения свидетельств аудита и их объективного оценивания в</a:t>
            </a:r>
          </a:p>
          <a:p>
            <a:r>
              <a:rPr lang="ru-RU" dirty="0"/>
              <a:t>целях установления степени выполнения требований.</a:t>
            </a:r>
          </a:p>
          <a:p>
            <a:r>
              <a:rPr lang="ru-RU" dirty="0"/>
              <a:t>3.9 </a:t>
            </a:r>
            <a:r>
              <a:rPr lang="ru-RU" b="1" dirty="0"/>
              <a:t>Внутренний аудит</a:t>
            </a:r>
            <a:r>
              <a:rPr lang="ru-RU" dirty="0"/>
              <a:t>: аудит, осуществляемый самой организацией</a:t>
            </a:r>
          </a:p>
          <a:p>
            <a:r>
              <a:rPr lang="ru-RU" dirty="0"/>
              <a:t>или другой организацией от ее имени для внутренних целей. Например,</a:t>
            </a:r>
          </a:p>
          <a:p>
            <a:r>
              <a:rPr lang="ru-RU" dirty="0"/>
              <a:t>внутренний аудит может быть проведен для подтверждения</a:t>
            </a:r>
          </a:p>
          <a:p>
            <a:r>
              <a:rPr lang="ru-RU" dirty="0"/>
              <a:t>результативности системы менеджмента или оценки квалификации</a:t>
            </a:r>
          </a:p>
          <a:p>
            <a:r>
              <a:rPr lang="ru-RU" dirty="0" smtClean="0"/>
              <a:t>работников.</a:t>
            </a:r>
            <a:endParaRPr lang="ru-RU" dirty="0"/>
          </a:p>
          <a:p>
            <a:r>
              <a:rPr lang="ru-RU" dirty="0" smtClean="0"/>
              <a:t>3.10 </a:t>
            </a:r>
            <a:r>
              <a:rPr lang="ru-RU" b="1" dirty="0" smtClean="0"/>
              <a:t>Внешний </a:t>
            </a:r>
            <a:r>
              <a:rPr lang="ru-RU" b="1" dirty="0"/>
              <a:t>аудит: </a:t>
            </a:r>
            <a:r>
              <a:rPr lang="ru-RU" dirty="0"/>
              <a:t>аудит, проводимый независимой от</a:t>
            </a:r>
          </a:p>
          <a:p>
            <a:r>
              <a:rPr lang="ru-RU" dirty="0"/>
              <a:t>образовательной организации стороной. Внешний аудит может быть</a:t>
            </a:r>
          </a:p>
          <a:p>
            <a:r>
              <a:rPr lang="ru-RU" dirty="0"/>
              <a:t>осуществлен надзорными органами или организациями, представляющими</a:t>
            </a:r>
          </a:p>
          <a:p>
            <a:r>
              <a:rPr lang="ru-RU" dirty="0"/>
              <a:t>интересы потребителей.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77755" y="1412776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12.02.15-Профстандарт_педагога_(проект).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pdf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Минобрнауки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312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1716</Words>
  <Application>Microsoft Office PowerPoint</Application>
  <PresentationFormat>Экран (4:3)</PresentationFormat>
  <Paragraphs>293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Тема 3. «Образовательные учреждения системы образования, функционал»</vt:lpstr>
      <vt:lpstr>Презентация PowerPoint</vt:lpstr>
      <vt:lpstr>Семинар 3. « Система ОУ и функционал психолого-педагогических работников» </vt:lpstr>
      <vt:lpstr>С и с т е м а     о б р а з о в а н и я     в     Р о с с и и </vt:lpstr>
      <vt:lpstr>Презентация PowerPoint</vt:lpstr>
      <vt:lpstr>Презентация PowerPoint</vt:lpstr>
      <vt:lpstr>Презентация PowerPoint</vt:lpstr>
      <vt:lpstr>Задание 2 : Описать Ваш функционал в ОУ, в котором Вы работаете  или предполагаете работать</vt:lpstr>
      <vt:lpstr>Состав Профессионального стандарта</vt:lpstr>
      <vt:lpstr>Стандарт педагога</vt:lpstr>
      <vt:lpstr>Стандарт педагога</vt:lpstr>
      <vt:lpstr>Области профессиональной деятельности</vt:lpstr>
      <vt:lpstr>Ключевые компетенции педагога, реализующего субъектно-ориентированный процесс</vt:lpstr>
      <vt:lpstr>Структура профессионального стандарта преподавателя профессионального и дополнительного образования  разного квалифицикационного  уровня (8-6) </vt:lpstr>
      <vt:lpstr>Презентация PowerPoint</vt:lpstr>
      <vt:lpstr>Компетентностная модель профессионального опыта педагога (В.Д.Шадрикова)</vt:lpstr>
      <vt:lpstr>Презентация PowerPoint</vt:lpstr>
      <vt:lpstr>Презентация PowerPoint</vt:lpstr>
      <vt:lpstr>Трудовая деятельность руководителя  разного квалифицикационного  уровня (4-7) </vt:lpstr>
      <vt:lpstr>Спасибо за внимание!  vvyudin2013@yandex.ru</vt:lpstr>
      <vt:lpstr>Презентация PowerPoint</vt:lpstr>
      <vt:lpstr>4. Требования к педагогу. Становление профессионала</vt:lpstr>
      <vt:lpstr>Заключение</vt:lpstr>
    </vt:vector>
  </TitlesOfParts>
  <Company>ЯГПУ им. К.Д.Ушинского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«Образовательные учреждения системы образования, функционал»</dc:title>
  <dc:creator>Владимир В. Юдин</dc:creator>
  <cp:lastModifiedBy>Alina</cp:lastModifiedBy>
  <cp:revision>14</cp:revision>
  <cp:lastPrinted>2015-10-31T05:20:25Z</cp:lastPrinted>
  <dcterms:created xsi:type="dcterms:W3CDTF">2013-10-14T10:23:01Z</dcterms:created>
  <dcterms:modified xsi:type="dcterms:W3CDTF">2016-11-11T19:51:11Z</dcterms:modified>
</cp:coreProperties>
</file>