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6" r:id="rId12"/>
    <p:sldId id="268" r:id="rId13"/>
    <p:sldId id="270" r:id="rId14"/>
    <p:sldId id="269" r:id="rId15"/>
    <p:sldId id="265" r:id="rId16"/>
    <p:sldId id="276" r:id="rId17"/>
    <p:sldId id="271" r:id="rId18"/>
    <p:sldId id="272" r:id="rId19"/>
    <p:sldId id="273" r:id="rId20"/>
    <p:sldId id="274" r:id="rId21"/>
    <p:sldId id="275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46B06C2-55D2-4A32-BE2E-6079EA1D290C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1D9F45B1-17C8-4963-968A-C6484C69F7CA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6283671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B06C2-55D2-4A32-BE2E-6079EA1D290C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F45B1-17C8-4963-968A-C6484C69F7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0022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B06C2-55D2-4A32-BE2E-6079EA1D290C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F45B1-17C8-4963-968A-C6484C69F7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6076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B06C2-55D2-4A32-BE2E-6079EA1D290C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F45B1-17C8-4963-968A-C6484C69F7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3972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6B06C2-55D2-4A32-BE2E-6079EA1D290C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D9F45B1-17C8-4963-968A-C6484C69F7CA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2951715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B06C2-55D2-4A32-BE2E-6079EA1D290C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F45B1-17C8-4963-968A-C6484C69F7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5861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B06C2-55D2-4A32-BE2E-6079EA1D290C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F45B1-17C8-4963-968A-C6484C69F7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9245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B06C2-55D2-4A32-BE2E-6079EA1D290C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F45B1-17C8-4963-968A-C6484C69F7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0627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B06C2-55D2-4A32-BE2E-6079EA1D290C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F45B1-17C8-4963-968A-C6484C69F7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91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6B06C2-55D2-4A32-BE2E-6079EA1D290C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D9F45B1-17C8-4963-968A-C6484C69F7C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78480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6B06C2-55D2-4A32-BE2E-6079EA1D290C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D9F45B1-17C8-4963-968A-C6484C69F7C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83980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B46B06C2-55D2-4A32-BE2E-6079EA1D290C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1D9F45B1-17C8-4963-968A-C6484C69F7C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16112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15425" y="2842112"/>
            <a:ext cx="8361229" cy="1857582"/>
          </a:xfrm>
        </p:spPr>
        <p:txBody>
          <a:bodyPr/>
          <a:lstStyle/>
          <a:p>
            <a:r>
              <a:rPr lang="ru-RU" sz="4400" b="1" dirty="0" smtClean="0"/>
              <a:t/>
            </a:r>
            <a:br>
              <a:rPr lang="ru-RU" sz="4400" b="1" dirty="0" smtClean="0"/>
            </a:br>
            <a:r>
              <a:rPr lang="ru-RU" sz="4400" b="1" dirty="0" smtClean="0"/>
              <a:t/>
            </a:r>
            <a:br>
              <a:rPr lang="ru-RU" sz="4400" b="1" dirty="0" smtClean="0"/>
            </a:br>
            <a:r>
              <a:rPr lang="ru-RU" sz="4400" b="1" dirty="0"/>
              <a:t/>
            </a:r>
            <a:br>
              <a:rPr lang="ru-RU" sz="4400" b="1" dirty="0"/>
            </a:br>
            <a:r>
              <a:rPr lang="ru-RU" sz="4400" b="1" dirty="0" smtClean="0"/>
              <a:t/>
            </a:r>
            <a:br>
              <a:rPr lang="ru-RU" sz="4400" b="1" dirty="0" smtClean="0"/>
            </a:br>
            <a:r>
              <a:rPr lang="ru-RU" sz="4400" b="1" dirty="0"/>
              <a:t/>
            </a:r>
            <a:br>
              <a:rPr lang="ru-RU" sz="4400" b="1" dirty="0"/>
            </a:br>
            <a:r>
              <a:rPr lang="ru-RU" sz="4400" b="1" dirty="0" smtClean="0"/>
              <a:t/>
            </a:r>
            <a:br>
              <a:rPr lang="ru-RU" sz="4400" b="1" dirty="0" smtClean="0"/>
            </a:br>
            <a:r>
              <a:rPr lang="ru-RU" sz="4400" b="1" dirty="0" smtClean="0"/>
              <a:t/>
            </a:r>
            <a:br>
              <a:rPr lang="ru-RU" sz="4400" b="1" dirty="0" smtClean="0"/>
            </a:br>
            <a:r>
              <a:rPr lang="ru-RU" sz="4400" b="1" dirty="0" smtClean="0"/>
              <a:t/>
            </a:r>
            <a:br>
              <a:rPr lang="ru-RU" sz="4400" b="1" dirty="0" smtClean="0"/>
            </a:br>
            <a:r>
              <a:rPr lang="ru-RU" sz="4400" b="1" dirty="0"/>
              <a:t/>
            </a:r>
            <a:br>
              <a:rPr lang="ru-RU" sz="4400" b="1" dirty="0"/>
            </a:br>
            <a:r>
              <a:rPr lang="ru-RU" sz="4400" b="1" dirty="0" smtClean="0"/>
              <a:t/>
            </a:r>
            <a:br>
              <a:rPr lang="ru-RU" sz="4400" b="1" dirty="0" smtClean="0"/>
            </a:br>
            <a:r>
              <a:rPr lang="ru-RU" sz="4400" b="1" dirty="0"/>
              <a:t/>
            </a:r>
            <a:br>
              <a:rPr lang="ru-RU" sz="4400" b="1" dirty="0"/>
            </a:br>
            <a:r>
              <a:rPr lang="ru-RU" sz="4400" b="1" dirty="0" smtClean="0"/>
              <a:t/>
            </a:r>
            <a:br>
              <a:rPr lang="ru-RU" sz="4400" b="1" dirty="0" smtClean="0"/>
            </a:br>
            <a:r>
              <a:rPr lang="ru-RU" sz="4400" b="1" dirty="0"/>
              <a:t/>
            </a:r>
            <a:br>
              <a:rPr lang="ru-RU" sz="4400" b="1" dirty="0"/>
            </a:br>
            <a:r>
              <a:rPr lang="ru-RU" sz="4400" b="1" dirty="0" smtClean="0"/>
              <a:t/>
            </a:r>
            <a:br>
              <a:rPr lang="ru-RU" sz="4400" b="1" dirty="0" smtClean="0"/>
            </a:br>
            <a:r>
              <a:rPr lang="ru-RU" sz="4400" b="1" dirty="0"/>
              <a:t/>
            </a:r>
            <a:br>
              <a:rPr lang="ru-RU" sz="4400" b="1" dirty="0"/>
            </a:br>
            <a:r>
              <a:rPr lang="ru-RU" sz="4400" b="1" dirty="0" smtClean="0"/>
              <a:t/>
            </a:r>
            <a:br>
              <a:rPr lang="ru-RU" sz="4400" b="1" dirty="0" smtClean="0"/>
            </a:br>
            <a:r>
              <a:rPr lang="ru-RU" sz="4400" b="1" dirty="0" smtClean="0"/>
              <a:t> </a:t>
            </a:r>
            <a:br>
              <a:rPr lang="ru-RU" sz="4400" b="1" dirty="0" smtClean="0"/>
            </a:br>
            <a:r>
              <a:rPr lang="ru-RU" sz="4400" b="1" dirty="0"/>
              <a:t/>
            </a:r>
            <a:br>
              <a:rPr lang="ru-RU" sz="4400" b="1" dirty="0"/>
            </a:br>
            <a:r>
              <a:rPr lang="ru-RU" sz="4400" b="1" dirty="0" smtClean="0"/>
              <a:t/>
            </a:r>
            <a:br>
              <a:rPr lang="ru-RU" sz="4400" b="1" dirty="0" smtClean="0"/>
            </a:br>
            <a:r>
              <a:rPr lang="ru-RU" sz="4400" b="1" dirty="0" smtClean="0"/>
              <a:t>Анализ вклада ученого.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4000" cap="none" dirty="0" smtClean="0"/>
              <a:t>Жедунова Людмила Григорьевна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47151" y="4499397"/>
            <a:ext cx="6831673" cy="1086237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ru-RU" dirty="0" smtClean="0"/>
              <a:t>Выполнили:</a:t>
            </a:r>
            <a:br>
              <a:rPr lang="ru-RU" dirty="0" smtClean="0"/>
            </a:br>
            <a:r>
              <a:rPr lang="ru-RU" dirty="0" err="1" smtClean="0"/>
              <a:t>Великанова</a:t>
            </a:r>
            <a:r>
              <a:rPr lang="ru-RU" dirty="0" smtClean="0"/>
              <a:t> М.В., Травина А.С.</a:t>
            </a:r>
            <a:br>
              <a:rPr lang="ru-RU" dirty="0" smtClean="0"/>
            </a:br>
            <a:r>
              <a:rPr lang="ru-RU" dirty="0" smtClean="0"/>
              <a:t>группа 98105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4260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7611" y="322218"/>
            <a:ext cx="10746377" cy="14107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>ОСНОВНЫЕ НАУЧНЫЕ ПОЛОЖЕНИЯ,</a:t>
            </a:r>
            <a:br>
              <a:rPr lang="ru-RU" sz="3600" dirty="0" smtClean="0"/>
            </a:br>
            <a:r>
              <a:rPr lang="ru-RU" sz="3600" dirty="0" smtClean="0"/>
              <a:t>СФОРМУЛИРОВАННЫЕ АВТОРОМ НА ОСНОВАНИИ ПРОВЕДЕННЫХ ИССЛЕДОВАНИЙ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27611" y="2107474"/>
            <a:ext cx="10807338" cy="4476206"/>
          </a:xfrm>
        </p:spPr>
        <p:txBody>
          <a:bodyPr/>
          <a:lstStyle/>
          <a:p>
            <a:pPr marL="0" lvl="0" indent="0" algn="just">
              <a:buNone/>
            </a:pPr>
            <a:r>
              <a:rPr lang="ru-RU" sz="3200" dirty="0" smtClean="0">
                <a:solidFill>
                  <a:schemeClr val="tx1"/>
                </a:solidFill>
              </a:rPr>
              <a:t>2. Динамика </a:t>
            </a:r>
            <a:r>
              <a:rPr lang="ru-RU" sz="3200" dirty="0">
                <a:solidFill>
                  <a:schemeClr val="tx1"/>
                </a:solidFill>
              </a:rPr>
              <a:t>личностного кризиса обусловливается вовлеченностью структур образа мира в процесс переживания и может быть описана через </a:t>
            </a:r>
            <a:r>
              <a:rPr lang="ru-RU" sz="3200" dirty="0" err="1">
                <a:solidFill>
                  <a:schemeClr val="tx1"/>
                </a:solidFill>
              </a:rPr>
              <a:t>по-следовательное</a:t>
            </a:r>
            <a:r>
              <a:rPr lang="ru-RU" sz="3200" dirty="0">
                <a:solidFill>
                  <a:schemeClr val="tx1"/>
                </a:solidFill>
              </a:rPr>
              <a:t> разворачивание трех основных этапов: «погружение», «</a:t>
            </a:r>
            <a:r>
              <a:rPr lang="ru-RU" sz="3200" dirty="0" smtClean="0">
                <a:solidFill>
                  <a:schemeClr val="tx1"/>
                </a:solidFill>
              </a:rPr>
              <a:t>тупик</a:t>
            </a:r>
            <a:r>
              <a:rPr lang="ru-RU" sz="3200" dirty="0">
                <a:solidFill>
                  <a:schemeClr val="tx1"/>
                </a:solidFill>
              </a:rPr>
              <a:t>», «выход». Основаниями для дифференциации этапов служат динамика кризисных переживаний, смена стратегии переживания, динамика направлен-</a:t>
            </a:r>
            <a:r>
              <a:rPr lang="ru-RU" sz="3200" dirty="0" err="1">
                <a:solidFill>
                  <a:schemeClr val="tx1"/>
                </a:solidFill>
              </a:rPr>
              <a:t>ности</a:t>
            </a:r>
            <a:r>
              <a:rPr lang="ru-RU" sz="3200" dirty="0">
                <a:solidFill>
                  <a:schemeClr val="tx1"/>
                </a:solidFill>
              </a:rPr>
              <a:t> </a:t>
            </a:r>
            <a:r>
              <a:rPr lang="ru-RU" sz="3200" dirty="0" smtClean="0">
                <a:solidFill>
                  <a:schemeClr val="tx1"/>
                </a:solidFill>
              </a:rPr>
              <a:t>рефлексии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14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7611" y="322218"/>
            <a:ext cx="10746377" cy="14107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>ОСНОВНЫЕ НАУЧНЫЕ ПОЛОЖЕНИЯ,</a:t>
            </a:r>
            <a:br>
              <a:rPr lang="ru-RU" sz="3600" dirty="0" smtClean="0"/>
            </a:br>
            <a:r>
              <a:rPr lang="ru-RU" sz="3600" dirty="0" smtClean="0"/>
              <a:t>СФОРМУЛИРОВАННЫЕ АВТОРОМ НА ОСНОВАНИИ ПРОВЕДЕННЫХ ИССЛЕДОВАНИЙ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27611" y="2107474"/>
            <a:ext cx="10807338" cy="4476206"/>
          </a:xfrm>
        </p:spPr>
        <p:txBody>
          <a:bodyPr/>
          <a:lstStyle/>
          <a:p>
            <a:pPr marL="0" lvl="0" indent="0" algn="just">
              <a:buNone/>
            </a:pPr>
            <a:r>
              <a:rPr lang="ru-RU" sz="3200" dirty="0">
                <a:solidFill>
                  <a:schemeClr val="tx1"/>
                </a:solidFill>
              </a:rPr>
              <a:t>3</a:t>
            </a:r>
            <a:r>
              <a:rPr lang="ru-RU" sz="3200" dirty="0" smtClean="0">
                <a:solidFill>
                  <a:schemeClr val="tx1"/>
                </a:solidFill>
              </a:rPr>
              <a:t>. В </a:t>
            </a:r>
            <a:r>
              <a:rPr lang="ru-RU" sz="3200" dirty="0">
                <a:solidFill>
                  <a:schemeClr val="tx1"/>
                </a:solidFill>
              </a:rPr>
              <a:t>основе переживания ситуаций «невозможности» в личностной (</a:t>
            </a:r>
            <a:r>
              <a:rPr lang="ru-RU" sz="3200" dirty="0" smtClean="0">
                <a:solidFill>
                  <a:schemeClr val="tx1"/>
                </a:solidFill>
              </a:rPr>
              <a:t>кризис</a:t>
            </a:r>
            <a:r>
              <a:rPr lang="ru-RU" sz="3200" dirty="0">
                <a:solidFill>
                  <a:schemeClr val="tx1"/>
                </a:solidFill>
              </a:rPr>
              <a:t>) и когнитивной (перцептивная адаптация к инверсии </a:t>
            </a:r>
            <a:r>
              <a:rPr lang="ru-RU" sz="3200" dirty="0" err="1">
                <a:solidFill>
                  <a:schemeClr val="tx1"/>
                </a:solidFill>
              </a:rPr>
              <a:t>сетчаточных</a:t>
            </a:r>
            <a:r>
              <a:rPr lang="ru-RU" sz="3200" dirty="0">
                <a:solidFill>
                  <a:schemeClr val="tx1"/>
                </a:solidFill>
              </a:rPr>
              <a:t> </a:t>
            </a:r>
            <a:r>
              <a:rPr lang="ru-RU" sz="3200" dirty="0" smtClean="0">
                <a:solidFill>
                  <a:schemeClr val="tx1"/>
                </a:solidFill>
              </a:rPr>
              <a:t>изображений</a:t>
            </a:r>
            <a:r>
              <a:rPr lang="ru-RU" sz="3200" dirty="0">
                <a:solidFill>
                  <a:schemeClr val="tx1"/>
                </a:solidFill>
              </a:rPr>
              <a:t>) сферах лежат одни и те же базовые психологические механизмы. Об этом свидетельствует сходство процессов переживания и адаптации, </a:t>
            </a:r>
            <a:r>
              <a:rPr lang="ru-RU" sz="3200" dirty="0" smtClean="0">
                <a:solidFill>
                  <a:schemeClr val="tx1"/>
                </a:solidFill>
              </a:rPr>
              <a:t>проявляющееся </a:t>
            </a:r>
            <a:r>
              <a:rPr lang="ru-RU" sz="3200" dirty="0">
                <a:solidFill>
                  <a:schemeClr val="tx1"/>
                </a:solidFill>
              </a:rPr>
              <a:t>в сходстве феноменологии и общей логики развития, а также фор-</a:t>
            </a:r>
            <a:r>
              <a:rPr lang="ru-RU" sz="3200" dirty="0" err="1">
                <a:solidFill>
                  <a:schemeClr val="tx1"/>
                </a:solidFill>
              </a:rPr>
              <a:t>мирование</a:t>
            </a:r>
            <a:r>
              <a:rPr lang="ru-RU" sz="3200" dirty="0">
                <a:solidFill>
                  <a:schemeClr val="tx1"/>
                </a:solidFill>
              </a:rPr>
              <a:t> психологических новообразований (экзистенциального и мета-когнитивного опыта</a:t>
            </a:r>
            <a:r>
              <a:rPr lang="ru-RU" sz="3200" dirty="0" smtClean="0">
                <a:solidFill>
                  <a:schemeClr val="tx1"/>
                </a:solidFill>
              </a:rPr>
              <a:t>)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077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7611" y="322218"/>
            <a:ext cx="10746377" cy="14107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>ОСНОВНЫЕ НАУЧНЫЕ ПОЛОЖЕНИЯ,</a:t>
            </a:r>
            <a:br>
              <a:rPr lang="ru-RU" sz="3600" dirty="0" smtClean="0"/>
            </a:br>
            <a:r>
              <a:rPr lang="ru-RU" sz="3600" dirty="0" smtClean="0"/>
              <a:t>СФОРМУЛИРОВАННЫЕ АВТОРОМ НА ОСНОВАНИИ ПРОВЕДЕННЫХ ИССЛЕДОВАНИЙ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27611" y="1863634"/>
            <a:ext cx="10807338" cy="4720046"/>
          </a:xfrm>
        </p:spPr>
        <p:txBody>
          <a:bodyPr>
            <a:normAutofit/>
          </a:bodyPr>
          <a:lstStyle/>
          <a:p>
            <a:pPr marL="0" lvl="0" indent="0" algn="just">
              <a:buNone/>
            </a:pPr>
            <a:r>
              <a:rPr lang="ru-RU" sz="3200" dirty="0">
                <a:solidFill>
                  <a:schemeClr val="tx1"/>
                </a:solidFill>
              </a:rPr>
              <a:t>4.	Рефлексия как интегральное качество психики детерминирует </a:t>
            </a:r>
            <a:r>
              <a:rPr lang="ru-RU" sz="3200" dirty="0" smtClean="0">
                <a:solidFill>
                  <a:schemeClr val="tx1"/>
                </a:solidFill>
              </a:rPr>
              <a:t>возможность </a:t>
            </a:r>
            <a:r>
              <a:rPr lang="ru-RU" sz="3200" dirty="0">
                <a:solidFill>
                  <a:schemeClr val="tx1"/>
                </a:solidFill>
              </a:rPr>
              <a:t>развертывания личностного кризиса, изменяет свою направленность в процессе переживания, и в то же время выступает основой для </a:t>
            </a:r>
            <a:r>
              <a:rPr lang="ru-RU" sz="3200" dirty="0" err="1">
                <a:solidFill>
                  <a:schemeClr val="tx1"/>
                </a:solidFill>
              </a:rPr>
              <a:t>реадаптации</a:t>
            </a:r>
            <a:r>
              <a:rPr lang="ru-RU" sz="3200" dirty="0">
                <a:solidFill>
                  <a:schemeClr val="tx1"/>
                </a:solidFill>
              </a:rPr>
              <a:t> субъекта как на чувственном, так и на смысловом уровне сознания. В основе процесса переживания личностного кризиса лежат осознаваемые </a:t>
            </a:r>
            <a:r>
              <a:rPr lang="ru-RU" sz="3200" dirty="0" smtClean="0">
                <a:solidFill>
                  <a:schemeClr val="tx1"/>
                </a:solidFill>
              </a:rPr>
              <a:t>рефлексивные </a:t>
            </a:r>
            <a:r>
              <a:rPr lang="ru-RU" sz="3200" dirty="0">
                <a:solidFill>
                  <a:schemeClr val="tx1"/>
                </a:solidFill>
              </a:rPr>
              <a:t>стратегии, в основе адаптации к оптическим искажениям - </a:t>
            </a:r>
            <a:r>
              <a:rPr lang="ru-RU" sz="3200" dirty="0" err="1">
                <a:solidFill>
                  <a:schemeClr val="tx1"/>
                </a:solidFill>
              </a:rPr>
              <a:t>предрефлексия</a:t>
            </a:r>
            <a:r>
              <a:rPr lang="ru-RU" sz="3200" dirty="0">
                <a:solidFill>
                  <a:schemeClr val="tx1"/>
                </a:solidFill>
              </a:rPr>
              <a:t> или первичная форма </a:t>
            </a:r>
            <a:r>
              <a:rPr lang="ru-RU" sz="3200" dirty="0" smtClean="0">
                <a:solidFill>
                  <a:schemeClr val="tx1"/>
                </a:solidFill>
              </a:rPr>
              <a:t>рефлексии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634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7611" y="322218"/>
            <a:ext cx="10746377" cy="14107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>ОСНОВНЫЕ НАУЧНЫЕ ПОЛОЖЕНИЯ,</a:t>
            </a:r>
            <a:br>
              <a:rPr lang="ru-RU" sz="3600" dirty="0" smtClean="0"/>
            </a:br>
            <a:r>
              <a:rPr lang="ru-RU" sz="3600" dirty="0" smtClean="0"/>
              <a:t>СФОРМУЛИРОВАННЫЕ АВТОРОМ НА ОСНОВАНИИ ПРОВЕДЕННЫХ ИССЛЕДОВАНИЙ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27611" y="1863634"/>
            <a:ext cx="10807338" cy="4720046"/>
          </a:xfrm>
        </p:spPr>
        <p:txBody>
          <a:bodyPr>
            <a:normAutofit/>
          </a:bodyPr>
          <a:lstStyle/>
          <a:p>
            <a:pPr marL="0" lvl="0" indent="0" algn="just">
              <a:buNone/>
            </a:pPr>
            <a:r>
              <a:rPr lang="ru-RU" sz="3200" dirty="0">
                <a:solidFill>
                  <a:schemeClr val="tx1"/>
                </a:solidFill>
              </a:rPr>
              <a:t>5.	Наряду с общими (универсальными) существуют психологические </a:t>
            </a:r>
            <a:r>
              <a:rPr lang="ru-RU" sz="3200" dirty="0" smtClean="0">
                <a:solidFill>
                  <a:schemeClr val="tx1"/>
                </a:solidFill>
              </a:rPr>
              <a:t>механизмы</a:t>
            </a:r>
            <a:r>
              <a:rPr lang="ru-RU" sz="3200" dirty="0">
                <a:solidFill>
                  <a:schemeClr val="tx1"/>
                </a:solidFill>
              </a:rPr>
              <a:t>, </a:t>
            </a:r>
            <a:r>
              <a:rPr lang="ru-RU" sz="3200" dirty="0" smtClean="0">
                <a:solidFill>
                  <a:schemeClr val="tx1"/>
                </a:solidFill>
              </a:rPr>
              <a:t>обеспечивающие индивидуальный </a:t>
            </a:r>
            <a:r>
              <a:rPr lang="ru-RU" sz="3200" dirty="0">
                <a:solidFill>
                  <a:schemeClr val="tx1"/>
                </a:solidFill>
              </a:rPr>
              <a:t>(уникальный) характер </a:t>
            </a:r>
            <a:r>
              <a:rPr lang="ru-RU" sz="3200" dirty="0" smtClean="0">
                <a:solidFill>
                  <a:schemeClr val="tx1"/>
                </a:solidFill>
              </a:rPr>
              <a:t>переживания </a:t>
            </a:r>
            <a:r>
              <a:rPr lang="ru-RU" sz="3200" dirty="0">
                <a:solidFill>
                  <a:schemeClr val="tx1"/>
                </a:solidFill>
              </a:rPr>
              <a:t>личностного кризиса. К ним, в частности, относятся опосредованность субъективной семантики кризисных переживаний полярностями смыслового конструкта, составляющего ядро семантического слоя субъективного опыта, динамика ритма переживания, феноменологическая структура опыта </a:t>
            </a:r>
            <a:r>
              <a:rPr lang="ru-RU" sz="3200" dirty="0" smtClean="0">
                <a:solidFill>
                  <a:schemeClr val="tx1"/>
                </a:solidFill>
              </a:rPr>
              <a:t>переживания </a:t>
            </a:r>
            <a:r>
              <a:rPr lang="ru-RU" sz="3200" dirty="0">
                <a:solidFill>
                  <a:schemeClr val="tx1"/>
                </a:solidFill>
              </a:rPr>
              <a:t>тех или иных состояний конкретным </a:t>
            </a:r>
            <a:r>
              <a:rPr lang="ru-RU" sz="3200" dirty="0" smtClean="0">
                <a:solidFill>
                  <a:schemeClr val="tx1"/>
                </a:solidFill>
              </a:rPr>
              <a:t>человеком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12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8462" y="277962"/>
            <a:ext cx="9601200" cy="820783"/>
          </a:xfrm>
        </p:spPr>
        <p:txBody>
          <a:bodyPr/>
          <a:lstStyle/>
          <a:p>
            <a:pPr algn="ctr"/>
            <a:r>
              <a:rPr lang="ru-RU" dirty="0" smtClean="0"/>
              <a:t>НАУЧНАЯ ШКОЛА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1187" y="1098745"/>
            <a:ext cx="10615749" cy="83602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4000" dirty="0" err="1" smtClean="0">
                <a:solidFill>
                  <a:schemeClr val="tx1"/>
                </a:solidFill>
              </a:rPr>
              <a:t>Гештальт</a:t>
            </a:r>
            <a:r>
              <a:rPr lang="ru-RU" sz="4000" dirty="0" smtClean="0">
                <a:solidFill>
                  <a:schemeClr val="tx1"/>
                </a:solidFill>
              </a:rPr>
              <a:t>-психология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7170" name="Picture 2" descr="http://concepture.club/common/uploads/articles_gallery/536/14964025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354" y="1555413"/>
            <a:ext cx="2311784" cy="3004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78131" y="4836557"/>
            <a:ext cx="2311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Макс </a:t>
            </a:r>
            <a:r>
              <a:rPr lang="ru-RU" b="1" dirty="0" err="1" smtClean="0">
                <a:solidFill>
                  <a:schemeClr val="tx1"/>
                </a:solidFill>
              </a:rPr>
              <a:t>Вертгеймер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/>
              <a:t>1880 –1943 </a:t>
            </a:r>
            <a:r>
              <a:rPr lang="ru-RU" dirty="0" err="1" smtClean="0"/>
              <a:t>гг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720821" y="5487136"/>
            <a:ext cx="29170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Вольфганг Кёлер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dirty="0" smtClean="0"/>
              <a:t>1887 –1967 </a:t>
            </a:r>
            <a:r>
              <a:rPr lang="ru-RU" dirty="0" err="1" smtClean="0"/>
              <a:t>гг</a:t>
            </a:r>
            <a:endParaRPr lang="ru-RU" dirty="0"/>
          </a:p>
        </p:txBody>
      </p:sp>
      <p:pic>
        <p:nvPicPr>
          <p:cNvPr id="7172" name="Picture 4" descr="https://fb.ru/misc/i/gallery/76877/252306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8618" y="2424662"/>
            <a:ext cx="2917029" cy="2917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6" descr="https://www.psywww.com/intropsych/ch04-senses/04koffk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6" name="Picture 8" descr="https://userscontent2.emaze.com/images/a54837b7-cd53-4155-a155-a4c39f32a582/Slide14_Pic1_63649380155657340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9127" y="2021662"/>
            <a:ext cx="2248478" cy="2922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474851" y="5215627"/>
            <a:ext cx="29170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Курт </a:t>
            </a:r>
            <a:r>
              <a:rPr lang="ru-RU" b="1" dirty="0" err="1" smtClean="0">
                <a:solidFill>
                  <a:schemeClr val="tx1"/>
                </a:solidFill>
              </a:rPr>
              <a:t>Коффка</a:t>
            </a:r>
            <a:r>
              <a:rPr lang="ru-RU" b="1" dirty="0" smtClean="0">
                <a:solidFill>
                  <a:schemeClr val="tx1"/>
                </a:solidFill>
              </a:rPr>
              <a:t/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dirty="0" smtClean="0"/>
              <a:t>1886 – 1941 </a:t>
            </a:r>
            <a:r>
              <a:rPr lang="ru-RU" dirty="0" err="1" smtClean="0"/>
              <a:t>гг</a:t>
            </a:r>
            <a:endParaRPr lang="ru-RU" b="1" dirty="0"/>
          </a:p>
        </p:txBody>
      </p:sp>
      <p:pic>
        <p:nvPicPr>
          <p:cNvPr id="7178" name="Picture 10" descr="https://fb.ru/misc/i/gallery/39722/1055216.jpg?158272348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9823" y="1453417"/>
            <a:ext cx="2777718" cy="2777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9274971" y="4402708"/>
            <a:ext cx="2702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Курт Левин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dirty="0" smtClean="0"/>
              <a:t>1890 –1947 </a:t>
            </a:r>
            <a:r>
              <a:rPr lang="ru-RU" dirty="0" err="1" smtClean="0"/>
              <a:t>гг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8439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7692" y="285206"/>
            <a:ext cx="9601200" cy="724989"/>
          </a:xfrm>
        </p:spPr>
        <p:txBody>
          <a:bodyPr/>
          <a:lstStyle/>
          <a:p>
            <a:pPr algn="ctr"/>
            <a:r>
              <a:rPr lang="ru-RU" dirty="0" smtClean="0"/>
              <a:t>НАУЧНЫЙ ПОДХОД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62743" y="1404257"/>
            <a:ext cx="10411097" cy="1245326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dirty="0" smtClean="0">
                <a:solidFill>
                  <a:schemeClr val="tx1"/>
                </a:solidFill>
              </a:rPr>
              <a:t>Интеграция </a:t>
            </a:r>
            <a:br>
              <a:rPr lang="ru-RU" sz="4000" dirty="0" smtClean="0">
                <a:solidFill>
                  <a:schemeClr val="tx1"/>
                </a:solidFill>
              </a:rPr>
            </a:br>
            <a:r>
              <a:rPr lang="ru-RU" sz="3200" dirty="0" err="1" smtClean="0">
                <a:solidFill>
                  <a:schemeClr val="tx1"/>
                </a:solidFill>
              </a:rPr>
              <a:t>деятельностного</a:t>
            </a:r>
            <a:r>
              <a:rPr lang="ru-RU" sz="3200" dirty="0" smtClean="0">
                <a:solidFill>
                  <a:schemeClr val="tx1"/>
                </a:solidFill>
              </a:rPr>
              <a:t> </a:t>
            </a:r>
            <a:r>
              <a:rPr lang="ru-RU" sz="3200" dirty="0">
                <a:solidFill>
                  <a:schemeClr val="tx1"/>
                </a:solidFill>
              </a:rPr>
              <a:t>подхода и феноменологического метода </a:t>
            </a:r>
            <a:endParaRPr lang="ru-RU" sz="32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4367" y="4053077"/>
            <a:ext cx="4929050" cy="16312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000" dirty="0"/>
              <a:t>Концептуальный аппарат </a:t>
            </a:r>
            <a:r>
              <a:rPr lang="ru-RU" sz="2000" dirty="0" err="1"/>
              <a:t>деятельностного</a:t>
            </a:r>
            <a:r>
              <a:rPr lang="ru-RU" sz="2000" dirty="0"/>
              <a:t> подхода позволяет выделить уровни организации образа мира, вовлеченные в процесс переживания личностного </a:t>
            </a:r>
            <a:r>
              <a:rPr lang="ru-RU" sz="2000" dirty="0" smtClean="0"/>
              <a:t>кризиса</a:t>
            </a:r>
            <a:endParaRPr lang="ru-RU" sz="2000" dirty="0"/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3648892" y="2882537"/>
            <a:ext cx="1088572" cy="90569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271657" y="4206966"/>
            <a:ext cx="4524103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/>
              <a:t>Феноменологический метод позволяет описать индивидуальный опыт переживания в категориях жизненного мира человека</a:t>
            </a:r>
            <a:endParaRPr lang="ru-RU" sz="2000" dirty="0"/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8181703" y="3043645"/>
            <a:ext cx="1206137" cy="94488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1383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6434" y="1068977"/>
            <a:ext cx="9601200" cy="14859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Общепсихологическая концепция личностного </a:t>
            </a:r>
            <a:r>
              <a:rPr lang="ru-RU" b="1" dirty="0" smtClean="0"/>
              <a:t>кризиса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8194" name="Picture 2" descr="https://astroalina.ru/uploads/s/t/e/m/temov47tqxha/img/full_uploaded_by_url_LMCe3IDb.t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582" y="2457772"/>
            <a:ext cx="5881780" cy="3736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69827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0" y="415835"/>
            <a:ext cx="9601200" cy="829491"/>
          </a:xfrm>
        </p:spPr>
        <p:txBody>
          <a:bodyPr/>
          <a:lstStyle/>
          <a:p>
            <a:r>
              <a:rPr lang="ru-RU" dirty="0" smtClean="0"/>
              <a:t>Преемственность научных положений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45474" y="1219201"/>
            <a:ext cx="10263051" cy="555171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личностный </a:t>
            </a:r>
            <a:r>
              <a:rPr lang="ru-RU" dirty="0">
                <a:solidFill>
                  <a:schemeClr val="tx1"/>
                </a:solidFill>
              </a:rPr>
              <a:t>кризис как экстраординарное событие, прерывающее текущую жизнедеятельность (Р. </a:t>
            </a:r>
            <a:r>
              <a:rPr lang="ru-RU" dirty="0" err="1">
                <a:solidFill>
                  <a:schemeClr val="tx1"/>
                </a:solidFill>
              </a:rPr>
              <a:t>Ассаджиоли</a:t>
            </a:r>
            <a:r>
              <a:rPr lang="ru-RU" dirty="0">
                <a:solidFill>
                  <a:schemeClr val="tx1"/>
                </a:solidFill>
              </a:rPr>
              <a:t>, С. </a:t>
            </a:r>
            <a:r>
              <a:rPr lang="ru-RU" dirty="0" err="1">
                <a:solidFill>
                  <a:schemeClr val="tx1"/>
                </a:solidFill>
              </a:rPr>
              <a:t>Гроф</a:t>
            </a:r>
            <a:r>
              <a:rPr lang="ru-RU" dirty="0">
                <a:solidFill>
                  <a:schemeClr val="tx1"/>
                </a:solidFill>
              </a:rPr>
              <a:t>, К. </a:t>
            </a:r>
            <a:r>
              <a:rPr lang="ru-RU" dirty="0" err="1">
                <a:solidFill>
                  <a:schemeClr val="tx1"/>
                </a:solidFill>
              </a:rPr>
              <a:t>Гроф</a:t>
            </a:r>
            <a:r>
              <a:rPr lang="ru-RU" dirty="0">
                <a:solidFill>
                  <a:schemeClr val="tx1"/>
                </a:solidFill>
              </a:rPr>
              <a:t>, В. В. Козлов, К.Г. Юнг O. </a:t>
            </a:r>
            <a:r>
              <a:rPr lang="ru-RU" dirty="0" err="1">
                <a:solidFill>
                  <a:schemeClr val="tx1"/>
                </a:solidFill>
              </a:rPr>
              <a:t>Bollnow</a:t>
            </a:r>
            <a:r>
              <a:rPr lang="ru-RU" dirty="0">
                <a:solidFill>
                  <a:schemeClr val="tx1"/>
                </a:solidFill>
              </a:rPr>
              <a:t>, A. </a:t>
            </a:r>
            <a:r>
              <a:rPr lang="ru-RU" dirty="0" err="1">
                <a:solidFill>
                  <a:schemeClr val="tx1"/>
                </a:solidFill>
              </a:rPr>
              <a:t>Yomans</a:t>
            </a:r>
            <a:r>
              <a:rPr lang="ru-RU" dirty="0">
                <a:solidFill>
                  <a:schemeClr val="tx1"/>
                </a:solidFill>
              </a:rPr>
              <a:t>, J. </a:t>
            </a:r>
            <a:r>
              <a:rPr lang="ru-RU" dirty="0" err="1">
                <a:solidFill>
                  <a:schemeClr val="tx1"/>
                </a:solidFill>
              </a:rPr>
              <a:t>Campbell</a:t>
            </a:r>
            <a:r>
              <a:rPr lang="ru-RU" dirty="0">
                <a:solidFill>
                  <a:schemeClr val="tx1"/>
                </a:solidFill>
              </a:rPr>
              <a:t>).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в </a:t>
            </a:r>
            <a:r>
              <a:rPr lang="ru-RU" dirty="0">
                <a:solidFill>
                  <a:schemeClr val="tx1"/>
                </a:solidFill>
              </a:rPr>
              <a:t>кризисе возникает нарушение смыслового соответствия сознания и бытия субъекта, восстановить которое невозможно ни путем практической деятельности, ни путем познавательной деятельности (Ф.Е. </a:t>
            </a:r>
            <a:r>
              <a:rPr lang="ru-RU" dirty="0" err="1">
                <a:solidFill>
                  <a:schemeClr val="tx1"/>
                </a:solidFill>
              </a:rPr>
              <a:t>Василюк</a:t>
            </a:r>
            <a:r>
              <a:rPr lang="ru-RU" dirty="0">
                <a:solidFill>
                  <a:schemeClr val="tx1"/>
                </a:solidFill>
              </a:rPr>
              <a:t>, Э.И. </a:t>
            </a:r>
            <a:r>
              <a:rPr lang="ru-RU" dirty="0" err="1">
                <a:solidFill>
                  <a:schemeClr val="tx1"/>
                </a:solidFill>
              </a:rPr>
              <a:t>Киршбаум</a:t>
            </a:r>
            <a:r>
              <a:rPr lang="ru-RU" dirty="0">
                <a:solidFill>
                  <a:schemeClr val="tx1"/>
                </a:solidFill>
              </a:rPr>
              <a:t>, К.В. Карпинский, Д.А. Леонтьев, М.Ш. Магомед-</a:t>
            </a:r>
            <a:r>
              <a:rPr lang="ru-RU" dirty="0" err="1">
                <a:solidFill>
                  <a:schemeClr val="tx1"/>
                </a:solidFill>
              </a:rPr>
              <a:t>Эминов</a:t>
            </a:r>
            <a:r>
              <a:rPr lang="ru-RU" dirty="0">
                <a:solidFill>
                  <a:schemeClr val="tx1"/>
                </a:solidFill>
              </a:rPr>
              <a:t>).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феноменология </a:t>
            </a:r>
            <a:r>
              <a:rPr lang="ru-RU" dirty="0">
                <a:solidFill>
                  <a:schemeClr val="tx1"/>
                </a:solidFill>
              </a:rPr>
              <a:t>кризисов личности (Р.А. </a:t>
            </a:r>
            <a:r>
              <a:rPr lang="ru-RU" dirty="0" err="1">
                <a:solidFill>
                  <a:schemeClr val="tx1"/>
                </a:solidFill>
              </a:rPr>
              <a:t>Ахмеров</a:t>
            </a:r>
            <a:r>
              <a:rPr lang="ru-RU" dirty="0">
                <a:solidFill>
                  <a:schemeClr val="tx1"/>
                </a:solidFill>
              </a:rPr>
              <a:t>, А.А. </a:t>
            </a:r>
            <a:r>
              <a:rPr lang="ru-RU" dirty="0" err="1">
                <a:solidFill>
                  <a:schemeClr val="tx1"/>
                </a:solidFill>
              </a:rPr>
              <a:t>Баканова</a:t>
            </a:r>
            <a:r>
              <a:rPr lang="ru-RU" dirty="0">
                <a:solidFill>
                  <a:schemeClr val="tx1"/>
                </a:solidFill>
              </a:rPr>
              <a:t>, Г.А. </a:t>
            </a:r>
            <a:r>
              <a:rPr lang="ru-RU" dirty="0" err="1">
                <a:solidFill>
                  <a:schemeClr val="tx1"/>
                </a:solidFill>
              </a:rPr>
              <a:t>Вайзер</a:t>
            </a:r>
            <a:r>
              <a:rPr lang="ru-RU" dirty="0">
                <a:solidFill>
                  <a:schemeClr val="tx1"/>
                </a:solidFill>
              </a:rPr>
              <a:t>, Л.Ф. </a:t>
            </a:r>
            <a:r>
              <a:rPr lang="ru-RU" dirty="0" err="1">
                <a:solidFill>
                  <a:schemeClr val="tx1"/>
                </a:solidFill>
              </a:rPr>
              <a:t>Верстелле</a:t>
            </a:r>
            <a:r>
              <a:rPr lang="ru-RU" dirty="0">
                <a:solidFill>
                  <a:schemeClr val="tx1"/>
                </a:solidFill>
              </a:rPr>
              <a:t>, И.В. Калинин, К.В. Карпинский, В.В. Козлов, G. </a:t>
            </a:r>
            <a:r>
              <a:rPr lang="ru-RU" dirty="0" err="1">
                <a:solidFill>
                  <a:schemeClr val="tx1"/>
                </a:solidFill>
              </a:rPr>
              <a:t>Caplan</a:t>
            </a:r>
            <a:r>
              <a:rPr lang="ru-RU" dirty="0">
                <a:solidFill>
                  <a:schemeClr val="tx1"/>
                </a:solidFill>
              </a:rPr>
              <a:t>), обозначены этапы разворачивания кризиса (В.А. Бодров, A. </a:t>
            </a:r>
            <a:r>
              <a:rPr lang="ru-RU" dirty="0" err="1">
                <a:solidFill>
                  <a:schemeClr val="tx1"/>
                </a:solidFill>
              </a:rPr>
              <a:t>Yomans</a:t>
            </a:r>
            <a:r>
              <a:rPr lang="ru-RU" dirty="0">
                <a:solidFill>
                  <a:schemeClr val="tx1"/>
                </a:solidFill>
              </a:rPr>
              <a:t>, J. </a:t>
            </a:r>
            <a:r>
              <a:rPr lang="ru-RU" dirty="0" err="1">
                <a:solidFill>
                  <a:schemeClr val="tx1"/>
                </a:solidFill>
              </a:rPr>
              <a:t>Campbell</a:t>
            </a:r>
            <a:r>
              <a:rPr lang="ru-RU" dirty="0">
                <a:solidFill>
                  <a:schemeClr val="tx1"/>
                </a:solidFill>
              </a:rPr>
              <a:t>, О. </a:t>
            </a:r>
            <a:r>
              <a:rPr lang="ru-RU" dirty="0" err="1">
                <a:solidFill>
                  <a:schemeClr val="tx1"/>
                </a:solidFill>
              </a:rPr>
              <a:t>Bollnow</a:t>
            </a:r>
            <a:r>
              <a:rPr lang="ru-RU" dirty="0">
                <a:solidFill>
                  <a:schemeClr val="tx1"/>
                </a:solidFill>
              </a:rPr>
              <a:t>, G. </a:t>
            </a:r>
            <a:r>
              <a:rPr lang="ru-RU" dirty="0" err="1">
                <a:solidFill>
                  <a:schemeClr val="tx1"/>
                </a:solidFill>
              </a:rPr>
              <a:t>Jacobson</a:t>
            </a:r>
            <a:r>
              <a:rPr lang="ru-RU" dirty="0">
                <a:solidFill>
                  <a:schemeClr val="tx1"/>
                </a:solidFill>
              </a:rPr>
              <a:t>, E. </a:t>
            </a:r>
            <a:r>
              <a:rPr lang="ru-RU" dirty="0" err="1">
                <a:solidFill>
                  <a:schemeClr val="tx1"/>
                </a:solidFill>
              </a:rPr>
              <a:t>Lindemann</a:t>
            </a:r>
            <a:r>
              <a:rPr lang="ru-RU" dirty="0">
                <a:solidFill>
                  <a:schemeClr val="tx1"/>
                </a:solidFill>
              </a:rPr>
              <a:t> и др.),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психологические</a:t>
            </a:r>
            <a:r>
              <a:rPr lang="ru-RU" dirty="0">
                <a:solidFill>
                  <a:schemeClr val="tx1"/>
                </a:solidFill>
              </a:rPr>
              <a:t>, физиологические и поведенческие проявления (А.Г. </a:t>
            </a:r>
            <a:r>
              <a:rPr lang="ru-RU" dirty="0" err="1">
                <a:solidFill>
                  <a:schemeClr val="tx1"/>
                </a:solidFill>
              </a:rPr>
              <a:t>Амбрумова</a:t>
            </a:r>
            <a:r>
              <a:rPr lang="ru-RU" dirty="0">
                <a:solidFill>
                  <a:schemeClr val="tx1"/>
                </a:solidFill>
              </a:rPr>
              <a:t>, Л.И. Анцыферова, А. А. </a:t>
            </a:r>
            <a:r>
              <a:rPr lang="ru-RU" dirty="0" err="1">
                <a:solidFill>
                  <a:schemeClr val="tx1"/>
                </a:solidFill>
              </a:rPr>
              <a:t>Бодалев</a:t>
            </a:r>
            <a:r>
              <a:rPr lang="ru-RU" dirty="0">
                <a:solidFill>
                  <a:schemeClr val="tx1"/>
                </a:solidFill>
              </a:rPr>
              <a:t>, В.А. Бодров, Ф.Е. </a:t>
            </a:r>
            <a:r>
              <a:rPr lang="ru-RU" dirty="0" err="1">
                <a:solidFill>
                  <a:schemeClr val="tx1"/>
                </a:solidFill>
              </a:rPr>
              <a:t>Василюк</a:t>
            </a:r>
            <a:r>
              <a:rPr lang="ru-RU" dirty="0">
                <a:solidFill>
                  <a:schemeClr val="tx1"/>
                </a:solidFill>
              </a:rPr>
              <a:t>, Л.Г. Дикая, А.В. </a:t>
            </a:r>
            <a:r>
              <a:rPr lang="ru-RU" dirty="0" err="1">
                <a:solidFill>
                  <a:schemeClr val="tx1"/>
                </a:solidFill>
              </a:rPr>
              <a:t>Махнач</a:t>
            </a:r>
            <a:r>
              <a:rPr lang="ru-RU" dirty="0">
                <a:solidFill>
                  <a:schemeClr val="tx1"/>
                </a:solidFill>
              </a:rPr>
              <a:t>, Р. </a:t>
            </a:r>
            <a:r>
              <a:rPr lang="ru-RU" dirty="0" err="1">
                <a:solidFill>
                  <a:schemeClr val="tx1"/>
                </a:solidFill>
              </a:rPr>
              <a:t>Лазарус</a:t>
            </a:r>
            <a:r>
              <a:rPr lang="ru-RU" dirty="0">
                <a:solidFill>
                  <a:schemeClr val="tx1"/>
                </a:solidFill>
              </a:rPr>
              <a:t>, Е.О. </a:t>
            </a:r>
            <a:r>
              <a:rPr lang="ru-RU" dirty="0" err="1">
                <a:solidFill>
                  <a:schemeClr val="tx1"/>
                </a:solidFill>
              </a:rPr>
              <a:t>Лазебная</a:t>
            </a:r>
            <a:r>
              <a:rPr lang="ru-RU" dirty="0">
                <a:solidFill>
                  <a:schemeClr val="tx1"/>
                </a:solidFill>
              </a:rPr>
              <a:t>, В.Г. </a:t>
            </a:r>
            <a:r>
              <a:rPr lang="ru-RU" dirty="0" err="1">
                <a:solidFill>
                  <a:schemeClr val="tx1"/>
                </a:solidFill>
              </a:rPr>
              <a:t>Ромек</a:t>
            </a:r>
            <a:r>
              <a:rPr lang="ru-RU" dirty="0">
                <a:solidFill>
                  <a:schemeClr val="tx1"/>
                </a:solidFill>
              </a:rPr>
              <a:t>, Е.Л. Солдатова, Е.К. Черепанова).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обстоятельства</a:t>
            </a:r>
            <a:r>
              <a:rPr lang="ru-RU" dirty="0">
                <a:solidFill>
                  <a:schemeClr val="tx1"/>
                </a:solidFill>
              </a:rPr>
              <a:t>, служащие пусковыми механизмами кризиса (Р.А. </a:t>
            </a:r>
            <a:r>
              <a:rPr lang="ru-RU" dirty="0" err="1">
                <a:solidFill>
                  <a:schemeClr val="tx1"/>
                </a:solidFill>
              </a:rPr>
              <a:t>Ахмеров</a:t>
            </a:r>
            <a:r>
              <a:rPr lang="ru-RU" dirty="0">
                <a:solidFill>
                  <a:schemeClr val="tx1"/>
                </a:solidFill>
              </a:rPr>
              <a:t>, А.А. </a:t>
            </a:r>
            <a:r>
              <a:rPr lang="ru-RU" dirty="0" err="1">
                <a:solidFill>
                  <a:schemeClr val="tx1"/>
                </a:solidFill>
              </a:rPr>
              <a:t>Баканова</a:t>
            </a:r>
            <a:r>
              <a:rPr lang="ru-RU" dirty="0">
                <a:solidFill>
                  <a:schemeClr val="tx1"/>
                </a:solidFill>
              </a:rPr>
              <a:t>, Ф.Е. </a:t>
            </a:r>
            <a:r>
              <a:rPr lang="ru-RU" dirty="0" err="1">
                <a:solidFill>
                  <a:schemeClr val="tx1"/>
                </a:solidFill>
              </a:rPr>
              <a:t>Василюк</a:t>
            </a:r>
            <a:r>
              <a:rPr lang="ru-RU" dirty="0">
                <a:solidFill>
                  <a:schemeClr val="tx1"/>
                </a:solidFill>
              </a:rPr>
              <a:t>, К.В. Карпинский, В.В. Козлов </a:t>
            </a:r>
            <a:r>
              <a:rPr lang="en-US" dirty="0">
                <a:solidFill>
                  <a:schemeClr val="tx1"/>
                </a:solidFill>
              </a:rPr>
              <a:t>G</a:t>
            </a:r>
            <a:r>
              <a:rPr lang="ru-RU" dirty="0">
                <a:solidFill>
                  <a:schemeClr val="tx1"/>
                </a:solidFill>
              </a:rPr>
              <a:t>. </a:t>
            </a:r>
            <a:r>
              <a:rPr lang="en-US" dirty="0">
                <a:solidFill>
                  <a:schemeClr val="tx1"/>
                </a:solidFill>
              </a:rPr>
              <a:t>Caplan G</a:t>
            </a:r>
            <a:r>
              <a:rPr lang="ru-RU" dirty="0">
                <a:solidFill>
                  <a:schemeClr val="tx1"/>
                </a:solidFill>
              </a:rPr>
              <a:t>. </a:t>
            </a:r>
            <a:r>
              <a:rPr lang="en-US" dirty="0">
                <a:solidFill>
                  <a:schemeClr val="tx1"/>
                </a:solidFill>
              </a:rPr>
              <a:t>Jacobson</a:t>
            </a:r>
            <a:r>
              <a:rPr lang="ru-RU" dirty="0">
                <a:solidFill>
                  <a:schemeClr val="tx1"/>
                </a:solidFill>
              </a:rPr>
              <a:t>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911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7394" y="158931"/>
            <a:ext cx="9601200" cy="716280"/>
          </a:xfrm>
        </p:spPr>
        <p:txBody>
          <a:bodyPr/>
          <a:lstStyle/>
          <a:p>
            <a:pPr algn="ctr"/>
            <a:r>
              <a:rPr lang="ru-RU" dirty="0" smtClean="0"/>
              <a:t>НАУЧНАЯ НОВИЗНА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01782" y="875211"/>
            <a:ext cx="10467703" cy="5982789"/>
          </a:xfrm>
        </p:spPr>
        <p:txBody>
          <a:bodyPr>
            <a:normAutofit fontScale="92500" lnSpcReduction="10000"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schemeClr val="tx1"/>
                </a:solidFill>
              </a:rPr>
              <a:t>обозначены </a:t>
            </a:r>
            <a:r>
              <a:rPr lang="ru-RU" dirty="0">
                <a:solidFill>
                  <a:schemeClr val="tx1"/>
                </a:solidFill>
              </a:rPr>
              <a:t>границы и определено психологическое содержание личностного кризиса в системе кризисов индивидуальной </a:t>
            </a:r>
            <a:r>
              <a:rPr lang="ru-RU" dirty="0" smtClean="0">
                <a:solidFill>
                  <a:schemeClr val="tx1"/>
                </a:solidFill>
              </a:rPr>
              <a:t>жизни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ru-RU" sz="600" dirty="0">
              <a:solidFill>
                <a:schemeClr val="tx1"/>
              </a:solidFill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schemeClr val="tx1"/>
                </a:solidFill>
              </a:rPr>
              <a:t>выявлены </a:t>
            </a:r>
            <a:r>
              <a:rPr lang="ru-RU" dirty="0">
                <a:solidFill>
                  <a:schemeClr val="tx1"/>
                </a:solidFill>
              </a:rPr>
              <a:t>психологические механизмы и закономерности возникновения, течения, а также специфика субъективного переживания человеком личностного </a:t>
            </a:r>
            <a:r>
              <a:rPr lang="ru-RU" dirty="0" smtClean="0">
                <a:solidFill>
                  <a:schemeClr val="tx1"/>
                </a:solidFill>
              </a:rPr>
              <a:t>кризиса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ru-RU" sz="600" dirty="0">
              <a:solidFill>
                <a:schemeClr val="tx1"/>
              </a:solidFill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schemeClr val="tx1"/>
                </a:solidFill>
              </a:rPr>
              <a:t>научно </a:t>
            </a:r>
            <a:r>
              <a:rPr lang="ru-RU" dirty="0">
                <a:solidFill>
                  <a:schemeClr val="tx1"/>
                </a:solidFill>
              </a:rPr>
              <a:t>обоснована целесообразность и практически реализована интеграция </a:t>
            </a:r>
            <a:r>
              <a:rPr lang="ru-RU" dirty="0" err="1">
                <a:solidFill>
                  <a:schemeClr val="tx1"/>
                </a:solidFill>
              </a:rPr>
              <a:t>деятельностного</a:t>
            </a:r>
            <a:r>
              <a:rPr lang="ru-RU" dirty="0">
                <a:solidFill>
                  <a:schemeClr val="tx1"/>
                </a:solidFill>
              </a:rPr>
              <a:t> подхода и феноменологического метода, что позволило осуществить целостное, комплексное исследование личностного кризиса как опыта </a:t>
            </a:r>
            <a:r>
              <a:rPr lang="ru-RU" dirty="0" err="1">
                <a:solidFill>
                  <a:schemeClr val="tx1"/>
                </a:solidFill>
              </a:rPr>
              <a:t>осознавания</a:t>
            </a:r>
            <a:r>
              <a:rPr lang="ru-RU" dirty="0">
                <a:solidFill>
                  <a:schemeClr val="tx1"/>
                </a:solidFill>
              </a:rPr>
              <a:t> глубинных основ собственной психической </a:t>
            </a:r>
            <a:r>
              <a:rPr lang="ru-RU" dirty="0" smtClean="0">
                <a:solidFill>
                  <a:schemeClr val="tx1"/>
                </a:solidFill>
              </a:rPr>
              <a:t>деятельности</a:t>
            </a:r>
            <a:endParaRPr lang="ru-RU" dirty="0">
              <a:solidFill>
                <a:schemeClr val="tx1"/>
              </a:solidFill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ru-RU" sz="600" dirty="0">
              <a:solidFill>
                <a:schemeClr val="tx1"/>
              </a:solidFill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schemeClr val="tx1"/>
                </a:solidFill>
              </a:rPr>
              <a:t>доказано</a:t>
            </a:r>
            <a:r>
              <a:rPr lang="ru-RU" dirty="0">
                <a:solidFill>
                  <a:schemeClr val="tx1"/>
                </a:solidFill>
              </a:rPr>
              <a:t>, что в результате переживания личностного кризиса у субъекта формируется </a:t>
            </a:r>
            <a:r>
              <a:rPr lang="ru-RU" dirty="0" err="1">
                <a:solidFill>
                  <a:schemeClr val="tx1"/>
                </a:solidFill>
              </a:rPr>
              <a:t>метакогнитивный</a:t>
            </a:r>
            <a:r>
              <a:rPr lang="ru-RU" dirty="0">
                <a:solidFill>
                  <a:schemeClr val="tx1"/>
                </a:solidFill>
              </a:rPr>
              <a:t> опыт, представляющий собой сложный </a:t>
            </a:r>
            <a:r>
              <a:rPr lang="ru-RU" dirty="0" err="1">
                <a:solidFill>
                  <a:schemeClr val="tx1"/>
                </a:solidFill>
              </a:rPr>
              <a:t>когнитивно</a:t>
            </a:r>
            <a:r>
              <a:rPr lang="ru-RU" dirty="0">
                <a:solidFill>
                  <a:schemeClr val="tx1"/>
                </a:solidFill>
              </a:rPr>
              <a:t> – аффективный комплекс, в основе которого лежат личностные и типологические характеристики, рефлексивные процессы, индивидуальные механизмы </a:t>
            </a:r>
            <a:r>
              <a:rPr lang="ru-RU" dirty="0" smtClean="0">
                <a:solidFill>
                  <a:schemeClr val="tx1"/>
                </a:solidFill>
              </a:rPr>
              <a:t>научения</a:t>
            </a:r>
            <a:endParaRPr lang="ru-RU" dirty="0">
              <a:solidFill>
                <a:schemeClr val="tx1"/>
              </a:solidFill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ru-RU" sz="500" dirty="0" smtClean="0">
              <a:solidFill>
                <a:schemeClr val="tx1"/>
              </a:solidFill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schemeClr val="tx1"/>
                </a:solidFill>
              </a:rPr>
              <a:t>феноменологически </a:t>
            </a:r>
            <a:r>
              <a:rPr lang="ru-RU" dirty="0">
                <a:solidFill>
                  <a:schemeClr val="tx1"/>
                </a:solidFill>
              </a:rPr>
              <a:t>раскрыто и эмпирически доказано, что рефлексивные механизмы определяют возможность развертывания кризиса, трансформируясь в ходе изменения внутреннего состояния субъекта, и таким образом становятся одним из важных индикаторов при оказании психологической помощи в ситуации </a:t>
            </a:r>
            <a:r>
              <a:rPr lang="ru-RU" dirty="0" smtClean="0">
                <a:solidFill>
                  <a:schemeClr val="tx1"/>
                </a:solidFill>
              </a:rPr>
              <a:t>кризиса</a:t>
            </a:r>
            <a:endParaRPr lang="ru-RU" dirty="0">
              <a:solidFill>
                <a:schemeClr val="tx1"/>
              </a:solidFill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ru-RU" sz="500" dirty="0">
              <a:solidFill>
                <a:schemeClr val="tx1"/>
              </a:solidFill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schemeClr val="tx1"/>
                </a:solidFill>
              </a:rPr>
              <a:t>выявлены </a:t>
            </a:r>
            <a:r>
              <a:rPr lang="ru-RU" dirty="0">
                <a:solidFill>
                  <a:schemeClr val="tx1"/>
                </a:solidFill>
              </a:rPr>
              <a:t>психологические механизмы, лежащие в основе </a:t>
            </a:r>
            <a:r>
              <a:rPr lang="ru-RU" dirty="0" err="1">
                <a:solidFill>
                  <a:schemeClr val="tx1"/>
                </a:solidFill>
              </a:rPr>
              <a:t>ритмозависимой</a:t>
            </a:r>
            <a:r>
              <a:rPr lang="ru-RU" dirty="0">
                <a:solidFill>
                  <a:schemeClr val="tx1"/>
                </a:solidFill>
              </a:rPr>
              <a:t> психосоматической патологии – одной из форм патологического переживания личностного </a:t>
            </a:r>
            <a:r>
              <a:rPr lang="ru-RU" dirty="0" smtClean="0">
                <a:solidFill>
                  <a:schemeClr val="tx1"/>
                </a:solidFill>
              </a:rPr>
              <a:t>кризиса</a:t>
            </a:r>
            <a:endParaRPr lang="ru-RU" dirty="0">
              <a:solidFill>
                <a:schemeClr val="tx1"/>
              </a:solidFill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ru-RU" sz="500" dirty="0">
              <a:solidFill>
                <a:schemeClr val="tx1"/>
              </a:solidFill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schemeClr val="tx1"/>
                </a:solidFill>
              </a:rPr>
              <a:t>получены описательные </a:t>
            </a:r>
            <a:r>
              <a:rPr lang="ru-RU" dirty="0">
                <a:solidFill>
                  <a:schemeClr val="tx1"/>
                </a:solidFill>
              </a:rPr>
              <a:t>характеристики индивидуального опыта переживания в категориях жизненного мира испытуемого, то есть ответить на вопрос, как в реальности происходит переживание тех или иных состояний конкретным </a:t>
            </a:r>
            <a:r>
              <a:rPr lang="ru-RU" dirty="0" smtClean="0">
                <a:solidFill>
                  <a:schemeClr val="tx1"/>
                </a:solidFill>
              </a:rPr>
              <a:t>человеком</a:t>
            </a:r>
            <a:endParaRPr lang="ru-RU" dirty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0210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3520" y="450669"/>
            <a:ext cx="9601200" cy="77724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ПРАКТИЧЕСКАЯ ЗНАЧИМОСТЬ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4366" y="1140823"/>
            <a:ext cx="10668000" cy="5717177"/>
          </a:xfrm>
        </p:spPr>
        <p:txBody>
          <a:bodyPr/>
          <a:lstStyle/>
          <a:p>
            <a:pPr algn="just"/>
            <a:r>
              <a:rPr lang="ru-RU" dirty="0">
                <a:solidFill>
                  <a:schemeClr val="tx1"/>
                </a:solidFill>
              </a:rPr>
              <a:t>Разработанная концепция личностного кризиса позволяет определять содержание и основные направления психологической помощи человеку, переживающему личностный кризис. </a:t>
            </a:r>
            <a:endParaRPr lang="ru-RU" dirty="0" smtClean="0">
              <a:solidFill>
                <a:schemeClr val="tx1"/>
              </a:solidFill>
            </a:endParaRP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На </a:t>
            </a:r>
            <a:r>
              <a:rPr lang="ru-RU" dirty="0">
                <a:solidFill>
                  <a:schemeClr val="tx1"/>
                </a:solidFill>
              </a:rPr>
              <a:t>ее основе разработана программа повышения квалификации психологов на факультете повышения квалификации ЯГПУ им. </a:t>
            </a:r>
            <a:r>
              <a:rPr lang="ru-RU" dirty="0" err="1">
                <a:solidFill>
                  <a:schemeClr val="tx1"/>
                </a:solidFill>
              </a:rPr>
              <a:t>К.Д.Ушинского</a:t>
            </a:r>
            <a:r>
              <a:rPr lang="ru-RU" dirty="0">
                <a:solidFill>
                  <a:schemeClr val="tx1"/>
                </a:solidFill>
              </a:rPr>
              <a:t>. </a:t>
            </a:r>
            <a:endParaRPr lang="ru-RU" dirty="0" smtClean="0">
              <a:solidFill>
                <a:schemeClr val="tx1"/>
              </a:solidFill>
            </a:endParaRP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На </a:t>
            </a:r>
            <a:r>
              <a:rPr lang="ru-RU" dirty="0">
                <a:solidFill>
                  <a:schemeClr val="tx1"/>
                </a:solidFill>
              </a:rPr>
              <a:t>основе результатов, полученных в диссертационном исследовании, разработаны программы учебных курсов, читаемых автором в разное время в Ярославском государственном педагогическом университете им. К.Д. Ушинского и в Ярославском государственном университете им. П.Г. Демидова. </a:t>
            </a:r>
            <a:endParaRPr lang="ru-RU" dirty="0" smtClean="0">
              <a:solidFill>
                <a:schemeClr val="tx1"/>
              </a:solidFill>
            </a:endParaRP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Основные </a:t>
            </a:r>
            <a:r>
              <a:rPr lang="ru-RU" dirty="0">
                <a:solidFill>
                  <a:schemeClr val="tx1"/>
                </a:solidFill>
              </a:rPr>
              <a:t>результаты научных исследований по теме диссертации получили отражение в следующих курсах: «Методологические основы психологического консультирования», «Психотерапия», спецкурсе «</a:t>
            </a:r>
            <a:r>
              <a:rPr lang="ru-RU" dirty="0" err="1">
                <a:solidFill>
                  <a:schemeClr val="tx1"/>
                </a:solidFill>
              </a:rPr>
              <a:t>Гештальт</a:t>
            </a:r>
            <a:r>
              <a:rPr lang="ru-RU" dirty="0">
                <a:solidFill>
                  <a:schemeClr val="tx1"/>
                </a:solidFill>
              </a:rPr>
              <a:t>-терапия», читаемых магистрам педагогики и психологии ЯГПУ им. К.Д. Ушинского, «Психология личности», «Основы психологического консультирования», читаемых студентам отделения психология, факультета (ИПП) ЯГПУ; «Основы психологического консультирования» на психологическом факультете </a:t>
            </a:r>
            <a:r>
              <a:rPr lang="ru-RU" dirty="0" err="1">
                <a:solidFill>
                  <a:schemeClr val="tx1"/>
                </a:solidFill>
              </a:rPr>
              <a:t>ЯрГУ</a:t>
            </a:r>
            <a:r>
              <a:rPr lang="ru-RU" dirty="0">
                <a:solidFill>
                  <a:schemeClr val="tx1"/>
                </a:solidFill>
              </a:rPr>
              <a:t> им. </a:t>
            </a:r>
            <a:r>
              <a:rPr lang="ru-RU" dirty="0" err="1">
                <a:solidFill>
                  <a:schemeClr val="tx1"/>
                </a:solidFill>
              </a:rPr>
              <a:t>П.Г.Демидова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9176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223" y="259080"/>
            <a:ext cx="9601200" cy="724989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ОБЩИЕ СВЕДЕНИЯ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10194" y="975359"/>
            <a:ext cx="7914913" cy="5617029"/>
          </a:xfrm>
        </p:spPr>
        <p:txBody>
          <a:bodyPr>
            <a:normAutofit fontScale="92500" lnSpcReduction="20000"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Жедунова </a:t>
            </a:r>
            <a:r>
              <a:rPr lang="ru-RU" sz="4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Людмила </a:t>
            </a:r>
            <a:r>
              <a:rPr lang="ru-RU" sz="4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Григорьевна</a:t>
            </a:r>
            <a:br>
              <a:rPr lang="ru-RU" sz="4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1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ru-RU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ДАТА РОЖДЕНИЯ: </a:t>
            </a:r>
            <a:r>
              <a:rPr lang="ru-RU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20.01.1953 г</a:t>
            </a:r>
            <a:r>
              <a:rPr lang="ru-RU" sz="2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br>
              <a:rPr lang="ru-RU" sz="2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ru-RU" sz="11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СТАЖ РАБОТЫ: </a:t>
            </a:r>
            <a:r>
              <a:rPr lang="ru-RU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44 </a:t>
            </a:r>
            <a:r>
              <a:rPr lang="ru-RU" sz="2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года</a:t>
            </a:r>
            <a:br>
              <a:rPr lang="ru-RU" sz="2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ru-RU" sz="11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ОБЩИЙ НАУЧНО-ПЕДАГОГИЧЕСКИЙ СТАЖ: </a:t>
            </a:r>
            <a:r>
              <a:rPr lang="ru-RU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 лет</a:t>
            </a:r>
            <a:r>
              <a:rPr lang="ru-RU" sz="2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br>
              <a:rPr lang="ru-RU" sz="2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ru-RU" sz="11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ОБРАЗОВАНИЕ:</a:t>
            </a:r>
            <a:endParaRPr lang="ru-RU" sz="2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1971 </a:t>
            </a:r>
            <a:r>
              <a:rPr lang="ru-RU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- 1976 гг. -  МГУ им. М.В. Ломоносова, факультет </a:t>
            </a:r>
            <a:r>
              <a:rPr lang="ru-RU" sz="2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</a:t>
            </a:r>
            <a:br>
              <a:rPr lang="ru-RU" sz="2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"</a:t>
            </a:r>
            <a:r>
              <a:rPr lang="ru-RU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Психология"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1979 </a:t>
            </a:r>
            <a:r>
              <a:rPr lang="ru-RU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- 1982 гг. </a:t>
            </a:r>
            <a:r>
              <a:rPr lang="ru-RU" sz="2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 аспирантура </a:t>
            </a:r>
            <a:r>
              <a:rPr lang="ru-RU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МГУ им. М.В. </a:t>
            </a:r>
            <a:r>
              <a:rPr lang="ru-RU" sz="2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Ломоносова</a:t>
            </a:r>
            <a:br>
              <a:rPr lang="ru-RU" sz="2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ru-RU" sz="11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ДОПОЛНИТЕЛЬНОЕ ОБРАЗОВАНИЕ:</a:t>
            </a:r>
            <a:endParaRPr lang="ru-RU" sz="2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1997 - 2001 </a:t>
            </a:r>
            <a:r>
              <a:rPr lang="ru-RU" sz="26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г.г</a:t>
            </a:r>
            <a:r>
              <a:rPr lang="ru-RU" sz="2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 Московский институт </a:t>
            </a:r>
            <a:r>
              <a:rPr lang="ru-RU" sz="26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Гештальта</a:t>
            </a:r>
            <a:r>
              <a:rPr lang="ru-RU" sz="2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и  </a:t>
            </a:r>
            <a:br>
              <a:rPr lang="ru-RU" sz="2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</a:t>
            </a:r>
            <a:r>
              <a:rPr lang="ru-RU" sz="26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психодрамы</a:t>
            </a:r>
            <a:r>
              <a:rPr lang="ru-RU" sz="2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br>
              <a:rPr lang="ru-RU" sz="2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сертификат </a:t>
            </a:r>
            <a:r>
              <a:rPr lang="ru-RU" sz="26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Гештальт</a:t>
            </a:r>
            <a:r>
              <a:rPr lang="ru-RU" sz="2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-терапевта</a:t>
            </a:r>
            <a:br>
              <a:rPr lang="ru-RU" sz="2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ru-RU" sz="11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НАУЧНАЯ СТЕПЕНЬ И ЗВАНИЕ: </a:t>
            </a:r>
            <a:r>
              <a:rPr lang="ru-RU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Доктор психологических наук, профессор кафедры общей и социальной </a:t>
            </a:r>
            <a:r>
              <a:rPr lang="ru-RU" sz="2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психологии ЯГПУ им. Ушинского</a:t>
            </a:r>
            <a:endParaRPr lang="ru-RU" sz="2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http://yspu.org/images/thumb/0/0d/%D0%96%D0%B5%D0%B4%D1%83%D0%BD%D0%BE%D0%B2%D0%B0_%D0%9B%D1%8E%D0%B4%D0%BC%D0%B8%D0%BB%D0%B0_%D0%93%D1%80%D0%B8%D0%B3%D0%BE%D1%80%D1%8C%D0%B5%D0%B2%D0%BD%D0%B0.jpg/300px-%D0%96%D0%B5%D0%B4%D1%83%D0%BD%D0%BE%D0%B2%D0%B0_%D0%9B%D1%8E%D0%B4%D0%BC%D0%B8%D0%BB%D0%B0_%D0%93%D1%80%D0%B8%D0%B3%D0%BE%D1%80%D1%8C%D0%B5%D0%B2%D0%BD%D0%B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9734" y="1166949"/>
            <a:ext cx="2948999" cy="4885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1404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19646" y="163286"/>
            <a:ext cx="9601200" cy="148590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ОСНОВНЫЕ ЗАКОНОМЕРНОСТИ ЛИЧНОСТНОГО КРИЗИСА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1154" y="1341120"/>
            <a:ext cx="10781212" cy="5516880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3600" b="1" dirty="0" smtClean="0">
                <a:solidFill>
                  <a:schemeClr val="tx1"/>
                </a:solidFill>
              </a:rPr>
              <a:t>       </a:t>
            </a:r>
            <a:r>
              <a:rPr lang="ru-RU" sz="3600" b="1" u="sng" dirty="0" smtClean="0">
                <a:solidFill>
                  <a:schemeClr val="tx1"/>
                </a:solidFill>
              </a:rPr>
              <a:t>Объединяющие с </a:t>
            </a:r>
            <a:r>
              <a:rPr lang="ru-RU" sz="3600" b="1" u="sng" dirty="0">
                <a:solidFill>
                  <a:schemeClr val="tx1"/>
                </a:solidFill>
              </a:rPr>
              <a:t>возрастными </a:t>
            </a:r>
            <a:r>
              <a:rPr lang="ru-RU" sz="3600" b="1" u="sng" dirty="0" smtClean="0">
                <a:solidFill>
                  <a:schemeClr val="tx1"/>
                </a:solidFill>
              </a:rPr>
              <a:t>кризисами</a:t>
            </a:r>
            <a:r>
              <a:rPr lang="ru-RU" sz="3600" b="1" dirty="0" smtClean="0">
                <a:solidFill>
                  <a:schemeClr val="tx1"/>
                </a:solidFill>
              </a:rPr>
              <a:t>:</a:t>
            </a:r>
            <a:endParaRPr lang="ru-RU" sz="3600" b="1" dirty="0">
              <a:solidFill>
                <a:schemeClr val="tx1"/>
              </a:solidFill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ru-RU" sz="3600" dirty="0" smtClean="0">
                <a:solidFill>
                  <a:schemeClr val="tx1"/>
                </a:solidFill>
              </a:rPr>
              <a:t>Переход </a:t>
            </a:r>
            <a:r>
              <a:rPr lang="ru-RU" sz="3600" dirty="0">
                <a:solidFill>
                  <a:schemeClr val="tx1"/>
                </a:solidFill>
              </a:rPr>
              <a:t>на более низкий уровень адаптации на начальном этапе кризиса (ослабление границ, снижение автономности, утрата приватности) и значительное изменение уровня и качества адаптации на завершающем этапе.</a:t>
            </a: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ru-RU" sz="3600" dirty="0" smtClean="0">
                <a:solidFill>
                  <a:schemeClr val="tx1"/>
                </a:solidFill>
              </a:rPr>
              <a:t>Динамика </a:t>
            </a:r>
            <a:r>
              <a:rPr lang="ru-RU" sz="3600" dirty="0">
                <a:solidFill>
                  <a:schemeClr val="tx1"/>
                </a:solidFill>
              </a:rPr>
              <a:t>процесса переживания (развернутость во времени).</a:t>
            </a: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ru-RU" sz="3600" dirty="0" smtClean="0">
                <a:solidFill>
                  <a:schemeClr val="tx1"/>
                </a:solidFill>
              </a:rPr>
              <a:t>Наличие </a:t>
            </a:r>
            <a:r>
              <a:rPr lang="ru-RU" sz="3600" dirty="0">
                <a:solidFill>
                  <a:schemeClr val="tx1"/>
                </a:solidFill>
              </a:rPr>
              <a:t>переживаний, составляющих эмоциональное ядро кризиса.</a:t>
            </a: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ru-RU" sz="3600" dirty="0" smtClean="0">
                <a:solidFill>
                  <a:schemeClr val="tx1"/>
                </a:solidFill>
              </a:rPr>
              <a:t>Формирование </a:t>
            </a:r>
            <a:r>
              <a:rPr lang="ru-RU" sz="3600" dirty="0">
                <a:solidFill>
                  <a:schemeClr val="tx1"/>
                </a:solidFill>
              </a:rPr>
              <a:t>новообразований как результат процесса переживания</a:t>
            </a:r>
            <a:r>
              <a:rPr lang="ru-RU" sz="3600" dirty="0" smtClean="0">
                <a:solidFill>
                  <a:schemeClr val="tx1"/>
                </a:solidFill>
              </a:rPr>
              <a:t>.</a:t>
            </a:r>
          </a:p>
          <a:p>
            <a:pPr marL="0" indent="0" algn="just">
              <a:spcBef>
                <a:spcPts val="600"/>
              </a:spcBef>
              <a:spcAft>
                <a:spcPts val="0"/>
              </a:spcAft>
              <a:buNone/>
            </a:pPr>
            <a:endParaRPr lang="ru-RU" sz="1100" dirty="0">
              <a:solidFill>
                <a:schemeClr val="tx1"/>
              </a:solidFill>
            </a:endParaRPr>
          </a:p>
          <a:p>
            <a:pPr marL="0" indent="0" algn="just"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3600" b="1" dirty="0" smtClean="0">
                <a:solidFill>
                  <a:schemeClr val="tx1"/>
                </a:solidFill>
              </a:rPr>
              <a:t>       </a:t>
            </a:r>
            <a:r>
              <a:rPr lang="ru-RU" sz="3600" b="1" u="sng" dirty="0" smtClean="0">
                <a:solidFill>
                  <a:schemeClr val="tx1"/>
                </a:solidFill>
              </a:rPr>
              <a:t>В </a:t>
            </a:r>
            <a:r>
              <a:rPr lang="ru-RU" sz="3600" b="1" u="sng" dirty="0">
                <a:solidFill>
                  <a:schemeClr val="tx1"/>
                </a:solidFill>
              </a:rPr>
              <a:t>отличие от возрастных кризисов:</a:t>
            </a:r>
            <a:endParaRPr lang="ru-RU" sz="3600" u="sng" dirty="0">
              <a:solidFill>
                <a:schemeClr val="tx1"/>
              </a:solidFill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ru-RU" sz="3600" dirty="0" smtClean="0">
                <a:solidFill>
                  <a:schemeClr val="tx1"/>
                </a:solidFill>
              </a:rPr>
              <a:t>Личностный </a:t>
            </a:r>
            <a:r>
              <a:rPr lang="ru-RU" sz="3600" dirty="0">
                <a:solidFill>
                  <a:schemeClr val="tx1"/>
                </a:solidFill>
              </a:rPr>
              <a:t>кризис не является обязательным, закономерным, он возникает внезапно и носит экстраординарный характер.</a:t>
            </a: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ru-RU" sz="3600" dirty="0" smtClean="0">
                <a:solidFill>
                  <a:schemeClr val="tx1"/>
                </a:solidFill>
              </a:rPr>
              <a:t>Вероятность </a:t>
            </a:r>
            <a:r>
              <a:rPr lang="ru-RU" sz="3600" dirty="0">
                <a:solidFill>
                  <a:schemeClr val="tx1"/>
                </a:solidFill>
              </a:rPr>
              <a:t>возникновения личностного кризиса не обусловлена противоречиями развития, задачами возраста.</a:t>
            </a: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ru-RU" sz="3600" dirty="0" smtClean="0">
                <a:solidFill>
                  <a:schemeClr val="tx1"/>
                </a:solidFill>
              </a:rPr>
              <a:t>Личностный </a:t>
            </a:r>
            <a:r>
              <a:rPr lang="ru-RU" sz="3600" dirty="0">
                <a:solidFill>
                  <a:schemeClr val="tx1"/>
                </a:solidFill>
              </a:rPr>
              <a:t>кризис не имеет предкризисного периода и определенной возрастной отнесенности (личностный кризис возможен во взрослом возрасте).</a:t>
            </a: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ru-RU" sz="3600" dirty="0" smtClean="0">
                <a:solidFill>
                  <a:schemeClr val="tx1"/>
                </a:solidFill>
              </a:rPr>
              <a:t>Условиями </a:t>
            </a:r>
            <a:r>
              <a:rPr lang="ru-RU" sz="3600" dirty="0">
                <a:solidFill>
                  <a:schemeClr val="tx1"/>
                </a:solidFill>
              </a:rPr>
              <a:t>личностного кризиса могут быть как внешние, так и внутренние события.</a:t>
            </a: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ru-RU" sz="3600" dirty="0" smtClean="0">
                <a:solidFill>
                  <a:schemeClr val="tx1"/>
                </a:solidFill>
              </a:rPr>
              <a:t>Внутренним </a:t>
            </a:r>
            <a:r>
              <a:rPr lang="ru-RU" sz="3600" dirty="0">
                <a:solidFill>
                  <a:schemeClr val="tx1"/>
                </a:solidFill>
              </a:rPr>
              <a:t>условием возникновения и переживания личностного кризиса являются развитые механизмы рефлексии.</a:t>
            </a: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ru-RU" sz="3600" dirty="0" smtClean="0">
                <a:solidFill>
                  <a:schemeClr val="tx1"/>
                </a:solidFill>
              </a:rPr>
              <a:t>Новообразованием</a:t>
            </a:r>
            <a:r>
              <a:rPr lang="ru-RU" sz="3600" dirty="0">
                <a:solidFill>
                  <a:schemeClr val="tx1"/>
                </a:solidFill>
              </a:rPr>
              <a:t>, возникающим в процессе переживания личностного кризиса, является экзистенциальный и </a:t>
            </a:r>
            <a:r>
              <a:rPr lang="ru-RU" sz="3600" dirty="0" err="1">
                <a:solidFill>
                  <a:schemeClr val="tx1"/>
                </a:solidFill>
              </a:rPr>
              <a:t>метакогнитивный</a:t>
            </a:r>
            <a:r>
              <a:rPr lang="ru-RU" sz="3600" dirty="0">
                <a:solidFill>
                  <a:schemeClr val="tx1"/>
                </a:solidFill>
              </a:rPr>
              <a:t> опыт.</a:t>
            </a:r>
          </a:p>
          <a:p>
            <a:pPr>
              <a:spcBef>
                <a:spcPts val="600"/>
              </a:spcBef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6292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705394"/>
            <a:ext cx="9601200" cy="5162006"/>
          </a:xfrm>
        </p:spPr>
        <p:txBody>
          <a:bodyPr/>
          <a:lstStyle/>
          <a:p>
            <a:pPr marL="0" indent="0" algn="ctr">
              <a:buNone/>
            </a:pPr>
            <a:endParaRPr lang="ru-RU" sz="4400" dirty="0" smtClean="0"/>
          </a:p>
          <a:p>
            <a:pPr marL="0" indent="0" algn="ctr">
              <a:buNone/>
            </a:pPr>
            <a:endParaRPr lang="ru-RU" sz="4400" dirty="0"/>
          </a:p>
          <a:p>
            <a:pPr marL="0" indent="0" algn="ctr">
              <a:buNone/>
            </a:pPr>
            <a:r>
              <a:rPr lang="ru-RU" sz="4400" dirty="0" smtClean="0"/>
              <a:t>Спасибо </a:t>
            </a:r>
            <a:br>
              <a:rPr lang="ru-RU" sz="4400" dirty="0" smtClean="0"/>
            </a:br>
            <a:r>
              <a:rPr lang="ru-RU" sz="4400" dirty="0" smtClean="0"/>
              <a:t>за внимание</a:t>
            </a:r>
            <a:r>
              <a:rPr lang="ru-RU" sz="4000" dirty="0" smtClean="0"/>
              <a:t>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070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1268" y="450669"/>
            <a:ext cx="9601200" cy="751114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ОБЛАСТЬ НАУЧНЫХ ИНТЕРЕСОВ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53588" y="1541417"/>
            <a:ext cx="8042366" cy="4580708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КОГНИТИВНЫЕ И ЛИЧНОСТНЫЕ ДЕТЕРМИНАНТЫ ПЕРЕЖИВАНИЯ 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ЛИЧНОСТНЫХ КРИЗИСОВ</a:t>
            </a:r>
            <a:br>
              <a:rPr lang="ru-RU" sz="2800" dirty="0" smtClean="0">
                <a:solidFill>
                  <a:schemeClr val="tx1"/>
                </a:solidFill>
              </a:rPr>
            </a:br>
            <a:endParaRPr lang="ru-RU" sz="2800" dirty="0" smtClean="0">
              <a:solidFill>
                <a:schemeClr val="tx1"/>
              </a:solidFill>
            </a:endParaRPr>
          </a:p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МЕТОДОЛОГИЯ 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КОНСУЛЬТАТИВНОЙ ПСИХОЛОГИИ </a:t>
            </a:r>
            <a:br>
              <a:rPr lang="ru-RU" sz="2800" dirty="0" smtClean="0">
                <a:solidFill>
                  <a:schemeClr val="tx1"/>
                </a:solidFill>
              </a:rPr>
            </a:br>
            <a:endParaRPr lang="ru-RU" sz="2800" dirty="0" smtClean="0">
              <a:solidFill>
                <a:schemeClr val="tx1"/>
              </a:solidFill>
            </a:endParaRPr>
          </a:p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ТРАНСГЕНЕРАЦИОННАЯ ДЕТЕРМИНАЦИЯ ФОРМИРОВАНИЯ МАТЕРИНСКОГО ОТНОШЕНИЯ</a:t>
            </a:r>
          </a:p>
          <a:p>
            <a:endParaRPr lang="ru-RU" dirty="0"/>
          </a:p>
        </p:txBody>
      </p:sp>
      <p:pic>
        <p:nvPicPr>
          <p:cNvPr id="3076" name="Picture 4" descr="https://avatars.mds.yandex.net/get-zen_doc/1246934/pub_5ca21c0729c43800b44bfc9b_5ca21c693f197100b3e9a3b4/scale_120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3549" y="1201783"/>
            <a:ext cx="3315921" cy="4119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0371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897" y="312738"/>
            <a:ext cx="9601200" cy="820783"/>
          </a:xfrm>
        </p:spPr>
        <p:txBody>
          <a:bodyPr/>
          <a:lstStyle/>
          <a:p>
            <a:pPr algn="ctr"/>
            <a:r>
              <a:rPr lang="ru-RU" dirty="0" smtClean="0"/>
              <a:t>КРАТКОЕ РЕЗЮМЕ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187" y="1133521"/>
            <a:ext cx="3531880" cy="2463119"/>
          </a:xfrm>
        </p:spPr>
      </p:pic>
      <p:sp>
        <p:nvSpPr>
          <p:cNvPr id="4" name="AutoShape 2" descr="https://pro2-bar-s3-cdn-cf6.myportfolio.com/6dc1ed9aa5a11b7b9fba879834988cbd/0e0b1f40a154bfd49e3596fa_rw_1920.jpg?h=6655f866dc8803e70986475b63c79c6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pro2-bar-s3-cdn-cf6.myportfolio.com/6dc1ed9aa5a11b7b9fba879834988cbd/0e0b1f40a154bfd49e3596fa_rw_1920.jpg?h=6655f866dc8803e70986475b63c79c6b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893187" y="3755180"/>
            <a:ext cx="3531881" cy="26717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4000" dirty="0" smtClean="0">
                <a:solidFill>
                  <a:schemeClr val="tx1"/>
                </a:solidFill>
              </a:rPr>
              <a:t>1976 г.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Московский </a:t>
            </a:r>
            <a:r>
              <a:rPr lang="ru-RU" dirty="0">
                <a:solidFill>
                  <a:schemeClr val="tx1"/>
                </a:solidFill>
              </a:rPr>
              <a:t>государственный университет 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им</a:t>
            </a:r>
            <a:r>
              <a:rPr lang="ru-RU" dirty="0">
                <a:solidFill>
                  <a:schemeClr val="tx1"/>
                </a:solidFill>
              </a:rPr>
              <a:t>. М.В. Ломоносова, факультет психологии, 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специальность </a:t>
            </a:r>
            <a:r>
              <a:rPr lang="ru-RU" dirty="0">
                <a:solidFill>
                  <a:schemeClr val="tx1"/>
                </a:solidFill>
              </a:rPr>
              <a:t>- Психолог, преподаватель </a:t>
            </a:r>
            <a:r>
              <a:rPr lang="ru-RU" dirty="0" smtClean="0">
                <a:solidFill>
                  <a:schemeClr val="tx1"/>
                </a:solidFill>
              </a:rPr>
              <a:t>психологии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056" name="Picture 8" descr="https://avatars.mds.yandex.net/get-zen_doc/1132604/pub_5d5550a278125e00ad745e58_5d55562143863fb9d42407f5/scale_12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407" y="1571174"/>
            <a:ext cx="3624334" cy="2715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Объект 2"/>
          <p:cNvSpPr txBox="1">
            <a:spLocks/>
          </p:cNvSpPr>
          <p:nvPr/>
        </p:nvSpPr>
        <p:spPr>
          <a:xfrm>
            <a:off x="4664407" y="4286404"/>
            <a:ext cx="3624335" cy="26717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4000" dirty="0" smtClean="0">
                <a:solidFill>
                  <a:schemeClr val="tx1"/>
                </a:solidFill>
              </a:rPr>
              <a:t>1976-1978 </a:t>
            </a:r>
            <a:r>
              <a:rPr lang="ru-RU" sz="4000" dirty="0" err="1" smtClean="0">
                <a:solidFill>
                  <a:schemeClr val="tx1"/>
                </a:solidFill>
              </a:rPr>
              <a:t>гг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Ташкентский государственный Университет</a:t>
            </a: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кафедра психологии,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ассистент</a:t>
            </a:r>
            <a:endParaRPr lang="ru-RU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ru-RU" dirty="0"/>
          </a:p>
        </p:txBody>
      </p:sp>
      <p:pic>
        <p:nvPicPr>
          <p:cNvPr id="11" name="Объект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0997" y="1133521"/>
            <a:ext cx="3531880" cy="2463119"/>
          </a:xfrm>
          <a:prstGeom prst="rect">
            <a:avLst/>
          </a:prstGeom>
        </p:spPr>
      </p:pic>
      <p:sp>
        <p:nvSpPr>
          <p:cNvPr id="12" name="Объект 2"/>
          <p:cNvSpPr txBox="1">
            <a:spLocks/>
          </p:cNvSpPr>
          <p:nvPr/>
        </p:nvSpPr>
        <p:spPr>
          <a:xfrm>
            <a:off x="8440998" y="3755180"/>
            <a:ext cx="3531879" cy="26717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4000" dirty="0" smtClean="0">
                <a:solidFill>
                  <a:schemeClr val="tx1"/>
                </a:solidFill>
              </a:rPr>
              <a:t>1985 г.</a:t>
            </a: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Московский государственный университет 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им. М.В. Ломоносова, 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факультет </a:t>
            </a:r>
            <a:r>
              <a:rPr lang="ru-RU" dirty="0">
                <a:solidFill>
                  <a:schemeClr val="tx1"/>
                </a:solidFill>
              </a:rPr>
              <a:t>психологии, </a:t>
            </a:r>
            <a:r>
              <a:rPr lang="ru-RU" dirty="0" smtClean="0">
                <a:solidFill>
                  <a:schemeClr val="tx1"/>
                </a:solidFill>
              </a:rPr>
              <a:t>аспирантура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745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8983" y="296953"/>
            <a:ext cx="9601200" cy="1485900"/>
          </a:xfrm>
        </p:spPr>
        <p:txBody>
          <a:bodyPr/>
          <a:lstStyle/>
          <a:p>
            <a:pPr algn="ctr"/>
            <a:r>
              <a:rPr lang="ru-RU" dirty="0"/>
              <a:t>КРАТКОЕ РЕЗЮМЕ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3887" y="4284618"/>
            <a:ext cx="5146066" cy="22729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dirty="0" smtClean="0">
                <a:solidFill>
                  <a:schemeClr val="tx1"/>
                </a:solidFill>
              </a:rPr>
              <a:t>2010 г.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 Защита докторской диссертации </a:t>
            </a:r>
            <a:r>
              <a:rPr lang="ru-RU" dirty="0">
                <a:solidFill>
                  <a:schemeClr val="tx1"/>
                </a:solidFill>
              </a:rPr>
              <a:t>на тему: «Психология личностного кризиса», по специальности «Общая психология, психология личности, история психологии</a:t>
            </a:r>
            <a:r>
              <a:rPr lang="ru-RU" dirty="0" smtClean="0">
                <a:solidFill>
                  <a:schemeClr val="tx1"/>
                </a:solidFill>
              </a:rPr>
              <a:t>» 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098" name="Picture 2" descr="https://www.yarnews.net/files/1/1000/142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886" y="1202919"/>
            <a:ext cx="5146067" cy="2907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7001691" y="4650377"/>
            <a:ext cx="4772297" cy="17242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Franklin Gothic Book" panose="020B0503020102020204" pitchFamily="34" charset="0"/>
              <a:buNone/>
            </a:pPr>
            <a:r>
              <a:rPr lang="ru-RU" sz="4000" dirty="0" smtClean="0">
                <a:solidFill>
                  <a:schemeClr val="tx1"/>
                </a:solidFill>
              </a:rPr>
              <a:t>2013 г.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присвоение ученого звания профессора по кафедре общей и социальной психологии</a:t>
            </a:r>
          </a:p>
          <a:p>
            <a:endParaRPr lang="ru-RU" dirty="0"/>
          </a:p>
        </p:txBody>
      </p:sp>
      <p:pic>
        <p:nvPicPr>
          <p:cNvPr id="4100" name="Picture 4" descr="http://xn--c1aym9b.xn--p1ai/images/a/af/K1-1-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1690" y="1252187"/>
            <a:ext cx="4188823" cy="3141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841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803366"/>
          </a:xfrm>
        </p:spPr>
        <p:txBody>
          <a:bodyPr/>
          <a:lstStyle/>
          <a:p>
            <a:pPr algn="ctr"/>
            <a:r>
              <a:rPr lang="ru-RU" dirty="0"/>
              <a:t>КРАТКОЕ РЕЗЮМЕ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91496" y="1865810"/>
            <a:ext cx="5939247" cy="4001589"/>
          </a:xfrm>
        </p:spPr>
        <p:txBody>
          <a:bodyPr/>
          <a:lstStyle/>
          <a:p>
            <a:pPr marL="0" indent="0" algn="ctr">
              <a:buNone/>
            </a:pPr>
            <a:r>
              <a:rPr lang="ru-RU" sz="4400" dirty="0" smtClean="0">
                <a:solidFill>
                  <a:schemeClr val="tx1"/>
                </a:solidFill>
              </a:rPr>
              <a:t>2006 </a:t>
            </a:r>
            <a:r>
              <a:rPr lang="ru-RU" sz="4400" dirty="0">
                <a:solidFill>
                  <a:schemeClr val="tx1"/>
                </a:solidFill>
              </a:rPr>
              <a:t>г</a:t>
            </a:r>
            <a:r>
              <a:rPr lang="ru-RU" sz="4400" dirty="0" smtClean="0">
                <a:solidFill>
                  <a:schemeClr val="tx1"/>
                </a:solidFill>
              </a:rPr>
              <a:t>. – </a:t>
            </a:r>
            <a:br>
              <a:rPr lang="ru-RU" sz="4400" dirty="0" smtClean="0">
                <a:solidFill>
                  <a:schemeClr val="tx1"/>
                </a:solidFill>
              </a:rPr>
            </a:br>
            <a:r>
              <a:rPr lang="ru-RU" sz="4000" dirty="0" smtClean="0">
                <a:solidFill>
                  <a:schemeClr val="tx1"/>
                </a:solidFill>
              </a:rPr>
              <a:t>по настоящее время</a:t>
            </a: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sz="2500" dirty="0" smtClean="0">
                <a:solidFill>
                  <a:schemeClr val="tx1"/>
                </a:solidFill>
              </a:rPr>
              <a:t>руководитель магистерской программы </a:t>
            </a:r>
            <a:r>
              <a:rPr lang="ru-RU" sz="2500" dirty="0">
                <a:solidFill>
                  <a:schemeClr val="tx1"/>
                </a:solidFill>
              </a:rPr>
              <a:t>«Психологическое </a:t>
            </a:r>
            <a:r>
              <a:rPr lang="ru-RU" sz="2500" dirty="0" smtClean="0">
                <a:solidFill>
                  <a:schemeClr val="tx1"/>
                </a:solidFill>
              </a:rPr>
              <a:t>консультирование </a:t>
            </a:r>
            <a:r>
              <a:rPr lang="ru-RU" sz="2500" dirty="0">
                <a:solidFill>
                  <a:schemeClr val="tx1"/>
                </a:solidFill>
              </a:rPr>
              <a:t>в образовании»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обучилось </a:t>
            </a:r>
            <a:r>
              <a:rPr lang="ru-RU" dirty="0">
                <a:solidFill>
                  <a:schemeClr val="tx1"/>
                </a:solidFill>
              </a:rPr>
              <a:t>56 </a:t>
            </a:r>
            <a:r>
              <a:rPr lang="ru-RU" dirty="0" smtClean="0">
                <a:solidFill>
                  <a:schemeClr val="tx1"/>
                </a:solidFill>
              </a:rPr>
              <a:t>человек</a:t>
            </a:r>
            <a:endParaRPr lang="ru-RU" dirty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защищено </a:t>
            </a:r>
            <a:r>
              <a:rPr lang="ru-RU" dirty="0">
                <a:solidFill>
                  <a:schemeClr val="tx1"/>
                </a:solidFill>
              </a:rPr>
              <a:t>32 </a:t>
            </a:r>
            <a:r>
              <a:rPr lang="ru-RU" dirty="0" smtClean="0">
                <a:solidFill>
                  <a:schemeClr val="tx1"/>
                </a:solidFill>
              </a:rPr>
              <a:t>магистерские </a:t>
            </a:r>
            <a:r>
              <a:rPr lang="ru-RU" dirty="0">
                <a:solidFill>
                  <a:schemeClr val="tx1"/>
                </a:solidFill>
              </a:rPr>
              <a:t>и 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5 </a:t>
            </a:r>
            <a:r>
              <a:rPr lang="ru-RU" dirty="0">
                <a:solidFill>
                  <a:schemeClr val="tx1"/>
                </a:solidFill>
              </a:rPr>
              <a:t>кандидатских </a:t>
            </a:r>
            <a:r>
              <a:rPr lang="ru-RU" dirty="0" smtClean="0">
                <a:solidFill>
                  <a:schemeClr val="tx1"/>
                </a:solidFill>
              </a:rPr>
              <a:t>диссертаций</a:t>
            </a:r>
            <a:endParaRPr lang="ru-RU" dirty="0"/>
          </a:p>
        </p:txBody>
      </p:sp>
      <p:pic>
        <p:nvPicPr>
          <p:cNvPr id="5122" name="Picture 2" descr="https://yandex.ru/images/_crpd/piu7mT508/96f91bBL2/b9b9oJeSgqQj1OGDK3Uv7Uu218mDD-wAeNkxdYMG9QHYVRUzZImPODF5yED3DtXWCggKGWNk1YwvWx-WVJFz8ir2qM2nzp-tb5GAljJBDqRn0qKttwbEXQCxARCbcvQ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635" y="1865811"/>
            <a:ext cx="4690976" cy="4001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4179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5772" y="441960"/>
            <a:ext cx="9601200" cy="664029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ОСНОВНЫЕ ПУБЛИКАЦИИ: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599" y="1105989"/>
            <a:ext cx="10524309" cy="5599611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>
                <a:solidFill>
                  <a:schemeClr val="tx1"/>
                </a:solidFill>
              </a:rPr>
              <a:t>Психологическая </a:t>
            </a:r>
            <a:r>
              <a:rPr lang="ru-RU" sz="2400" dirty="0">
                <a:solidFill>
                  <a:schemeClr val="tx1"/>
                </a:solidFill>
              </a:rPr>
              <a:t>поддержка военнослужащих (учебное пособие) В соавторстве </a:t>
            </a:r>
            <a:r>
              <a:rPr lang="ru-RU" sz="2400" dirty="0" err="1">
                <a:solidFill>
                  <a:schemeClr val="tx1"/>
                </a:solidFill>
              </a:rPr>
              <a:t>Н.Н.Посысоев</a:t>
            </a:r>
            <a:r>
              <a:rPr lang="ru-RU" sz="2400" dirty="0">
                <a:solidFill>
                  <a:schemeClr val="tx1"/>
                </a:solidFill>
              </a:rPr>
              <a:t>, </a:t>
            </a:r>
            <a:r>
              <a:rPr lang="ru-RU" sz="2400" dirty="0" err="1">
                <a:solidFill>
                  <a:schemeClr val="tx1"/>
                </a:solidFill>
              </a:rPr>
              <a:t>И.В.Кузнецова</a:t>
            </a:r>
            <a:r>
              <a:rPr lang="ru-RU" sz="2400" dirty="0">
                <a:solidFill>
                  <a:schemeClr val="tx1"/>
                </a:solidFill>
              </a:rPr>
              <a:t>. М.- </a:t>
            </a:r>
            <a:r>
              <a:rPr lang="ru-RU" sz="2400" dirty="0" smtClean="0">
                <a:solidFill>
                  <a:schemeClr val="tx1"/>
                </a:solidFill>
              </a:rPr>
              <a:t>2001</a:t>
            </a:r>
            <a:endParaRPr lang="ru-RU" sz="2400" dirty="0">
              <a:solidFill>
                <a:schemeClr val="tx1"/>
              </a:solidFill>
            </a:endParaRPr>
          </a:p>
          <a:p>
            <a:pPr algn="just"/>
            <a:r>
              <a:rPr lang="ru-RU" sz="2400" dirty="0" smtClean="0">
                <a:solidFill>
                  <a:schemeClr val="tx1"/>
                </a:solidFill>
              </a:rPr>
              <a:t>Основы </a:t>
            </a:r>
            <a:r>
              <a:rPr lang="ru-RU" sz="2400" dirty="0">
                <a:solidFill>
                  <a:schemeClr val="tx1"/>
                </a:solidFill>
              </a:rPr>
              <a:t>психологии семьи и семейного консультирования (учебное пособие для ВУЗов). В соавторстве </a:t>
            </a:r>
            <a:r>
              <a:rPr lang="ru-RU" sz="2400" dirty="0" err="1">
                <a:solidFill>
                  <a:schemeClr val="tx1"/>
                </a:solidFill>
              </a:rPr>
              <a:t>Н.Н.Посысоев</a:t>
            </a:r>
            <a:r>
              <a:rPr lang="ru-RU" sz="2400" dirty="0">
                <a:solidFill>
                  <a:schemeClr val="tx1"/>
                </a:solidFill>
              </a:rPr>
              <a:t>, </a:t>
            </a:r>
            <a:r>
              <a:rPr lang="ru-RU" sz="2400" dirty="0" err="1">
                <a:solidFill>
                  <a:schemeClr val="tx1"/>
                </a:solidFill>
              </a:rPr>
              <a:t>Е.Н.Юрасова</a:t>
            </a:r>
            <a:r>
              <a:rPr lang="ru-RU" sz="2400" dirty="0">
                <a:solidFill>
                  <a:schemeClr val="tx1"/>
                </a:solidFill>
              </a:rPr>
              <a:t>. М.- </a:t>
            </a:r>
            <a:r>
              <a:rPr lang="ru-RU" sz="2400" dirty="0" smtClean="0">
                <a:solidFill>
                  <a:schemeClr val="tx1"/>
                </a:solidFill>
              </a:rPr>
              <a:t>2004</a:t>
            </a:r>
            <a:endParaRPr lang="ru-RU" sz="2400" dirty="0">
              <a:solidFill>
                <a:schemeClr val="tx1"/>
              </a:solidFill>
            </a:endParaRPr>
          </a:p>
          <a:p>
            <a:pPr algn="just"/>
            <a:r>
              <a:rPr lang="ru-RU" sz="2400" dirty="0" smtClean="0">
                <a:solidFill>
                  <a:schemeClr val="tx1"/>
                </a:solidFill>
              </a:rPr>
              <a:t>Личностный </a:t>
            </a:r>
            <a:r>
              <a:rPr lang="ru-RU" sz="2400" dirty="0">
                <a:solidFill>
                  <a:schemeClr val="tx1"/>
                </a:solidFill>
              </a:rPr>
              <a:t>кризис и образ мира (субъективная реальность кризиса). Монография.- Ярославль, </a:t>
            </a:r>
            <a:r>
              <a:rPr lang="ru-RU" sz="2400" dirty="0" smtClean="0">
                <a:solidFill>
                  <a:schemeClr val="tx1"/>
                </a:solidFill>
              </a:rPr>
              <a:t>2009</a:t>
            </a:r>
            <a:endParaRPr lang="ru-RU" sz="2400" dirty="0">
              <a:solidFill>
                <a:schemeClr val="tx1"/>
              </a:solidFill>
            </a:endParaRPr>
          </a:p>
          <a:p>
            <a:pPr algn="just"/>
            <a:r>
              <a:rPr lang="ru-RU" sz="2400" dirty="0" smtClean="0">
                <a:solidFill>
                  <a:schemeClr val="tx1"/>
                </a:solidFill>
              </a:rPr>
              <a:t>Психология </a:t>
            </a:r>
            <a:r>
              <a:rPr lang="ru-RU" sz="2400" dirty="0">
                <a:solidFill>
                  <a:schemeClr val="tx1"/>
                </a:solidFill>
              </a:rPr>
              <a:t>и психотерапия личностного кризиса (учебное пособие). В соавторстве </a:t>
            </a:r>
            <a:r>
              <a:rPr lang="ru-RU" sz="2400" dirty="0" err="1">
                <a:solidFill>
                  <a:schemeClr val="tx1"/>
                </a:solidFill>
              </a:rPr>
              <a:t>Н.Н.Посысоев</a:t>
            </a:r>
            <a:r>
              <a:rPr lang="ru-RU" sz="2400" dirty="0">
                <a:solidFill>
                  <a:schemeClr val="tx1"/>
                </a:solidFill>
              </a:rPr>
              <a:t>.- Ярославль, </a:t>
            </a:r>
            <a:r>
              <a:rPr lang="ru-RU" sz="2400" dirty="0" smtClean="0">
                <a:solidFill>
                  <a:schemeClr val="tx1"/>
                </a:solidFill>
              </a:rPr>
              <a:t>2013</a:t>
            </a:r>
            <a:endParaRPr lang="ru-RU" sz="2400" dirty="0">
              <a:solidFill>
                <a:schemeClr val="tx1"/>
              </a:solidFill>
            </a:endParaRPr>
          </a:p>
          <a:p>
            <a:pPr algn="just"/>
            <a:r>
              <a:rPr lang="ru-RU" sz="2400" dirty="0" smtClean="0">
                <a:solidFill>
                  <a:schemeClr val="tx1"/>
                </a:solidFill>
              </a:rPr>
              <a:t>Роль </a:t>
            </a:r>
            <a:r>
              <a:rPr lang="ru-RU" sz="2400" dirty="0">
                <a:solidFill>
                  <a:schemeClr val="tx1"/>
                </a:solidFill>
              </a:rPr>
              <a:t>семейного мифа в восприятии и интерпретации субъективно значимых событий. В соавторстве </a:t>
            </a:r>
            <a:r>
              <a:rPr lang="ru-RU" sz="2400" dirty="0" err="1" smtClean="0">
                <a:solidFill>
                  <a:schemeClr val="tx1"/>
                </a:solidFill>
              </a:rPr>
              <a:t>Н.Н.Посысоев</a:t>
            </a:r>
            <a:endParaRPr lang="ru-RU" sz="2400" dirty="0">
              <a:solidFill>
                <a:schemeClr val="tx1"/>
              </a:solidFill>
            </a:endParaRPr>
          </a:p>
          <a:p>
            <a:pPr algn="just"/>
            <a:r>
              <a:rPr lang="ru-RU" sz="2400" dirty="0" smtClean="0">
                <a:solidFill>
                  <a:schemeClr val="tx1"/>
                </a:solidFill>
              </a:rPr>
              <a:t>Научная </a:t>
            </a:r>
            <a:r>
              <a:rPr lang="ru-RU" sz="2400" dirty="0">
                <a:solidFill>
                  <a:schemeClr val="tx1"/>
                </a:solidFill>
              </a:rPr>
              <a:t>статья Вестник Ярославского государственного университета имени П.Г. Демидова. Сер. Гуманитарные науки. №4, </a:t>
            </a:r>
            <a:r>
              <a:rPr lang="ru-RU" sz="2400" dirty="0" smtClean="0">
                <a:solidFill>
                  <a:schemeClr val="tx1"/>
                </a:solidFill>
              </a:rPr>
              <a:t>2013</a:t>
            </a:r>
            <a:endParaRPr lang="ru-RU" sz="2400" dirty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468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407126"/>
            <a:ext cx="9601200" cy="785949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НАГРАДЫ: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5360" y="1471749"/>
            <a:ext cx="7297783" cy="4885507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>
                <a:solidFill>
                  <a:schemeClr val="tx1"/>
                </a:solidFill>
              </a:rPr>
              <a:t>Номинант юбилейного </a:t>
            </a:r>
            <a:r>
              <a:rPr lang="ru-RU" sz="2400" dirty="0">
                <a:solidFill>
                  <a:schemeClr val="tx1"/>
                </a:solidFill>
              </a:rPr>
              <a:t>XV Национального психологического конкурса «Золотая Психея</a:t>
            </a:r>
            <a:r>
              <a:rPr lang="ru-RU" sz="2400" dirty="0" smtClean="0">
                <a:solidFill>
                  <a:schemeClr val="tx1"/>
                </a:solidFill>
              </a:rPr>
              <a:t>»</a:t>
            </a:r>
            <a:endParaRPr lang="ru-RU" sz="2400" dirty="0">
              <a:solidFill>
                <a:schemeClr val="tx1"/>
              </a:solidFill>
            </a:endParaRPr>
          </a:p>
          <a:p>
            <a:pPr algn="just"/>
            <a:r>
              <a:rPr lang="ru-RU" sz="2400" dirty="0">
                <a:solidFill>
                  <a:schemeClr val="tx1"/>
                </a:solidFill>
              </a:rPr>
              <a:t>Лауреат премии Губернатора Ярославской области за заслуги в образовательной сфере за серию работ по психолого-педагогическому сопровождению развития детей-сирот в </a:t>
            </a:r>
            <a:r>
              <a:rPr lang="ru-RU" sz="2400" dirty="0" err="1">
                <a:solidFill>
                  <a:schemeClr val="tx1"/>
                </a:solidFill>
              </a:rPr>
              <a:t>интернатных</a:t>
            </a:r>
            <a:r>
              <a:rPr lang="ru-RU" sz="2400" dirty="0">
                <a:solidFill>
                  <a:schemeClr val="tx1"/>
                </a:solidFill>
              </a:rPr>
              <a:t> учреждениях и разработку концепции альтернативных форм социализации детей, воспитывающихся без попечения родителей в приемной </a:t>
            </a:r>
            <a:r>
              <a:rPr lang="ru-RU" sz="2400" dirty="0" smtClean="0">
                <a:solidFill>
                  <a:schemeClr val="tx1"/>
                </a:solidFill>
              </a:rPr>
              <a:t>семье</a:t>
            </a:r>
            <a:endParaRPr lang="ru-RU" sz="2400" dirty="0">
              <a:solidFill>
                <a:schemeClr val="tx1"/>
              </a:solidFill>
            </a:endParaRPr>
          </a:p>
          <a:p>
            <a:pPr algn="just"/>
            <a:r>
              <a:rPr lang="ru-RU" sz="2400" dirty="0" smtClean="0">
                <a:solidFill>
                  <a:schemeClr val="tx1"/>
                </a:solidFill>
              </a:rPr>
              <a:t>Обладатель Почетной Грамоты </a:t>
            </a:r>
            <a:r>
              <a:rPr lang="ru-RU" sz="2400" dirty="0">
                <a:solidFill>
                  <a:schemeClr val="tx1"/>
                </a:solidFill>
              </a:rPr>
              <a:t>Министерства образования и науки Российской </a:t>
            </a:r>
            <a:r>
              <a:rPr lang="ru-RU" sz="2400" dirty="0" smtClean="0">
                <a:solidFill>
                  <a:schemeClr val="tx1"/>
                </a:solidFill>
              </a:rPr>
              <a:t>Федерации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6148" name="Picture 4" descr="https://uapmakaticbd.com/wp-content/uploads/2018/06/trophy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7111" y="1320510"/>
            <a:ext cx="3834889" cy="4749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8898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7611" y="322218"/>
            <a:ext cx="10746377" cy="14107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>ОСНОВНЫЕ НАУЧНЫЕ ПОЛОЖЕНИЯ,</a:t>
            </a:r>
            <a:br>
              <a:rPr lang="ru-RU" sz="3600" dirty="0" smtClean="0"/>
            </a:br>
            <a:r>
              <a:rPr lang="ru-RU" sz="3600" dirty="0" smtClean="0"/>
              <a:t>СФОРМУЛИРОВАННЫЕ АВТОРОМ НА ОСНОВАНИИ ПРОВЕДЕННЫХ ИССЛЕДОВАНИЙ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27611" y="2107474"/>
            <a:ext cx="10807338" cy="4476206"/>
          </a:xfrm>
        </p:spPr>
        <p:txBody>
          <a:bodyPr/>
          <a:lstStyle/>
          <a:p>
            <a:pPr marL="0" lvl="0" indent="0" algn="just">
              <a:buNone/>
            </a:pPr>
            <a:r>
              <a:rPr lang="ru-RU" sz="3200" dirty="0" smtClean="0">
                <a:solidFill>
                  <a:schemeClr val="tx1"/>
                </a:solidFill>
              </a:rPr>
              <a:t>1. Обстоятельства </a:t>
            </a:r>
            <a:r>
              <a:rPr lang="ru-RU" sz="3200" dirty="0">
                <a:solidFill>
                  <a:schemeClr val="tx1"/>
                </a:solidFill>
              </a:rPr>
              <a:t>жизни (внешние или внутренние), приводящие к возникновению личностного кризиса, создают препятствие непрерывности функционирования целостного психического образа. В результате образ утрачивает </a:t>
            </a:r>
            <a:r>
              <a:rPr lang="ru-RU" sz="3200" dirty="0" err="1">
                <a:solidFill>
                  <a:schemeClr val="tx1"/>
                </a:solidFill>
              </a:rPr>
              <a:t>симультанность</a:t>
            </a:r>
            <a:r>
              <a:rPr lang="ru-RU" sz="3200" dirty="0">
                <a:solidFill>
                  <a:schemeClr val="tx1"/>
                </a:solidFill>
              </a:rPr>
              <a:t>, приобретает </a:t>
            </a:r>
            <a:r>
              <a:rPr lang="ru-RU" sz="3200" dirty="0" err="1">
                <a:solidFill>
                  <a:schemeClr val="tx1"/>
                </a:solidFill>
              </a:rPr>
              <a:t>сукцессивный</a:t>
            </a:r>
            <a:r>
              <a:rPr lang="ru-RU" sz="3200" dirty="0">
                <a:solidFill>
                  <a:schemeClr val="tx1"/>
                </a:solidFill>
              </a:rPr>
              <a:t> характер. Создаются условия для переживания субъектом реальности глубинных структур образа мира, а также для исследования вовлеченности этих структур в процесс переживания личностного </a:t>
            </a:r>
            <a:r>
              <a:rPr lang="ru-RU" sz="3200" dirty="0" smtClean="0">
                <a:solidFill>
                  <a:schemeClr val="tx1"/>
                </a:solidFill>
              </a:rPr>
              <a:t>кризиса</a:t>
            </a:r>
            <a:endParaRPr lang="ru-RU" sz="3200" dirty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8583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Урожай</Template>
  <TotalTime>151</TotalTime>
  <Words>1177</Words>
  <Application>Microsoft Office PowerPoint</Application>
  <PresentationFormat>Широкоэкранный</PresentationFormat>
  <Paragraphs>102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Arial</vt:lpstr>
      <vt:lpstr>Calibri</vt:lpstr>
      <vt:lpstr>Franklin Gothic Book</vt:lpstr>
      <vt:lpstr>Crop</vt:lpstr>
      <vt:lpstr>                    Анализ вклада ученого.  Жедунова Людмила Григорьевна </vt:lpstr>
      <vt:lpstr>ОБЩИЕ СВЕДЕНИЯ</vt:lpstr>
      <vt:lpstr>ОБЛАСТЬ НАУЧНЫХ ИНТЕРЕСОВ</vt:lpstr>
      <vt:lpstr>КРАТКОЕ РЕЗЮМЕ</vt:lpstr>
      <vt:lpstr>КРАТКОЕ РЕЗЮМЕ</vt:lpstr>
      <vt:lpstr>КРАТКОЕ РЕЗЮМЕ</vt:lpstr>
      <vt:lpstr>ОСНОВНЫЕ ПУБЛИКАЦИИ: </vt:lpstr>
      <vt:lpstr>НАГРАДЫ:  </vt:lpstr>
      <vt:lpstr>ОСНОВНЫЕ НАУЧНЫЕ ПОЛОЖЕНИЯ, СФОРМУЛИРОВАННЫЕ АВТОРОМ НА ОСНОВАНИИ ПРОВЕДЕННЫХ ИССЛЕДОВАНИЙ </vt:lpstr>
      <vt:lpstr>ОСНОВНЫЕ НАУЧНЫЕ ПОЛОЖЕНИЯ, СФОРМУЛИРОВАННЫЕ АВТОРОМ НА ОСНОВАНИИ ПРОВЕДЕННЫХ ИССЛЕДОВАНИЙ </vt:lpstr>
      <vt:lpstr>ОСНОВНЫЕ НАУЧНЫЕ ПОЛОЖЕНИЯ, СФОРМУЛИРОВАННЫЕ АВТОРОМ НА ОСНОВАНИИ ПРОВЕДЕННЫХ ИССЛЕДОВАНИЙ </vt:lpstr>
      <vt:lpstr>ОСНОВНЫЕ НАУЧНЫЕ ПОЛОЖЕНИЯ, СФОРМУЛИРОВАННЫЕ АВТОРОМ НА ОСНОВАНИИ ПРОВЕДЕННЫХ ИССЛЕДОВАНИЙ </vt:lpstr>
      <vt:lpstr>ОСНОВНЫЕ НАУЧНЫЕ ПОЛОЖЕНИЯ, СФОРМУЛИРОВАННЫЕ АВТОРОМ НА ОСНОВАНИИ ПРОВЕДЕННЫХ ИССЛЕДОВАНИЙ </vt:lpstr>
      <vt:lpstr>НАУЧНАЯ ШКОЛА</vt:lpstr>
      <vt:lpstr>НАУЧНЫЙ ПОДХОД</vt:lpstr>
      <vt:lpstr>Общепсихологическая концепция личностного кризиса </vt:lpstr>
      <vt:lpstr>Преемственность научных положений</vt:lpstr>
      <vt:lpstr>НАУЧНАЯ НОВИЗНА </vt:lpstr>
      <vt:lpstr>ПРАКТИЧЕСКАЯ ЗНАЧИМОСТЬ </vt:lpstr>
      <vt:lpstr>ОСНОВНЫЕ ЗАКОНОМЕРНОСТИ ЛИЧНОСТНОГО КРИЗИСА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Анализ вклада ученого.  Жедунова Людмила Григорьевна</dc:title>
  <dc:creator>Пользователь Windows</dc:creator>
  <cp:lastModifiedBy>Пользователь Windows</cp:lastModifiedBy>
  <cp:revision>14</cp:revision>
  <dcterms:created xsi:type="dcterms:W3CDTF">2020-03-26T19:16:32Z</dcterms:created>
  <dcterms:modified xsi:type="dcterms:W3CDTF">2020-03-26T21:47:34Z</dcterms:modified>
</cp:coreProperties>
</file>