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503B3-CA09-45F8-9681-40E27B286F4F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9B278-213F-426B-98DF-FC41F66FC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3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0AE130D-9005-4FB8-B6F8-00BB219FF588}" type="slidenum">
              <a:rPr lang="ru-RU" altLang="ru-RU" b="0">
                <a:latin typeface="Arial" charset="0"/>
              </a:rPr>
              <a:pPr eaLnBrk="1" hangingPunct="1"/>
              <a:t>2</a:t>
            </a:fld>
            <a:endParaRPr lang="ru-RU" altLang="ru-RU" b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4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9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6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2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26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3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28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4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69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5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BD87D-B594-4FCB-9882-EFEBD9AEA38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3B99-5177-4915-96A1-59FD9143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53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../../../../../Documents%20and%20Settings/&#1040;&#1076;&#1084;&#1080;&#1085;&#1080;&#1089;&#1090;&#1088;&#1072;&#1090;&#1086;&#1088;/&#1056;&#1072;&#1073;&#1086;&#1095;&#1080;&#1081;%20&#1089;&#1090;&#1086;&#1083;/!Collection_Color_EPS/C-41%20Skole,%20undervisning/C41-09.ex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-531813"/>
            <a:ext cx="8208962" cy="2232026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ru-RU" altLang="ru-RU" sz="4400" smtClean="0">
                <a:solidFill>
                  <a:srgbClr val="008000"/>
                </a:solidFill>
                <a:latin typeface="Arial" charset="0"/>
              </a:rPr>
              <a:t>Научное общение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4365625"/>
            <a:ext cx="6121400" cy="187166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ru-RU" altLang="ru-RU" sz="2400" smtClean="0">
                <a:latin typeface="Arial" charset="0"/>
              </a:rPr>
              <a:t>Автор презентации: Т. Н. Гущина, </a:t>
            </a:r>
          </a:p>
          <a:p>
            <a:pPr algn="r" eaLnBrk="1" hangingPunct="1">
              <a:spcBef>
                <a:spcPct val="0"/>
              </a:spcBef>
            </a:pPr>
            <a:r>
              <a:rPr lang="ru-RU" altLang="ru-RU" sz="2400" smtClean="0">
                <a:latin typeface="Arial" charset="0"/>
              </a:rPr>
              <a:t>д-р пед. наук, профессор кафедры социальной педагогики и организации работы с молодёжью</a:t>
            </a:r>
            <a:endParaRPr lang="ru-RU" altLang="ru-RU" sz="2400" b="0" smtClean="0">
              <a:latin typeface="Arial" charset="0"/>
            </a:endParaRPr>
          </a:p>
        </p:txBody>
      </p:sp>
      <p:pic>
        <p:nvPicPr>
          <p:cNvPr id="3076" name="Picture 16" descr="C41-0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852738"/>
            <a:ext cx="24812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099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6025"/>
          </a:xfrm>
        </p:spPr>
        <p:txBody>
          <a:bodyPr/>
          <a:lstStyle/>
          <a:p>
            <a:pPr algn="ctr" eaLnBrk="1" hangingPunct="1"/>
            <a:r>
              <a:rPr lang="ru-RU" altLang="ru-RU" sz="4400" smtClean="0">
                <a:solidFill>
                  <a:srgbClr val="008000"/>
                </a:solidFill>
                <a:latin typeface="Arial" charset="0"/>
              </a:rPr>
              <a:t>Благодарим за внимание!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800" smtClean="0">
              <a:solidFill>
                <a:schemeClr val="accent2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rgbClr val="008000"/>
                </a:solidFill>
                <a:latin typeface="Arial" charset="0"/>
              </a:rPr>
              <a:t>Контактная информация</a:t>
            </a:r>
            <a:endParaRPr lang="en-US" altLang="ru-RU" sz="280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2800" smtClean="0">
              <a:solidFill>
                <a:schemeClr val="accent2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>
                <a:solidFill>
                  <a:schemeClr val="accent2"/>
                </a:solidFill>
                <a:latin typeface="Arial" charset="0"/>
              </a:rPr>
              <a:t>Гущина Татьяна Николаевна,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>
                <a:latin typeface="Arial" charset="0"/>
              </a:rPr>
              <a:t>доктор педагогических наук, профессор кафедры социальной педагогики и организации работы с молодёжью  федерального государственного бюджетного образовательного учреждения высшего образования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>
                <a:latin typeface="Arial" charset="0"/>
              </a:rPr>
              <a:t>«Ярославский государственный педагогический</a:t>
            </a:r>
            <a:r>
              <a:rPr lang="en-US" altLang="ru-RU" sz="1700" smtClean="0">
                <a:latin typeface="Arial" charset="0"/>
              </a:rPr>
              <a:t> </a:t>
            </a:r>
            <a:r>
              <a:rPr lang="ru-RU" altLang="ru-RU" sz="1700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>
                <a:latin typeface="Arial" charset="0"/>
              </a:rPr>
              <a:t>университет им. К.Д. Ушинского»</a:t>
            </a:r>
          </a:p>
          <a:p>
            <a:pPr eaLnBrk="1" hangingPunct="1">
              <a:lnSpc>
                <a:spcPct val="80000"/>
              </a:lnSpc>
            </a:pPr>
            <a:endParaRPr lang="ru-RU" altLang="ru-RU" sz="1700" smtClean="0">
              <a:solidFill>
                <a:srgbClr val="CC00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700" smtClean="0">
              <a:solidFill>
                <a:srgbClr val="CC00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700" smtClean="0">
                <a:solidFill>
                  <a:srgbClr val="008000"/>
                </a:solidFill>
                <a:latin typeface="Arial" charset="0"/>
              </a:rPr>
              <a:t>Телефон  рабочий: 72 – 6 6 – 92</a:t>
            </a:r>
          </a:p>
          <a:p>
            <a:pPr eaLnBrk="1" hangingPunct="1">
              <a:lnSpc>
                <a:spcPct val="80000"/>
              </a:lnSpc>
            </a:pPr>
            <a:endParaRPr lang="ru-RU" altLang="ru-RU" sz="1700" smtClean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ru-RU" sz="1700" smtClean="0">
                <a:solidFill>
                  <a:schemeClr val="accent2"/>
                </a:solidFill>
                <a:latin typeface="Arial" charset="0"/>
              </a:rPr>
              <a:t>E-mail</a:t>
            </a:r>
            <a:r>
              <a:rPr lang="ru-RU" altLang="ru-RU" sz="1700" smtClean="0">
                <a:solidFill>
                  <a:schemeClr val="accent2"/>
                </a:solidFill>
                <a:latin typeface="Arial" charset="0"/>
              </a:rPr>
              <a:t>:</a:t>
            </a:r>
            <a:r>
              <a:rPr lang="en-US" altLang="ru-RU" sz="1700" smtClean="0">
                <a:solidFill>
                  <a:schemeClr val="accent2"/>
                </a:solidFill>
                <a:latin typeface="Arial" charset="0"/>
              </a:rPr>
              <a:t> gushina2008@yandex.ru</a:t>
            </a:r>
            <a:endParaRPr lang="ru-RU" altLang="ru-RU" sz="170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70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700" smtClean="0">
              <a:solidFill>
                <a:srgbClr val="008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5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rgbClr val="008000"/>
                </a:solidFill>
                <a:latin typeface="Arial" charset="0"/>
              </a:rPr>
              <a:t>Нормы общения в сфере науки</a:t>
            </a:r>
            <a:r>
              <a:rPr lang="ru-RU" altLang="ru-RU" sz="28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105025"/>
            <a:ext cx="9036050" cy="475297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smtClean="0">
                <a:solidFill>
                  <a:schemeClr val="accent2"/>
                </a:solidFill>
                <a:latin typeface="Arial" charset="0"/>
              </a:rPr>
              <a:t>Важнейшие черты научного стиля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4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Arial" charset="0"/>
              </a:rPr>
              <a:t>Отвлеченность, абстрактность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Arial" charset="0"/>
              </a:rPr>
              <a:t>Обобщенность научной информации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Arial" charset="0"/>
              </a:rPr>
              <a:t>Логичность мысли при развертывании научных текстов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Arial" charset="0"/>
              </a:rPr>
              <a:t>Обобщенность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Arial" charset="0"/>
              </a:rPr>
              <a:t>Стремление к предельной точности и ясности</a:t>
            </a:r>
          </a:p>
        </p:txBody>
      </p:sp>
      <p:pic>
        <p:nvPicPr>
          <p:cNvPr id="6148" name="Picture 4" descr="BS005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260350"/>
            <a:ext cx="12604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0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rgbClr val="008000"/>
                </a:solidFill>
                <a:latin typeface="Arial" charset="0"/>
              </a:rPr>
              <a:t>Нормы общения в сфере науки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5013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smtClean="0">
                <a:solidFill>
                  <a:schemeClr val="accent2"/>
                </a:solidFill>
                <a:latin typeface="Arial" charset="0"/>
              </a:rPr>
              <a:t>Основные требования к научному стилю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10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Arial" charset="0"/>
              </a:rPr>
              <a:t>Должна быть определена область научного знания, к которой относится данный научный текст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solidFill>
                  <a:srgbClr val="008000"/>
                </a:solidFill>
                <a:latin typeface="Arial" charset="0"/>
              </a:rPr>
              <a:t>Научный текст должен содержать точные указания на предшествующие исследования по данному предмету (цитирование)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Arial" charset="0"/>
              </a:rPr>
              <a:t>Β научном изложении обязательно использование терминов и понятий той области научного знания, к которой он относится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solidFill>
                  <a:srgbClr val="008000"/>
                </a:solidFill>
                <a:latin typeface="Arial" charset="0"/>
              </a:rPr>
              <a:t>Β научном тексте обязательно использование научного аппарата и правил построения научного текста, принятых в данной области знания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Arial" charset="0"/>
              </a:rPr>
              <a:t>Термины и понятия должны употребляться в постоянном значении в рамках научного текста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solidFill>
                  <a:srgbClr val="008000"/>
                </a:solidFill>
                <a:latin typeface="Arial" charset="0"/>
              </a:rPr>
              <a:t>Научное изложение не должно выходить за пределы научных посылок данной области знания, если это не оговорено специально</a:t>
            </a:r>
          </a:p>
        </p:txBody>
      </p:sp>
      <p:pic>
        <p:nvPicPr>
          <p:cNvPr id="7172" name="Picture 4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15093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5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rgbClr val="008000"/>
                </a:solidFill>
                <a:latin typeface="Arial" charset="0"/>
              </a:rPr>
              <a:t>Нормы общения в сфере науки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2060575"/>
            <a:ext cx="8928100" cy="46085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200" smtClean="0">
                <a:solidFill>
                  <a:schemeClr val="accent2"/>
                </a:solidFill>
                <a:latin typeface="Arial" charset="0"/>
              </a:rPr>
              <a:t>Показательно</a:t>
            </a:r>
            <a:r>
              <a:rPr lang="ru-RU" altLang="ru-RU" sz="2800" smtClean="0">
                <a:solidFill>
                  <a:schemeClr val="accent2"/>
                </a:solidFill>
                <a:latin typeface="Arial" charset="0"/>
              </a:rPr>
              <a:t> для научного стиля</a:t>
            </a:r>
            <a:r>
              <a:rPr lang="ru-RU" altLang="ru-RU" sz="2600" smtClean="0">
                <a:latin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600" smtClean="0">
              <a:latin typeface="Arial" charset="0"/>
            </a:endParaRPr>
          </a:p>
          <a:p>
            <a:pPr eaLnBrk="1" hangingPunct="1"/>
            <a:r>
              <a:rPr lang="ru-RU" altLang="ru-RU" sz="2600" smtClean="0">
                <a:latin typeface="Arial" charset="0"/>
              </a:rPr>
              <a:t>Употребление  слов в их точных значениях </a:t>
            </a:r>
          </a:p>
          <a:p>
            <a:pPr eaLnBrk="1" hangingPunct="1"/>
            <a:r>
              <a:rPr lang="ru-RU" altLang="ru-RU" sz="2600" smtClean="0">
                <a:solidFill>
                  <a:srgbClr val="008000"/>
                </a:solidFill>
                <a:latin typeface="Arial" charset="0"/>
              </a:rPr>
              <a:t>Отказ от эмоционально-экспрессивной лексики (слов ласкательных, уменьшительных и т.п.), от сниженных, нелитературных слов</a:t>
            </a:r>
          </a:p>
          <a:p>
            <a:pPr eaLnBrk="1" hangingPunct="1"/>
            <a:r>
              <a:rPr lang="ru-RU" altLang="ru-RU" sz="2600" smtClean="0">
                <a:latin typeface="Arial" charset="0"/>
              </a:rPr>
              <a:t>Смысловая  точность (однозначность) в словоупотреблении</a:t>
            </a:r>
          </a:p>
          <a:p>
            <a:pPr eaLnBrk="1" hangingPunct="1"/>
            <a:r>
              <a:rPr lang="ru-RU" altLang="ru-RU" sz="2600" smtClean="0">
                <a:solidFill>
                  <a:srgbClr val="008000"/>
                </a:solidFill>
                <a:latin typeface="Arial" charset="0"/>
              </a:rPr>
              <a:t>Отказ  от образных выражений, строгость изложения </a:t>
            </a:r>
          </a:p>
        </p:txBody>
      </p:sp>
      <p:pic>
        <p:nvPicPr>
          <p:cNvPr id="8196" name="Picture 4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15093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8351838" cy="1412875"/>
          </a:xfrm>
        </p:spPr>
        <p:txBody>
          <a:bodyPr/>
          <a:lstStyle/>
          <a:p>
            <a:pPr algn="ctr" eaLnBrk="1" hangingPunct="1"/>
            <a:r>
              <a:rPr lang="ru-RU" altLang="ru-RU" sz="3600" smtClean="0">
                <a:solidFill>
                  <a:srgbClr val="008000"/>
                </a:solidFill>
                <a:latin typeface="Arial" charset="0"/>
              </a:rPr>
              <a:t>Особенности лексики </a:t>
            </a:r>
            <a:br>
              <a:rPr lang="ru-RU" altLang="ru-RU" sz="3600" smtClean="0">
                <a:solidFill>
                  <a:srgbClr val="008000"/>
                </a:solidFill>
                <a:latin typeface="Arial" charset="0"/>
              </a:rPr>
            </a:br>
            <a:r>
              <a:rPr lang="ru-RU" altLang="ru-RU" sz="3600" smtClean="0">
                <a:solidFill>
                  <a:srgbClr val="008000"/>
                </a:solidFill>
                <a:latin typeface="Arial" charset="0"/>
              </a:rPr>
              <a:t>научного стиля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5013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100" i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chemeClr val="accent2"/>
                </a:solidFill>
                <a:latin typeface="Arial" charset="0"/>
              </a:rPr>
              <a:t>Лексика научного стиля</a:t>
            </a:r>
            <a:r>
              <a:rPr lang="ru-RU" altLang="ru-RU" sz="2400" b="0" smtClean="0">
                <a:latin typeface="Arial" charset="0"/>
              </a:rPr>
              <a:t> состоит из трех основных пластов: </a:t>
            </a:r>
            <a:r>
              <a:rPr lang="ru-RU" altLang="ru-RU" sz="2400" smtClean="0">
                <a:solidFill>
                  <a:srgbClr val="008000"/>
                </a:solidFill>
                <a:latin typeface="Arial" charset="0"/>
              </a:rPr>
              <a:t>общеупотребительных</a:t>
            </a:r>
            <a:r>
              <a:rPr lang="ru-RU" altLang="ru-RU" sz="2400" b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altLang="ru-RU" sz="2400" b="0" smtClean="0">
                <a:latin typeface="Arial" charset="0"/>
              </a:rPr>
              <a:t>слов </a:t>
            </a:r>
            <a:r>
              <a:rPr lang="ru-RU" altLang="ru-RU" sz="2400" b="0" i="1" smtClean="0">
                <a:latin typeface="Arial" charset="0"/>
              </a:rPr>
              <a:t>(знание, деятельность, один, сто, изучать, сначала, по-прежнему и т. д.);</a:t>
            </a:r>
            <a:r>
              <a:rPr lang="ru-RU" altLang="ru-RU" sz="2400" b="0" smtClean="0">
                <a:latin typeface="Arial" charset="0"/>
              </a:rPr>
              <a:t> </a:t>
            </a:r>
            <a:r>
              <a:rPr lang="ru-RU" altLang="ru-RU" sz="2400" smtClean="0">
                <a:solidFill>
                  <a:srgbClr val="008000"/>
                </a:solidFill>
                <a:latin typeface="Arial" charset="0"/>
              </a:rPr>
              <a:t>общенаучных</a:t>
            </a:r>
            <a:r>
              <a:rPr lang="ru-RU" altLang="ru-RU" sz="2400" b="0" smtClean="0">
                <a:latin typeface="Arial" charset="0"/>
              </a:rPr>
              <a:t> слов (</a:t>
            </a:r>
            <a:r>
              <a:rPr lang="ru-RU" altLang="ru-RU" sz="2400" b="0" i="1" smtClean="0">
                <a:latin typeface="Arial" charset="0"/>
              </a:rPr>
              <a:t>исследование, методология, экспериментальный, анализировать, формулировать, дистанционный, беспрецедентный и т.д.)</a:t>
            </a:r>
            <a:r>
              <a:rPr lang="ru-RU" altLang="ru-RU" sz="2400" b="0" smtClean="0">
                <a:latin typeface="Arial" charset="0"/>
              </a:rPr>
              <a:t> и </a:t>
            </a:r>
            <a:r>
              <a:rPr lang="ru-RU" altLang="ru-RU" sz="2400" smtClean="0">
                <a:solidFill>
                  <a:srgbClr val="008000"/>
                </a:solidFill>
                <a:latin typeface="Arial" charset="0"/>
              </a:rPr>
              <a:t>терминов </a:t>
            </a:r>
            <a:r>
              <a:rPr lang="ru-RU" altLang="ru-RU" sz="2400" b="0" i="1" smtClean="0">
                <a:latin typeface="Arial" charset="0"/>
              </a:rPr>
              <a:t>(социализация, системогенез, синтаксис, молекула и т.д.)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0" smtClean="0">
                <a:latin typeface="Arial" charset="0"/>
              </a:rPr>
              <a:t>Отличительная черта </a:t>
            </a:r>
            <a:r>
              <a:rPr lang="ru-RU" altLang="ru-RU" sz="2400" smtClean="0">
                <a:solidFill>
                  <a:schemeClr val="accent2"/>
                </a:solidFill>
                <a:latin typeface="Arial" charset="0"/>
              </a:rPr>
              <a:t>терминов</a:t>
            </a:r>
            <a:r>
              <a:rPr lang="ru-RU" altLang="ru-RU" sz="2400" b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altLang="ru-RU" sz="2400" b="0" smtClean="0">
                <a:latin typeface="Arial" charset="0"/>
              </a:rPr>
              <a:t>— их точное определение (</a:t>
            </a:r>
            <a:r>
              <a:rPr lang="ru-RU" altLang="ru-RU" sz="2400" smtClean="0">
                <a:solidFill>
                  <a:srgbClr val="008000"/>
                </a:solidFill>
                <a:latin typeface="Arial" charset="0"/>
              </a:rPr>
              <a:t>дефиниция</a:t>
            </a:r>
            <a:r>
              <a:rPr lang="ru-RU" altLang="ru-RU" sz="2400" b="0" smtClean="0">
                <a:latin typeface="Arial" charset="0"/>
              </a:rPr>
              <a:t>). 	Термины образуют терминологическую систему той или иной науки </a:t>
            </a:r>
          </a:p>
        </p:txBody>
      </p:sp>
      <p:pic>
        <p:nvPicPr>
          <p:cNvPr id="9220" name="Picture 4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60350"/>
            <a:ext cx="11874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48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575675" cy="963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smtClean="0">
                <a:solidFill>
                  <a:srgbClr val="008000"/>
                </a:solidFill>
                <a:latin typeface="Arial" charset="0"/>
              </a:rPr>
              <a:t>Морфологические особенности</a:t>
            </a:r>
            <a:br>
              <a:rPr lang="ru-RU" altLang="ru-RU" sz="3600" smtClean="0">
                <a:solidFill>
                  <a:srgbClr val="008000"/>
                </a:solidFill>
                <a:latin typeface="Arial" charset="0"/>
              </a:rPr>
            </a:br>
            <a:r>
              <a:rPr lang="ru-RU" altLang="ru-RU" sz="3600" smtClean="0">
                <a:solidFill>
                  <a:srgbClr val="008000"/>
                </a:solidFill>
                <a:latin typeface="Arial" charset="0"/>
              </a:rPr>
              <a:t>научного стиля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5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Arial" charset="0"/>
              </a:rPr>
              <a:t>Особое употребление некоторых 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глагольных категорий</a:t>
            </a:r>
            <a:r>
              <a:rPr lang="ru-RU" altLang="ru-RU" sz="1800" smtClean="0">
                <a:latin typeface="Arial" charset="0"/>
              </a:rPr>
              <a:t>: используются глаголы в настоящем времени, получающем в тексте «вневременное», признаковое значение </a:t>
            </a:r>
            <a:r>
              <a:rPr lang="ru-RU" altLang="ru-RU" sz="1800" i="1" smtClean="0">
                <a:latin typeface="Arial" charset="0"/>
              </a:rPr>
              <a:t>(социология изучает…;</a:t>
            </a:r>
            <a:r>
              <a:rPr lang="ru-RU" altLang="ru-RU" sz="1800" smtClean="0">
                <a:latin typeface="Arial" charset="0"/>
              </a:rPr>
              <a:t> </a:t>
            </a:r>
            <a:r>
              <a:rPr lang="ru-RU" altLang="ru-RU" sz="1800" i="1" smtClean="0">
                <a:latin typeface="Arial" charset="0"/>
              </a:rPr>
              <a:t>хлорид медленно разлагается; углерод составляет самую важную часть растения</a:t>
            </a:r>
            <a:r>
              <a:rPr lang="ru-RU" altLang="ru-RU" sz="1800" smtClean="0">
                <a:latin typeface="Arial" charset="0"/>
              </a:rPr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Arial" charset="0"/>
              </a:rPr>
              <a:t>Форма 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будущего времени</a:t>
            </a:r>
            <a:r>
              <a:rPr lang="ru-RU" altLang="ru-RU" sz="1800" smtClean="0">
                <a:latin typeface="Arial" charset="0"/>
              </a:rPr>
              <a:t> по существу лишена своего обычного грамматического значения и грамматически ослаблена (</a:t>
            </a:r>
            <a:r>
              <a:rPr lang="ru-RU" altLang="ru-RU" sz="1800" i="1" smtClean="0">
                <a:solidFill>
                  <a:schemeClr val="accent2"/>
                </a:solidFill>
                <a:latin typeface="Arial" charset="0"/>
              </a:rPr>
              <a:t>будет = есть</a:t>
            </a:r>
            <a:r>
              <a:rPr lang="ru-RU" altLang="ru-RU" sz="1800" i="1" smtClean="0">
                <a:latin typeface="Arial" charset="0"/>
              </a:rPr>
              <a:t>, </a:t>
            </a:r>
            <a:r>
              <a:rPr lang="ru-RU" altLang="ru-RU" sz="1800" i="1" smtClean="0">
                <a:solidFill>
                  <a:schemeClr val="accent2"/>
                </a:solidFill>
                <a:latin typeface="Arial" charset="0"/>
              </a:rPr>
              <a:t>является:</a:t>
            </a:r>
            <a:r>
              <a:rPr lang="ru-RU" altLang="ru-RU" sz="1800" i="1" smtClean="0">
                <a:latin typeface="Arial" charset="0"/>
              </a:rPr>
              <a:t> разделим х на у;</a:t>
            </a:r>
            <a:r>
              <a:rPr lang="ru-RU" altLang="ru-RU" sz="1800" smtClean="0">
                <a:latin typeface="Arial" charset="0"/>
              </a:rPr>
              <a:t> </a:t>
            </a:r>
            <a:r>
              <a:rPr lang="ru-RU" altLang="ru-RU" sz="1800" i="1" smtClean="0">
                <a:latin typeface="Arial" charset="0"/>
              </a:rPr>
              <a:t>число выстрелов будет случайной величиной)</a:t>
            </a:r>
            <a:endParaRPr lang="ru-RU" alt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Arial" charset="0"/>
              </a:rPr>
              <a:t>Практически 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не используются формы 2-го лица и местоимения </a:t>
            </a:r>
            <a:r>
              <a:rPr lang="ru-RU" altLang="ru-RU" sz="1800" i="1" smtClean="0">
                <a:solidFill>
                  <a:srgbClr val="008000"/>
                </a:solidFill>
                <a:latin typeface="Arial" charset="0"/>
              </a:rPr>
              <a:t>ты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, </a:t>
            </a:r>
            <a:r>
              <a:rPr lang="ru-RU" altLang="ru-RU" sz="1800" i="1" smtClean="0">
                <a:solidFill>
                  <a:srgbClr val="008000"/>
                </a:solidFill>
                <a:latin typeface="Arial" charset="0"/>
              </a:rPr>
              <a:t>вы</a:t>
            </a:r>
            <a:r>
              <a:rPr lang="ru-RU" altLang="ru-RU" sz="1800" smtClean="0">
                <a:latin typeface="Arial" charset="0"/>
              </a:rPr>
              <a:t> как наиболее конкретные; 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ничтожен процент форм 1-го лица ед.числа</a:t>
            </a:r>
            <a:r>
              <a:rPr lang="ru-RU" altLang="ru-RU" sz="1800" smtClean="0">
                <a:latin typeface="Arial" charset="0"/>
              </a:rPr>
              <a:t>. В подавляющем большинстве случаев 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используются</a:t>
            </a:r>
            <a:r>
              <a:rPr lang="ru-RU" altLang="ru-RU" sz="1800" smtClean="0">
                <a:latin typeface="Arial" charset="0"/>
              </a:rPr>
              <a:t> наиболее отвлеченные по значению 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формы 3-го лица и местоимения </a:t>
            </a:r>
            <a:r>
              <a:rPr lang="ru-RU" altLang="ru-RU" sz="1800" i="1" smtClean="0">
                <a:solidFill>
                  <a:schemeClr val="accent2"/>
                </a:solidFill>
                <a:latin typeface="Arial" charset="0"/>
              </a:rPr>
              <a:t>он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ru-RU" altLang="ru-RU" sz="1800" i="1" smtClean="0">
                <a:solidFill>
                  <a:schemeClr val="accent2"/>
                </a:solidFill>
                <a:latin typeface="Arial" charset="0"/>
              </a:rPr>
              <a:t>она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ru-RU" altLang="ru-RU" sz="1800" i="1" smtClean="0">
                <a:solidFill>
                  <a:schemeClr val="accent2"/>
                </a:solidFill>
                <a:latin typeface="Arial" charset="0"/>
              </a:rPr>
              <a:t>оно</a:t>
            </a:r>
            <a:r>
              <a:rPr lang="ru-RU" altLang="ru-RU" sz="1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Местоимение </a:t>
            </a:r>
            <a:r>
              <a:rPr lang="ru-RU" altLang="ru-RU" sz="1800" i="1" smtClean="0">
                <a:solidFill>
                  <a:srgbClr val="008000"/>
                </a:solidFill>
                <a:latin typeface="Arial" charset="0"/>
              </a:rPr>
              <a:t>мы</a:t>
            </a:r>
            <a:r>
              <a:rPr lang="ru-RU" altLang="ru-RU" sz="1800" smtClean="0">
                <a:latin typeface="Arial" charset="0"/>
              </a:rPr>
              <a:t> вместе с личной формой глагола очень часто выражает значения разной степени и характера отвлеченно-обобщенности (я и аудитория; мы с вами): </a:t>
            </a:r>
            <a:r>
              <a:rPr lang="ru-RU" altLang="ru-RU" sz="1800" i="1" smtClean="0">
                <a:latin typeface="Arial" charset="0"/>
              </a:rPr>
              <a:t>если мы исключим..., то получим...; мы приходим к результату...; мы можем заключить... </a:t>
            </a:r>
            <a:endParaRPr lang="ru-RU" alt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Arial" charset="0"/>
              </a:rPr>
              <a:t>Очень часто 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глаголы используются в неопределенно-личном значении</a:t>
            </a:r>
            <a:r>
              <a:rPr lang="ru-RU" altLang="ru-RU" sz="1800" smtClean="0">
                <a:latin typeface="Arial" charset="0"/>
              </a:rPr>
              <a:t>, близком к обобщенно-личному: </a:t>
            </a:r>
            <a:r>
              <a:rPr lang="ru-RU" altLang="ru-RU" sz="1800" i="1" smtClean="0">
                <a:latin typeface="Arial" charset="0"/>
              </a:rPr>
              <a:t>за такие активные центры принимаются атомы; законы обыкновенно формулируются...; бром получают подобно хлору.</a:t>
            </a:r>
          </a:p>
        </p:txBody>
      </p:sp>
      <p:pic>
        <p:nvPicPr>
          <p:cNvPr id="10244" name="Picture 4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60350"/>
            <a:ext cx="111601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2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575675" cy="10366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smtClean="0">
                <a:solidFill>
                  <a:srgbClr val="008000"/>
                </a:solidFill>
                <a:latin typeface="Arial" charset="0"/>
              </a:rPr>
              <a:t>Синтаксические особенности</a:t>
            </a:r>
            <a:br>
              <a:rPr lang="ru-RU" altLang="ru-RU" sz="3600" smtClean="0">
                <a:solidFill>
                  <a:srgbClr val="008000"/>
                </a:solidFill>
                <a:latin typeface="Arial" charset="0"/>
              </a:rPr>
            </a:br>
            <a:r>
              <a:rPr lang="ru-RU" altLang="ru-RU" sz="3600" smtClean="0">
                <a:solidFill>
                  <a:srgbClr val="008000"/>
                </a:solidFill>
                <a:latin typeface="Arial" charset="0"/>
              </a:rPr>
              <a:t> научного стиля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0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Структурная полнота</a:t>
            </a:r>
            <a:r>
              <a:rPr lang="ru-RU" altLang="ru-RU" sz="1800" smtClean="0">
                <a:latin typeface="Arial" charset="0"/>
              </a:rPr>
              <a:t> фразы, разнообразие 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подчинительных связей</a:t>
            </a:r>
            <a:r>
              <a:rPr lang="ru-RU" altLang="ru-RU" sz="1800" smtClean="0">
                <a:latin typeface="Arial" charset="0"/>
              </a:rPr>
              <a:t>, 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усложненность синтаксических конструкций</a:t>
            </a:r>
            <a:r>
              <a:rPr lang="ru-RU" altLang="ru-RU" sz="1800" smtClean="0">
                <a:latin typeface="Arial" charset="0"/>
              </a:rPr>
              <a:t> и их исчерпывающая 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завершенность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Arial" charset="0"/>
              </a:rPr>
              <a:t>Преобладание 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сложноподчиненных</a:t>
            </a:r>
            <a:r>
              <a:rPr lang="ru-RU" altLang="ru-RU" sz="1800" smtClean="0">
                <a:latin typeface="Arial" charset="0"/>
              </a:rPr>
              <a:t> предложений, в которых союзы четко отражают причинно-следственные отношения (</a:t>
            </a:r>
            <a:r>
              <a:rPr lang="ru-RU" altLang="ru-RU" sz="1800" i="1" smtClean="0">
                <a:latin typeface="Arial" charset="0"/>
              </a:rPr>
              <a:t>если... то, так что, в то время как); </a:t>
            </a:r>
            <a:r>
              <a:rPr lang="ru-RU" altLang="ru-RU" sz="1800" smtClean="0">
                <a:latin typeface="Arial" charset="0"/>
              </a:rPr>
              <a:t>той же цели служит употребление местоименно-наречных и союзных слов</a:t>
            </a:r>
            <a:r>
              <a:rPr lang="ru-RU" altLang="ru-RU" sz="1800" i="1" smtClean="0">
                <a:latin typeface="Arial" charset="0"/>
              </a:rPr>
              <a:t> (и потому, поэтому, следовательно, благодаря этому, в результате этого и др.</a:t>
            </a:r>
            <a:r>
              <a:rPr lang="ru-RU" altLang="ru-RU" sz="1800" smtClean="0">
                <a:latin typeface="Arial" charset="0"/>
              </a:rPr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Безличный характер изложения</a:t>
            </a:r>
            <a:r>
              <a:rPr lang="ru-RU" altLang="ru-RU" sz="1800" smtClean="0">
                <a:latin typeface="Arial" charset="0"/>
              </a:rPr>
              <a:t> как отражение объективности активизирует 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употребление неопределенно-личных предложений</a:t>
            </a:r>
            <a:r>
              <a:rPr lang="ru-RU" altLang="ru-RU" sz="1800" smtClean="0">
                <a:latin typeface="Arial" charset="0"/>
              </a:rPr>
              <a:t> </a:t>
            </a:r>
            <a:r>
              <a:rPr lang="ru-RU" altLang="ru-RU" sz="1800" i="1" smtClean="0">
                <a:latin typeface="Arial" charset="0"/>
              </a:rPr>
              <a:t>(Социальное проектирование осуществляется…, нефть добывают...),</a:t>
            </a:r>
            <a:r>
              <a:rPr lang="ru-RU" altLang="ru-RU" sz="1800" smtClean="0">
                <a:latin typeface="Arial" charset="0"/>
              </a:rPr>
              <a:t> а также 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пассивных конструкций</a:t>
            </a:r>
            <a:r>
              <a:rPr lang="ru-RU" altLang="ru-RU" sz="1800" smtClean="0">
                <a:latin typeface="Arial" charset="0"/>
              </a:rPr>
              <a:t> </a:t>
            </a:r>
            <a:r>
              <a:rPr lang="ru-RU" altLang="ru-RU" sz="1800" i="1" smtClean="0">
                <a:latin typeface="Arial" charset="0"/>
              </a:rPr>
              <a:t>(Активность проявляется .., нефть доставляется...).</a:t>
            </a:r>
            <a:r>
              <a:rPr lang="ru-RU" altLang="ru-RU" sz="1800" smtClean="0">
                <a:latin typeface="Arial" charset="0"/>
              </a:rPr>
              <a:t> 	Показательны  случаи 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«информативной несамостоятельности»</a:t>
            </a:r>
            <a:r>
              <a:rPr lang="ru-RU" altLang="ru-RU" sz="1800" smtClean="0">
                <a:latin typeface="Arial" charset="0"/>
              </a:rPr>
              <a:t> 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главной части</a:t>
            </a:r>
            <a:r>
              <a:rPr lang="ru-RU" altLang="ru-RU" sz="1800" smtClean="0">
                <a:latin typeface="Arial" charset="0"/>
              </a:rPr>
              <a:t> 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сложноподчиненного предложения</a:t>
            </a:r>
            <a:r>
              <a:rPr lang="ru-RU" altLang="ru-RU" sz="1800" smtClean="0">
                <a:latin typeface="Arial" charset="0"/>
              </a:rPr>
              <a:t> (</a:t>
            </a:r>
            <a:r>
              <a:rPr lang="ru-RU" altLang="ru-RU" sz="1800" i="1" smtClean="0">
                <a:latin typeface="Arial" charset="0"/>
              </a:rPr>
              <a:t>Следует указать на то, что.., Важно подчеркнуть, что ...</a:t>
            </a:r>
            <a:r>
              <a:rPr lang="ru-RU" altLang="ru-RU" sz="1800" smtClean="0">
                <a:latin typeface="Arial" charset="0"/>
              </a:rPr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Правильный порядок слов</a:t>
            </a:r>
            <a:r>
              <a:rPr lang="ru-RU" altLang="ru-RU" sz="1800" smtClean="0">
                <a:latin typeface="Arial" charset="0"/>
              </a:rPr>
              <a:t> в предложениях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Arial" charset="0"/>
              </a:rPr>
              <a:t>Правильное, четкое </a:t>
            </a: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выделение абзацев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latin typeface="Arial" charset="0"/>
              </a:rPr>
              <a:t>Объединение  отдельных предложений в сложные синтаксические единства (</a:t>
            </a: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сверхфразовые единства</a:t>
            </a:r>
            <a:r>
              <a:rPr lang="ru-RU" altLang="ru-RU" sz="1800" smtClean="0">
                <a:latin typeface="Arial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Наличие вводных слов и словосочетаний</a:t>
            </a:r>
            <a:r>
              <a:rPr lang="ru-RU" altLang="ru-RU" sz="1800" smtClean="0">
                <a:latin typeface="Arial" charset="0"/>
              </a:rPr>
              <a:t> (</a:t>
            </a:r>
            <a:r>
              <a:rPr lang="ru-RU" altLang="ru-RU" sz="1800" i="1" smtClean="0">
                <a:latin typeface="Arial" charset="0"/>
              </a:rPr>
              <a:t>во-первых</a:t>
            </a:r>
            <a:r>
              <a:rPr lang="ru-RU" altLang="ru-RU" sz="1800" smtClean="0">
                <a:latin typeface="Arial" charset="0"/>
              </a:rPr>
              <a:t>, </a:t>
            </a:r>
            <a:r>
              <a:rPr lang="ru-RU" altLang="ru-RU" sz="1800" i="1" smtClean="0">
                <a:latin typeface="Arial" charset="0"/>
              </a:rPr>
              <a:t>во-вторых</a:t>
            </a:r>
            <a:r>
              <a:rPr lang="ru-RU" altLang="ru-RU" sz="1800" smtClean="0">
                <a:latin typeface="Arial" charset="0"/>
              </a:rPr>
              <a:t>, </a:t>
            </a:r>
            <a:r>
              <a:rPr lang="ru-RU" altLang="ru-RU" sz="1800" i="1" smtClean="0">
                <a:latin typeface="Arial" charset="0"/>
              </a:rPr>
              <a:t>наконец</a:t>
            </a:r>
            <a:r>
              <a:rPr lang="ru-RU" altLang="ru-RU" sz="1800" smtClean="0">
                <a:latin typeface="Arial" charset="0"/>
              </a:rPr>
              <a:t>, </a:t>
            </a:r>
            <a:r>
              <a:rPr lang="ru-RU" altLang="ru-RU" sz="1800" i="1" smtClean="0">
                <a:latin typeface="Arial" charset="0"/>
              </a:rPr>
              <a:t>итак</a:t>
            </a:r>
            <a:r>
              <a:rPr lang="ru-RU" altLang="ru-RU" sz="1800" smtClean="0">
                <a:latin typeface="Arial" charset="0"/>
              </a:rPr>
              <a:t>, </a:t>
            </a:r>
            <a:r>
              <a:rPr lang="ru-RU" altLang="ru-RU" sz="1800" i="1" smtClean="0">
                <a:latin typeface="Arial" charset="0"/>
              </a:rPr>
              <a:t>таким образом</a:t>
            </a:r>
            <a:r>
              <a:rPr lang="ru-RU" altLang="ru-RU" sz="1800" smtClean="0">
                <a:latin typeface="Arial" charset="0"/>
              </a:rPr>
              <a:t>) 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latin typeface="Arial" charset="0"/>
            </a:endParaRPr>
          </a:p>
        </p:txBody>
      </p:sp>
      <p:pic>
        <p:nvPicPr>
          <p:cNvPr id="11268" name="Picture 4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2604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4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575675" cy="1223962"/>
          </a:xfrm>
        </p:spPr>
        <p:txBody>
          <a:bodyPr/>
          <a:lstStyle/>
          <a:p>
            <a:pPr algn="ctr" eaLnBrk="1" hangingPunct="1"/>
            <a:r>
              <a:rPr lang="ru-RU" altLang="ru-RU" sz="3600" smtClean="0">
                <a:solidFill>
                  <a:srgbClr val="008000"/>
                </a:solidFill>
                <a:latin typeface="Arial" charset="0"/>
              </a:rPr>
              <a:t>Об особенностях  жанров </a:t>
            </a:r>
            <a:br>
              <a:rPr lang="ru-RU" altLang="ru-RU" sz="3600" smtClean="0">
                <a:solidFill>
                  <a:srgbClr val="008000"/>
                </a:solidFill>
                <a:latin typeface="Arial" charset="0"/>
              </a:rPr>
            </a:br>
            <a:r>
              <a:rPr lang="ru-RU" altLang="ru-RU" sz="3600" smtClean="0">
                <a:solidFill>
                  <a:srgbClr val="008000"/>
                </a:solidFill>
                <a:latin typeface="Arial" charset="0"/>
              </a:rPr>
              <a:t>научных произведений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8964613" cy="4700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solidFill>
                  <a:schemeClr val="accent2"/>
                </a:solidFill>
                <a:latin typeface="Arial" charset="0"/>
              </a:rPr>
              <a:t>Лаконизация изложения</a:t>
            </a:r>
            <a:r>
              <a:rPr lang="ru-RU" altLang="ru-RU" sz="2100" smtClean="0">
                <a:latin typeface="Arial" charset="0"/>
              </a:rPr>
              <a:t> </a:t>
            </a:r>
            <a:r>
              <a:rPr lang="ru-RU" altLang="ru-RU" sz="2100" smtClean="0">
                <a:solidFill>
                  <a:schemeClr val="accent2"/>
                </a:solidFill>
                <a:latin typeface="Arial" charset="0"/>
              </a:rPr>
              <a:t>во вторичных научных</a:t>
            </a:r>
            <a:r>
              <a:rPr lang="ru-RU" altLang="ru-RU" sz="2100" smtClean="0">
                <a:latin typeface="Arial" charset="0"/>
              </a:rPr>
              <a:t> </a:t>
            </a:r>
            <a:r>
              <a:rPr lang="ru-RU" altLang="ru-RU" sz="2100" smtClean="0">
                <a:solidFill>
                  <a:schemeClr val="accent2"/>
                </a:solidFill>
                <a:latin typeface="Arial" charset="0"/>
              </a:rPr>
              <a:t>документах</a:t>
            </a:r>
            <a:r>
              <a:rPr lang="ru-RU" altLang="ru-RU" sz="2100" smtClean="0">
                <a:latin typeface="Arial" charset="0"/>
              </a:rPr>
              <a:t> </a:t>
            </a:r>
            <a:r>
              <a:rPr lang="ru-RU" altLang="ru-RU" sz="2100" i="1" smtClean="0">
                <a:latin typeface="Arial" charset="0"/>
              </a:rPr>
              <a:t>(аннотация, реферат, автореферат, тезисы высуплений)</a:t>
            </a:r>
            <a:r>
              <a:rPr lang="ru-RU" altLang="ru-RU" sz="2100" smtClean="0">
                <a:latin typeface="Arial" charset="0"/>
              </a:rPr>
              <a:t> требует особых синтаксических конструкций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Arial" charset="0"/>
              </a:rPr>
              <a:t>Ориентация </a:t>
            </a:r>
            <a:r>
              <a:rPr lang="ru-RU" altLang="ru-RU" sz="2100" smtClean="0">
                <a:solidFill>
                  <a:schemeClr val="accent2"/>
                </a:solidFill>
                <a:latin typeface="Arial" charset="0"/>
              </a:rPr>
              <a:t>во вторичных научных</a:t>
            </a:r>
            <a:r>
              <a:rPr lang="ru-RU" altLang="ru-RU" sz="2100" smtClean="0">
                <a:latin typeface="Arial" charset="0"/>
              </a:rPr>
              <a:t> </a:t>
            </a:r>
            <a:r>
              <a:rPr lang="ru-RU" altLang="ru-RU" sz="2100" smtClean="0">
                <a:solidFill>
                  <a:schemeClr val="accent2"/>
                </a:solidFill>
                <a:latin typeface="Arial" charset="0"/>
              </a:rPr>
              <a:t>документах</a:t>
            </a:r>
            <a:r>
              <a:rPr lang="ru-RU" altLang="ru-RU" sz="2100" smtClean="0">
                <a:latin typeface="Arial" charset="0"/>
              </a:rPr>
              <a:t> на </a:t>
            </a:r>
            <a:r>
              <a:rPr lang="ru-RU" altLang="ru-RU" sz="2100" smtClean="0">
                <a:solidFill>
                  <a:srgbClr val="008000"/>
                </a:solidFill>
                <a:latin typeface="Arial" charset="0"/>
              </a:rPr>
              <a:t>расчлененные предложения с набором ключевых слов</a:t>
            </a:r>
            <a:r>
              <a:rPr lang="ru-RU" altLang="ru-RU" sz="2100" smtClean="0">
                <a:latin typeface="Arial" charset="0"/>
              </a:rPr>
              <a:t>. </a:t>
            </a:r>
            <a:r>
              <a:rPr lang="ru-RU" altLang="ru-RU" sz="2100" smtClean="0">
                <a:solidFill>
                  <a:schemeClr val="accent2"/>
                </a:solidFill>
                <a:latin typeface="Arial" charset="0"/>
              </a:rPr>
              <a:t>Упрощаются синтаксические</a:t>
            </a:r>
            <a:r>
              <a:rPr lang="ru-RU" altLang="ru-RU" sz="2100" smtClean="0">
                <a:latin typeface="Arial" charset="0"/>
              </a:rPr>
              <a:t> связи, насаждается </a:t>
            </a:r>
            <a:r>
              <a:rPr lang="ru-RU" altLang="ru-RU" sz="2100" smtClean="0">
                <a:solidFill>
                  <a:schemeClr val="accent2"/>
                </a:solidFill>
                <a:latin typeface="Arial" charset="0"/>
              </a:rPr>
              <a:t>именной строй речи</a:t>
            </a:r>
            <a:r>
              <a:rPr lang="ru-RU" altLang="ru-RU" sz="2100" smtClean="0">
                <a:latin typeface="Arial" charset="0"/>
              </a:rPr>
              <a:t>, увеличивается процент номинативных предложений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Arial" charset="0"/>
              </a:rPr>
              <a:t>Научный стиль не исключает использования в нем </a:t>
            </a:r>
            <a:r>
              <a:rPr lang="ru-RU" altLang="ru-RU" sz="2100" smtClean="0">
                <a:solidFill>
                  <a:srgbClr val="008000"/>
                </a:solidFill>
                <a:latin typeface="Arial" charset="0"/>
              </a:rPr>
              <a:t>элементов экспрессивной речи</a:t>
            </a:r>
            <a:r>
              <a:rPr lang="ru-RU" altLang="ru-RU" sz="2100" smtClean="0">
                <a:latin typeface="Arial" charset="0"/>
              </a:rPr>
              <a:t> (диспуты, дискуссии и др.) , но они здесь подчинены в большей мере экспрессии мысли, нежели экспрессии чувства. Эмоциональность речи здесь оттеняет аргументированную логически авторскую мысль и способствует доходчивости ее изложения</a:t>
            </a:r>
          </a:p>
        </p:txBody>
      </p:sp>
      <p:pic>
        <p:nvPicPr>
          <p:cNvPr id="12292" name="Picture 4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2604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7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575675" cy="12239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000" smtClean="0">
                <a:solidFill>
                  <a:srgbClr val="008000"/>
                </a:solidFill>
                <a:latin typeface="Arial" charset="0"/>
              </a:rPr>
              <a:t>Специфические обороты </a:t>
            </a:r>
            <a:br>
              <a:rPr lang="ru-RU" altLang="ru-RU" sz="4000" smtClean="0">
                <a:solidFill>
                  <a:srgbClr val="008000"/>
                </a:solidFill>
                <a:latin typeface="Arial" charset="0"/>
              </a:rPr>
            </a:br>
            <a:r>
              <a:rPr lang="ru-RU" altLang="ru-RU" sz="4000" smtClean="0">
                <a:solidFill>
                  <a:srgbClr val="008000"/>
                </a:solidFill>
                <a:latin typeface="Arial" charset="0"/>
              </a:rPr>
              <a:t>научного стиля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41513"/>
            <a:ext cx="9144000" cy="4916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Перечисление работ, посвященных проблеме:</a:t>
            </a:r>
            <a:r>
              <a:rPr lang="ru-RU" altLang="ru-RU" sz="1800" smtClean="0">
                <a:latin typeface="Arial" charset="0"/>
              </a:rPr>
              <a:t> </a:t>
            </a:r>
            <a:r>
              <a:rPr lang="ru-RU" altLang="ru-RU" sz="1800" b="0" i="1" smtClean="0">
                <a:latin typeface="Arial" charset="0"/>
              </a:rPr>
              <a:t>данному вопросу посвящены следующие работы … ; данная проблема рассматривается в работах следующих авторов …</a:t>
            </a:r>
            <a:r>
              <a:rPr lang="ru-RU" altLang="ru-RU" sz="1800" i="1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Описание основных подходов:</a:t>
            </a:r>
            <a:r>
              <a:rPr lang="ru-RU" altLang="ru-RU" sz="1800" i="1" smtClean="0">
                <a:latin typeface="Arial" charset="0"/>
              </a:rPr>
              <a:t> </a:t>
            </a:r>
            <a:r>
              <a:rPr lang="ru-RU" altLang="ru-RU" sz="1800" b="0" i="1" smtClean="0">
                <a:latin typeface="Arial" charset="0"/>
              </a:rPr>
              <a:t>среди ученых, занимающихся данной проблемой, нет единого понимания … ;существует три основные точки зрения на данную проблему: … , в исследовании данной проблемы можно выделить несколько научных направлений 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Изложение сущности различных точек зрения:</a:t>
            </a:r>
            <a:r>
              <a:rPr lang="ru-RU" altLang="ru-RU" sz="1800" smtClean="0">
                <a:latin typeface="Arial" charset="0"/>
              </a:rPr>
              <a:t> </a:t>
            </a:r>
            <a:r>
              <a:rPr lang="ru-RU" altLang="ru-RU" sz="1800" b="0" i="1" smtClean="0">
                <a:latin typeface="Arial" charset="0"/>
              </a:rPr>
              <a:t>одна из точек зрения принадлежит … и заключается в … ; данной точки зрения придерживается … ; третий подход представлен в работах … и сводится к 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Сравнение точек зрения:</a:t>
            </a:r>
            <a:r>
              <a:rPr lang="ru-RU" altLang="ru-RU" sz="1800" smtClean="0">
                <a:latin typeface="Arial" charset="0"/>
              </a:rPr>
              <a:t> </a:t>
            </a:r>
            <a:r>
              <a:rPr lang="ru-RU" altLang="ru-RU" sz="1800" b="0" i="1" smtClean="0">
                <a:latin typeface="Arial" charset="0"/>
              </a:rPr>
              <a:t>автор опирается на концепцию … ; позиция автора близка взглядам … ; точка зрения … коренным образом отличается от взглядов … на … ; если … утверждает, что … , то … считает, что 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chemeClr val="accent2"/>
                </a:solidFill>
                <a:latin typeface="Arial" charset="0"/>
              </a:rPr>
              <a:t>Отношение к рассматриваемым точкам зрения: </a:t>
            </a:r>
            <a:r>
              <a:rPr lang="ru-RU" altLang="ru-RU" sz="1800" b="0" i="1" smtClean="0">
                <a:latin typeface="Arial" charset="0"/>
              </a:rPr>
              <a:t>можно согласиться … ; трудно принять точку зрения… ; считаем наиболее убедительными аргументы … ; неоспоримость доводов … заключается в том, что…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8000"/>
                </a:solidFill>
                <a:latin typeface="Arial" charset="0"/>
              </a:rPr>
              <a:t>Оценка: </a:t>
            </a:r>
            <a:r>
              <a:rPr lang="ru-RU" altLang="ru-RU" sz="1800" b="0" i="1" smtClean="0">
                <a:latin typeface="Arial" charset="0"/>
              </a:rPr>
              <a:t>данная точка зрения оригинальна (любопытна, интересна, наиболее адекватна нашему пониманию проблемы), так как … ; нельзя не отметить достоинство…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b="0" i="1" smtClean="0">
              <a:latin typeface="Arial" charset="0"/>
            </a:endParaRPr>
          </a:p>
        </p:txBody>
      </p:sp>
      <p:pic>
        <p:nvPicPr>
          <p:cNvPr id="13316" name="Picture 4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2604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0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889</Words>
  <Application>Microsoft Office PowerPoint</Application>
  <PresentationFormat>Экран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Научное общение</vt:lpstr>
      <vt:lpstr>Нормы общения в сфере науки </vt:lpstr>
      <vt:lpstr>Нормы общения в сфере науки</vt:lpstr>
      <vt:lpstr>Нормы общения в сфере науки</vt:lpstr>
      <vt:lpstr>Особенности лексики  научного стиля</vt:lpstr>
      <vt:lpstr>Морфологические особенности научного стиля</vt:lpstr>
      <vt:lpstr>Синтаксические особенности  научного стиля</vt:lpstr>
      <vt:lpstr>Об особенностях  жанров  научных произведений</vt:lpstr>
      <vt:lpstr>Специфические обороты  научного стиля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Научное общение</dc:title>
  <dc:creator>Family</dc:creator>
  <cp:lastModifiedBy>Family</cp:lastModifiedBy>
  <cp:revision>1</cp:revision>
  <dcterms:created xsi:type="dcterms:W3CDTF">2020-04-28T10:01:44Z</dcterms:created>
  <dcterms:modified xsi:type="dcterms:W3CDTF">2020-04-28T10:05:46Z</dcterms:modified>
</cp:coreProperties>
</file>