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7" r:id="rId4"/>
    <p:sldId id="268" r:id="rId5"/>
    <p:sldId id="266" r:id="rId6"/>
    <p:sldId id="260" r:id="rId7"/>
    <p:sldId id="261" r:id="rId8"/>
    <p:sldId id="263" r:id="rId9"/>
    <p:sldId id="264" r:id="rId10"/>
    <p:sldId id="257" r:id="rId11"/>
    <p:sldId id="258" r:id="rId12"/>
    <p:sldId id="259" r:id="rId13"/>
    <p:sldId id="271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24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ED42A3-90D2-48DA-972D-E11A44CA8A04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2506A58-571E-49B0-975E-480E9DE458EA}">
      <dgm:prSet phldrT="[Текст]"/>
      <dgm:spPr/>
      <dgm:t>
        <a:bodyPr/>
        <a:lstStyle/>
        <a:p>
          <a:r>
            <a:rPr lang="ru-RU" dirty="0" smtClean="0"/>
            <a:t>Прогноз изменения производств</a:t>
          </a:r>
          <a:endParaRPr lang="ru-RU" dirty="0"/>
        </a:p>
      </dgm:t>
    </dgm:pt>
    <dgm:pt modelId="{25575601-55F8-4AB4-B089-24A1A97BABFC}" type="parTrans" cxnId="{06CEE3EC-6E32-41E1-9E40-33A395E7EB65}">
      <dgm:prSet/>
      <dgm:spPr/>
      <dgm:t>
        <a:bodyPr/>
        <a:lstStyle/>
        <a:p>
          <a:endParaRPr lang="ru-RU"/>
        </a:p>
      </dgm:t>
    </dgm:pt>
    <dgm:pt modelId="{86F77DF1-D960-4E34-BFC5-86839BFBCCFF}" type="sibTrans" cxnId="{06CEE3EC-6E32-41E1-9E40-33A395E7EB65}">
      <dgm:prSet/>
      <dgm:spPr/>
      <dgm:t>
        <a:bodyPr/>
        <a:lstStyle/>
        <a:p>
          <a:endParaRPr lang="ru-RU"/>
        </a:p>
      </dgm:t>
    </dgm:pt>
    <dgm:pt modelId="{0B88219A-F9C8-4992-8A64-4B6C30ABCA70}">
      <dgm:prSet phldrT="[Текст]" phldr="1"/>
      <dgm:spPr/>
      <dgm:t>
        <a:bodyPr/>
        <a:lstStyle/>
        <a:p>
          <a:endParaRPr lang="ru-RU"/>
        </a:p>
      </dgm:t>
    </dgm:pt>
    <dgm:pt modelId="{7465A2ED-0F34-40AE-8271-53C485793F37}" type="parTrans" cxnId="{B27BDF60-B235-4D9D-91E2-57D65214F8C6}">
      <dgm:prSet/>
      <dgm:spPr/>
      <dgm:t>
        <a:bodyPr/>
        <a:lstStyle/>
        <a:p>
          <a:endParaRPr lang="ru-RU"/>
        </a:p>
      </dgm:t>
    </dgm:pt>
    <dgm:pt modelId="{14948061-47B6-4E0A-9879-1FFFBFF286D5}" type="sibTrans" cxnId="{B27BDF60-B235-4D9D-91E2-57D65214F8C6}">
      <dgm:prSet/>
      <dgm:spPr/>
      <dgm:t>
        <a:bodyPr/>
        <a:lstStyle/>
        <a:p>
          <a:endParaRPr lang="ru-RU"/>
        </a:p>
      </dgm:t>
    </dgm:pt>
    <dgm:pt modelId="{27241F5C-6815-4AB0-BFE4-5A18C0131D5E}">
      <dgm:prSet phldrT="[Текст]"/>
      <dgm:spPr/>
      <dgm:t>
        <a:bodyPr/>
        <a:lstStyle/>
        <a:p>
          <a:r>
            <a:rPr lang="ru-RU" dirty="0" smtClean="0"/>
            <a:t>Перспективные требования к квалификациям работников </a:t>
          </a:r>
          <a:endParaRPr lang="ru-RU" dirty="0"/>
        </a:p>
      </dgm:t>
    </dgm:pt>
    <dgm:pt modelId="{43ABA344-F09E-4DC9-B927-CF492B3740D4}" type="parTrans" cxnId="{7BB21116-5030-456C-A8B9-C25D5894D9EB}">
      <dgm:prSet/>
      <dgm:spPr/>
      <dgm:t>
        <a:bodyPr/>
        <a:lstStyle/>
        <a:p>
          <a:endParaRPr lang="ru-RU"/>
        </a:p>
      </dgm:t>
    </dgm:pt>
    <dgm:pt modelId="{6C83E37A-BAA6-44B7-8531-08CAA2BEA838}" type="sibTrans" cxnId="{7BB21116-5030-456C-A8B9-C25D5894D9EB}">
      <dgm:prSet/>
      <dgm:spPr/>
      <dgm:t>
        <a:bodyPr/>
        <a:lstStyle/>
        <a:p>
          <a:endParaRPr lang="ru-RU"/>
        </a:p>
      </dgm:t>
    </dgm:pt>
    <dgm:pt modelId="{9F8B5A4C-A2E0-41F5-B355-5F4A25D03F66}">
      <dgm:prSet phldrT="[Текст]" phldr="1"/>
      <dgm:spPr/>
      <dgm:t>
        <a:bodyPr/>
        <a:lstStyle/>
        <a:p>
          <a:endParaRPr lang="ru-RU"/>
        </a:p>
      </dgm:t>
    </dgm:pt>
    <dgm:pt modelId="{82AF58BD-37F9-4A6A-961A-C9427A745D0B}" type="parTrans" cxnId="{86859F6B-83D5-428C-A23B-B63937945BF9}">
      <dgm:prSet/>
      <dgm:spPr/>
      <dgm:t>
        <a:bodyPr/>
        <a:lstStyle/>
        <a:p>
          <a:endParaRPr lang="ru-RU"/>
        </a:p>
      </dgm:t>
    </dgm:pt>
    <dgm:pt modelId="{2DC1D99A-63E4-4192-A0E1-3E382C591D60}" type="sibTrans" cxnId="{86859F6B-83D5-428C-A23B-B63937945BF9}">
      <dgm:prSet/>
      <dgm:spPr/>
      <dgm:t>
        <a:bodyPr/>
        <a:lstStyle/>
        <a:p>
          <a:endParaRPr lang="ru-RU"/>
        </a:p>
      </dgm:t>
    </dgm:pt>
    <dgm:pt modelId="{40716440-D782-4FE7-BABD-E5602038EF2B}">
      <dgm:prSet phldrT="[Текст]"/>
      <dgm:spPr>
        <a:solidFill>
          <a:srgbClr val="00B05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Общепедагогические технологии, необходимые для данной профессии </a:t>
          </a:r>
          <a:endParaRPr lang="ru-RU" dirty="0">
            <a:solidFill>
              <a:schemeClr val="tx1"/>
            </a:solidFill>
          </a:endParaRPr>
        </a:p>
      </dgm:t>
    </dgm:pt>
    <dgm:pt modelId="{3C32B958-B658-4E0E-B97B-95429B6FFD4F}" type="parTrans" cxnId="{4BB991DF-053A-429E-8BEC-D141104F2367}">
      <dgm:prSet/>
      <dgm:spPr/>
      <dgm:t>
        <a:bodyPr/>
        <a:lstStyle/>
        <a:p>
          <a:endParaRPr lang="ru-RU"/>
        </a:p>
      </dgm:t>
    </dgm:pt>
    <dgm:pt modelId="{F7F5268C-AA06-4229-903D-27512C3219C2}" type="sibTrans" cxnId="{4BB991DF-053A-429E-8BEC-D141104F2367}">
      <dgm:prSet/>
      <dgm:spPr/>
      <dgm:t>
        <a:bodyPr/>
        <a:lstStyle/>
        <a:p>
          <a:endParaRPr lang="ru-RU"/>
        </a:p>
      </dgm:t>
    </dgm:pt>
    <dgm:pt modelId="{35E03FAD-96A0-4674-96E1-7A8C526DAAB7}">
      <dgm:prSet phldrT="[Текст]" phldr="1"/>
      <dgm:spPr/>
      <dgm:t>
        <a:bodyPr/>
        <a:lstStyle/>
        <a:p>
          <a:endParaRPr lang="ru-RU"/>
        </a:p>
      </dgm:t>
    </dgm:pt>
    <dgm:pt modelId="{B965EDC8-C66B-46FE-91D6-118BB5121073}" type="parTrans" cxnId="{A91942D0-C51E-42F1-AD90-1B394C194658}">
      <dgm:prSet/>
      <dgm:spPr/>
      <dgm:t>
        <a:bodyPr/>
        <a:lstStyle/>
        <a:p>
          <a:endParaRPr lang="ru-RU"/>
        </a:p>
      </dgm:t>
    </dgm:pt>
    <dgm:pt modelId="{11ED13FC-F4EF-40FF-A948-B622FC5AB6C6}" type="sibTrans" cxnId="{A91942D0-C51E-42F1-AD90-1B394C194658}">
      <dgm:prSet/>
      <dgm:spPr/>
      <dgm:t>
        <a:bodyPr/>
        <a:lstStyle/>
        <a:p>
          <a:endParaRPr lang="ru-RU"/>
        </a:p>
      </dgm:t>
    </dgm:pt>
    <dgm:pt modelId="{59C9CBE8-E872-4A36-9054-69E3128036D6}">
      <dgm:prSet/>
      <dgm:spPr>
        <a:solidFill>
          <a:srgbClr val="00B05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Тип педагогического процесса в ПУЗ </a:t>
          </a:r>
          <a:endParaRPr lang="ru-RU" dirty="0">
            <a:solidFill>
              <a:schemeClr val="tx1"/>
            </a:solidFill>
          </a:endParaRPr>
        </a:p>
      </dgm:t>
    </dgm:pt>
    <dgm:pt modelId="{0701E054-8D71-4295-80A5-6CA50D4129E0}" type="parTrans" cxnId="{D9459A68-505E-4DB2-8FCC-E369D74D4947}">
      <dgm:prSet/>
      <dgm:spPr/>
      <dgm:t>
        <a:bodyPr/>
        <a:lstStyle/>
        <a:p>
          <a:endParaRPr lang="ru-RU"/>
        </a:p>
      </dgm:t>
    </dgm:pt>
    <dgm:pt modelId="{7CFC738A-DAD2-49FE-80BD-5EB10D2D9E00}" type="sibTrans" cxnId="{D9459A68-505E-4DB2-8FCC-E369D74D4947}">
      <dgm:prSet/>
      <dgm:spPr/>
      <dgm:t>
        <a:bodyPr/>
        <a:lstStyle/>
        <a:p>
          <a:endParaRPr lang="ru-RU"/>
        </a:p>
      </dgm:t>
    </dgm:pt>
    <dgm:pt modelId="{592E0E58-05D3-4319-8436-596423EB4C5F}">
      <dgm:prSet custT="1"/>
      <dgm:spPr>
        <a:solidFill>
          <a:schemeClr val="accent2"/>
        </a:solidFill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Уровень профессиональной образованности работника отрасли</a:t>
          </a:r>
          <a:endParaRPr lang="ru-RU" sz="1400" b="1" dirty="0">
            <a:solidFill>
              <a:schemeClr val="tx1"/>
            </a:solidFill>
          </a:endParaRPr>
        </a:p>
      </dgm:t>
    </dgm:pt>
    <dgm:pt modelId="{9F4F96E4-741E-4720-A279-48F3B7EA384D}" type="parTrans" cxnId="{86CC698A-7EA9-45F1-BF20-E4BDD2A72A17}">
      <dgm:prSet/>
      <dgm:spPr/>
      <dgm:t>
        <a:bodyPr/>
        <a:lstStyle/>
        <a:p>
          <a:endParaRPr lang="ru-RU"/>
        </a:p>
      </dgm:t>
    </dgm:pt>
    <dgm:pt modelId="{D5539C73-831B-439E-B5BF-CED638AB7F7B}" type="sibTrans" cxnId="{86CC698A-7EA9-45F1-BF20-E4BDD2A72A17}">
      <dgm:prSet/>
      <dgm:spPr/>
      <dgm:t>
        <a:bodyPr/>
        <a:lstStyle/>
        <a:p>
          <a:endParaRPr lang="ru-RU"/>
        </a:p>
      </dgm:t>
    </dgm:pt>
    <dgm:pt modelId="{C9A0C189-32E5-4E46-BFC7-D4D4E7456C5B}">
      <dgm:prSet custT="1"/>
      <dgm:spPr>
        <a:solidFill>
          <a:srgbClr val="00B050"/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Выпускник</a:t>
          </a:r>
          <a:endParaRPr lang="ru-RU" sz="1800" dirty="0">
            <a:solidFill>
              <a:schemeClr val="tx1"/>
            </a:solidFill>
          </a:endParaRPr>
        </a:p>
      </dgm:t>
    </dgm:pt>
    <dgm:pt modelId="{CB0C69B0-562B-4E64-A777-659395A5DE08}" type="parTrans" cxnId="{475BF249-272A-4B15-AB42-ADD304A4E5EB}">
      <dgm:prSet/>
      <dgm:spPr/>
      <dgm:t>
        <a:bodyPr/>
        <a:lstStyle/>
        <a:p>
          <a:endParaRPr lang="ru-RU"/>
        </a:p>
      </dgm:t>
    </dgm:pt>
    <dgm:pt modelId="{059DBD7A-FA54-483E-B1D0-15984A8B4B1C}" type="sibTrans" cxnId="{475BF249-272A-4B15-AB42-ADD304A4E5EB}">
      <dgm:prSet/>
      <dgm:spPr/>
      <dgm:t>
        <a:bodyPr/>
        <a:lstStyle/>
        <a:p>
          <a:endParaRPr lang="ru-RU"/>
        </a:p>
      </dgm:t>
    </dgm:pt>
    <dgm:pt modelId="{E4ABC4C8-44C1-480A-B116-03D79AA5D737}" type="pres">
      <dgm:prSet presAssocID="{59ED42A3-90D2-48DA-972D-E11A44CA8A04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F03458D-5042-4D99-9DA9-008EFA58F5CE}" type="pres">
      <dgm:prSet presAssocID="{52506A58-571E-49B0-975E-480E9DE458EA}" presName="composite" presStyleCnt="0"/>
      <dgm:spPr/>
    </dgm:pt>
    <dgm:pt modelId="{8299A363-7A65-4295-A5E9-283E96F07382}" type="pres">
      <dgm:prSet presAssocID="{52506A58-571E-49B0-975E-480E9DE458EA}" presName="bentUpArrow1" presStyleLbl="alignImgPlace1" presStyleIdx="0" presStyleCnt="5" custScaleX="147098" custScaleY="71713" custLinFactNeighborX="-93385" custLinFactNeighborY="-11768"/>
      <dgm:spPr/>
    </dgm:pt>
    <dgm:pt modelId="{B3BC537A-835D-40F8-BB55-FE8F0633126B}" type="pres">
      <dgm:prSet presAssocID="{52506A58-571E-49B0-975E-480E9DE458EA}" presName="ParentText" presStyleLbl="node1" presStyleIdx="0" presStyleCnt="6" custLinFactX="-3764" custLinFactNeighborX="-100000" custLinFactNeighborY="-451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993A3C-8AF9-459D-83DE-C29FC038BBDD}" type="pres">
      <dgm:prSet presAssocID="{52506A58-571E-49B0-975E-480E9DE458EA}" presName="ChildText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43B261-3D8D-4CAC-98FD-6CD5D768CFF4}" type="pres">
      <dgm:prSet presAssocID="{86F77DF1-D960-4E34-BFC5-86839BFBCCFF}" presName="sibTrans" presStyleCnt="0"/>
      <dgm:spPr/>
    </dgm:pt>
    <dgm:pt modelId="{92E39B47-C9EA-44DA-ACD5-AED6BBE9B37B}" type="pres">
      <dgm:prSet presAssocID="{27241F5C-6815-4AB0-BFE4-5A18C0131D5E}" presName="composite" presStyleCnt="0"/>
      <dgm:spPr/>
    </dgm:pt>
    <dgm:pt modelId="{255CE4BB-9898-45EB-B6FC-9AE650884E92}" type="pres">
      <dgm:prSet presAssocID="{27241F5C-6815-4AB0-BFE4-5A18C0131D5E}" presName="bentUpArrow1" presStyleLbl="alignImgPlace1" presStyleIdx="1" presStyleCnt="5"/>
      <dgm:spPr/>
    </dgm:pt>
    <dgm:pt modelId="{19AB75E8-A9C1-43D0-B9DD-5D27FDB7C09E}" type="pres">
      <dgm:prSet presAssocID="{27241F5C-6815-4AB0-BFE4-5A18C0131D5E}" presName="ParentText" presStyleLbl="node1" presStyleIdx="1" presStyleCnt="6" custLinFactNeighborX="-51023" custLinFactNeighborY="163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322E17-F62C-4926-AB50-53B1C4216E2E}" type="pres">
      <dgm:prSet presAssocID="{27241F5C-6815-4AB0-BFE4-5A18C0131D5E}" presName="ChildText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99D6DF-C146-4FE6-BD1A-0AC5C17CA15E}" type="pres">
      <dgm:prSet presAssocID="{6C83E37A-BAA6-44B7-8531-08CAA2BEA838}" presName="sibTrans" presStyleCnt="0"/>
      <dgm:spPr/>
    </dgm:pt>
    <dgm:pt modelId="{87105B71-326C-48CF-8BD8-FDAE9E99617F}" type="pres">
      <dgm:prSet presAssocID="{592E0E58-05D3-4319-8436-596423EB4C5F}" presName="composite" presStyleCnt="0"/>
      <dgm:spPr/>
    </dgm:pt>
    <dgm:pt modelId="{E3ED2FD7-D567-441C-B62C-B3C43057304F}" type="pres">
      <dgm:prSet presAssocID="{592E0E58-05D3-4319-8436-596423EB4C5F}" presName="bentUpArrow1" presStyleLbl="alignImgPlace1" presStyleIdx="2" presStyleCnt="5" custScaleX="149750" custScaleY="95208" custLinFactNeighborX="46528" custLinFactNeighborY="21877"/>
      <dgm:spPr/>
    </dgm:pt>
    <dgm:pt modelId="{1CE3E41A-88DE-48C0-9BD3-4437B1820AE8}" type="pres">
      <dgm:prSet presAssocID="{592E0E58-05D3-4319-8436-596423EB4C5F}" presName="ParentText" presStyleLbl="node1" presStyleIdx="2" presStyleCnt="6" custScaleX="135001" custScaleY="19082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D8FAED-08C3-41AE-9FF8-ECCCF8F848CF}" type="pres">
      <dgm:prSet presAssocID="{592E0E58-05D3-4319-8436-596423EB4C5F}" presName="ChildText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115577CC-7ED5-4359-AA24-3FB498D290C4}" type="pres">
      <dgm:prSet presAssocID="{D5539C73-831B-439E-B5BF-CED638AB7F7B}" presName="sibTrans" presStyleCnt="0"/>
      <dgm:spPr/>
    </dgm:pt>
    <dgm:pt modelId="{39220012-E629-47A9-8273-0B1CDD27E0C2}" type="pres">
      <dgm:prSet presAssocID="{59C9CBE8-E872-4A36-9054-69E3128036D6}" presName="composite" presStyleCnt="0"/>
      <dgm:spPr/>
    </dgm:pt>
    <dgm:pt modelId="{9DA0320C-CD4F-4F06-8A05-F6B5242FAF6D}" type="pres">
      <dgm:prSet presAssocID="{59C9CBE8-E872-4A36-9054-69E3128036D6}" presName="bentUpArrow1" presStyleLbl="alignImgPlace1" presStyleIdx="3" presStyleCnt="5" custLinFactX="11626" custLinFactNeighborX="100000" custLinFactNeighborY="-3182"/>
      <dgm:spPr/>
    </dgm:pt>
    <dgm:pt modelId="{8ACE4717-7CBD-4940-A0D5-6794F58FB4C8}" type="pres">
      <dgm:prSet presAssocID="{59C9CBE8-E872-4A36-9054-69E3128036D6}" presName="ParentText" presStyleLbl="node1" presStyleIdx="3" presStyleCnt="6" custLinFactNeighborX="50286" custLinFactNeighborY="61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F13581-2DA6-44AB-98CE-8B2FA53974DA}" type="pres">
      <dgm:prSet presAssocID="{59C9CBE8-E872-4A36-9054-69E3128036D6}" presName="ChildText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EC176423-EE9E-4585-A6F8-70A364EBE062}" type="pres">
      <dgm:prSet presAssocID="{7CFC738A-DAD2-49FE-80BD-5EB10D2D9E00}" presName="sibTrans" presStyleCnt="0"/>
      <dgm:spPr/>
    </dgm:pt>
    <dgm:pt modelId="{DCE6B041-C5F9-476C-A3F6-170B856C67AF}" type="pres">
      <dgm:prSet presAssocID="{40716440-D782-4FE7-BABD-E5602038EF2B}" presName="composite" presStyleCnt="0"/>
      <dgm:spPr/>
    </dgm:pt>
    <dgm:pt modelId="{AAC233AB-E3E4-4807-9C0D-13EE90651891}" type="pres">
      <dgm:prSet presAssocID="{40716440-D782-4FE7-BABD-E5602038EF2B}" presName="bentUpArrow1" presStyleLbl="alignImgPlace1" presStyleIdx="4" presStyleCnt="5" custScaleX="134122" custLinFactX="65423" custLinFactNeighborX="100000" custLinFactNeighborY="-12530"/>
      <dgm:spPr/>
    </dgm:pt>
    <dgm:pt modelId="{ADB9FB8B-E191-4CF0-8660-867B3B6DC979}" type="pres">
      <dgm:prSet presAssocID="{40716440-D782-4FE7-BABD-E5602038EF2B}" presName="ParentText" presStyleLbl="node1" presStyleIdx="4" presStyleCnt="6" custScaleX="120105" custLinFactNeighborX="62601" custLinFactNeighborY="-638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FF9F9F-4D58-49A0-A42E-22F9EFA7A9B5}" type="pres">
      <dgm:prSet presAssocID="{40716440-D782-4FE7-BABD-E5602038EF2B}" presName="Child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A13CE2-E632-4106-8C74-8966B08B5559}" type="pres">
      <dgm:prSet presAssocID="{F7F5268C-AA06-4229-903D-27512C3219C2}" presName="sibTrans" presStyleCnt="0"/>
      <dgm:spPr/>
    </dgm:pt>
    <dgm:pt modelId="{2EE37FA9-D270-4727-B0CF-948452A2CF46}" type="pres">
      <dgm:prSet presAssocID="{C9A0C189-32E5-4E46-BFC7-D4D4E7456C5B}" presName="composite" presStyleCnt="0"/>
      <dgm:spPr/>
    </dgm:pt>
    <dgm:pt modelId="{BDD7EE6A-BCD0-4DD8-8F70-22FC7483D6CD}" type="pres">
      <dgm:prSet presAssocID="{C9A0C189-32E5-4E46-BFC7-D4D4E7456C5B}" presName="ParentText" presStyleLbl="node1" presStyleIdx="5" presStyleCnt="6" custScaleX="113054" custLinFactX="12038" custLinFactNeighborX="100000" custLinFactNeighborY="351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D1AD2F-690B-4500-9B41-B51471473F86}" type="presOf" srcId="{C9A0C189-32E5-4E46-BFC7-D4D4E7456C5B}" destId="{BDD7EE6A-BCD0-4DD8-8F70-22FC7483D6CD}" srcOrd="0" destOrd="0" presId="urn:microsoft.com/office/officeart/2005/8/layout/StepDownProcess"/>
    <dgm:cxn modelId="{8CA93D4E-2F96-44D9-BFD6-D501EBE028A8}" type="presOf" srcId="{9F8B5A4C-A2E0-41F5-B355-5F4A25D03F66}" destId="{F1322E17-F62C-4926-AB50-53B1C4216E2E}" srcOrd="0" destOrd="0" presId="urn:microsoft.com/office/officeart/2005/8/layout/StepDownProcess"/>
    <dgm:cxn modelId="{87422F11-A94C-4924-AAD0-BB5DC6FDC062}" type="presOf" srcId="{27241F5C-6815-4AB0-BFE4-5A18C0131D5E}" destId="{19AB75E8-A9C1-43D0-B9DD-5D27FDB7C09E}" srcOrd="0" destOrd="0" presId="urn:microsoft.com/office/officeart/2005/8/layout/StepDownProcess"/>
    <dgm:cxn modelId="{D9459A68-505E-4DB2-8FCC-E369D74D4947}" srcId="{59ED42A3-90D2-48DA-972D-E11A44CA8A04}" destId="{59C9CBE8-E872-4A36-9054-69E3128036D6}" srcOrd="3" destOrd="0" parTransId="{0701E054-8D71-4295-80A5-6CA50D4129E0}" sibTransId="{7CFC738A-DAD2-49FE-80BD-5EB10D2D9E00}"/>
    <dgm:cxn modelId="{DB6FECA4-4C4C-4720-A8F8-2DE161FFCAF7}" type="presOf" srcId="{59C9CBE8-E872-4A36-9054-69E3128036D6}" destId="{8ACE4717-7CBD-4940-A0D5-6794F58FB4C8}" srcOrd="0" destOrd="0" presId="urn:microsoft.com/office/officeart/2005/8/layout/StepDownProcess"/>
    <dgm:cxn modelId="{1DD8695D-7191-4DDB-A7E2-CCDFF302CACE}" type="presOf" srcId="{40716440-D782-4FE7-BABD-E5602038EF2B}" destId="{ADB9FB8B-E191-4CF0-8660-867B3B6DC979}" srcOrd="0" destOrd="0" presId="urn:microsoft.com/office/officeart/2005/8/layout/StepDownProcess"/>
    <dgm:cxn modelId="{B27BDF60-B235-4D9D-91E2-57D65214F8C6}" srcId="{52506A58-571E-49B0-975E-480E9DE458EA}" destId="{0B88219A-F9C8-4992-8A64-4B6C30ABCA70}" srcOrd="0" destOrd="0" parTransId="{7465A2ED-0F34-40AE-8271-53C485793F37}" sibTransId="{14948061-47B6-4E0A-9879-1FFFBFF286D5}"/>
    <dgm:cxn modelId="{475BF249-272A-4B15-AB42-ADD304A4E5EB}" srcId="{59ED42A3-90D2-48DA-972D-E11A44CA8A04}" destId="{C9A0C189-32E5-4E46-BFC7-D4D4E7456C5B}" srcOrd="5" destOrd="0" parTransId="{CB0C69B0-562B-4E64-A777-659395A5DE08}" sibTransId="{059DBD7A-FA54-483E-B1D0-15984A8B4B1C}"/>
    <dgm:cxn modelId="{86CC698A-7EA9-45F1-BF20-E4BDD2A72A17}" srcId="{59ED42A3-90D2-48DA-972D-E11A44CA8A04}" destId="{592E0E58-05D3-4319-8436-596423EB4C5F}" srcOrd="2" destOrd="0" parTransId="{9F4F96E4-741E-4720-A279-48F3B7EA384D}" sibTransId="{D5539C73-831B-439E-B5BF-CED638AB7F7B}"/>
    <dgm:cxn modelId="{CC842E6F-04C0-44A2-A8ED-DFBD89AAC089}" type="presOf" srcId="{52506A58-571E-49B0-975E-480E9DE458EA}" destId="{B3BC537A-835D-40F8-BB55-FE8F0633126B}" srcOrd="0" destOrd="0" presId="urn:microsoft.com/office/officeart/2005/8/layout/StepDownProcess"/>
    <dgm:cxn modelId="{DBFC6BF2-68D0-47A3-A98C-51E1E5BEA29D}" type="presOf" srcId="{35E03FAD-96A0-4674-96E1-7A8C526DAAB7}" destId="{4EFF9F9F-4D58-49A0-A42E-22F9EFA7A9B5}" srcOrd="0" destOrd="0" presId="urn:microsoft.com/office/officeart/2005/8/layout/StepDownProcess"/>
    <dgm:cxn modelId="{00914C34-4D50-4143-830A-D1CB6F179990}" type="presOf" srcId="{59ED42A3-90D2-48DA-972D-E11A44CA8A04}" destId="{E4ABC4C8-44C1-480A-B116-03D79AA5D737}" srcOrd="0" destOrd="0" presId="urn:microsoft.com/office/officeart/2005/8/layout/StepDownProcess"/>
    <dgm:cxn modelId="{86859F6B-83D5-428C-A23B-B63937945BF9}" srcId="{27241F5C-6815-4AB0-BFE4-5A18C0131D5E}" destId="{9F8B5A4C-A2E0-41F5-B355-5F4A25D03F66}" srcOrd="0" destOrd="0" parTransId="{82AF58BD-37F9-4A6A-961A-C9427A745D0B}" sibTransId="{2DC1D99A-63E4-4192-A0E1-3E382C591D60}"/>
    <dgm:cxn modelId="{4BB991DF-053A-429E-8BEC-D141104F2367}" srcId="{59ED42A3-90D2-48DA-972D-E11A44CA8A04}" destId="{40716440-D782-4FE7-BABD-E5602038EF2B}" srcOrd="4" destOrd="0" parTransId="{3C32B958-B658-4E0E-B97B-95429B6FFD4F}" sibTransId="{F7F5268C-AA06-4229-903D-27512C3219C2}"/>
    <dgm:cxn modelId="{A91942D0-C51E-42F1-AD90-1B394C194658}" srcId="{40716440-D782-4FE7-BABD-E5602038EF2B}" destId="{35E03FAD-96A0-4674-96E1-7A8C526DAAB7}" srcOrd="0" destOrd="0" parTransId="{B965EDC8-C66B-46FE-91D6-118BB5121073}" sibTransId="{11ED13FC-F4EF-40FF-A948-B622FC5AB6C6}"/>
    <dgm:cxn modelId="{EB7C37D0-1B35-40DB-B009-85E1615F13DE}" type="presOf" srcId="{0B88219A-F9C8-4992-8A64-4B6C30ABCA70}" destId="{E5993A3C-8AF9-459D-83DE-C29FC038BBDD}" srcOrd="0" destOrd="0" presId="urn:microsoft.com/office/officeart/2005/8/layout/StepDownProcess"/>
    <dgm:cxn modelId="{06CEE3EC-6E32-41E1-9E40-33A395E7EB65}" srcId="{59ED42A3-90D2-48DA-972D-E11A44CA8A04}" destId="{52506A58-571E-49B0-975E-480E9DE458EA}" srcOrd="0" destOrd="0" parTransId="{25575601-55F8-4AB4-B089-24A1A97BABFC}" sibTransId="{86F77DF1-D960-4E34-BFC5-86839BFBCCFF}"/>
    <dgm:cxn modelId="{79DE20FB-DB3C-4F81-9164-C460472C37FE}" type="presOf" srcId="{592E0E58-05D3-4319-8436-596423EB4C5F}" destId="{1CE3E41A-88DE-48C0-9BD3-4437B1820AE8}" srcOrd="0" destOrd="0" presId="urn:microsoft.com/office/officeart/2005/8/layout/StepDownProcess"/>
    <dgm:cxn modelId="{7BB21116-5030-456C-A8B9-C25D5894D9EB}" srcId="{59ED42A3-90D2-48DA-972D-E11A44CA8A04}" destId="{27241F5C-6815-4AB0-BFE4-5A18C0131D5E}" srcOrd="1" destOrd="0" parTransId="{43ABA344-F09E-4DC9-B927-CF492B3740D4}" sibTransId="{6C83E37A-BAA6-44B7-8531-08CAA2BEA838}"/>
    <dgm:cxn modelId="{67223B85-B72A-4AED-916B-BB8317D54FFA}" type="presParOf" srcId="{E4ABC4C8-44C1-480A-B116-03D79AA5D737}" destId="{DF03458D-5042-4D99-9DA9-008EFA58F5CE}" srcOrd="0" destOrd="0" presId="urn:microsoft.com/office/officeart/2005/8/layout/StepDownProcess"/>
    <dgm:cxn modelId="{285A3B2A-425E-4E61-B42C-7DB0C2F881DF}" type="presParOf" srcId="{DF03458D-5042-4D99-9DA9-008EFA58F5CE}" destId="{8299A363-7A65-4295-A5E9-283E96F07382}" srcOrd="0" destOrd="0" presId="urn:microsoft.com/office/officeart/2005/8/layout/StepDownProcess"/>
    <dgm:cxn modelId="{4103B618-E246-4526-A352-3B40CB7ED269}" type="presParOf" srcId="{DF03458D-5042-4D99-9DA9-008EFA58F5CE}" destId="{B3BC537A-835D-40F8-BB55-FE8F0633126B}" srcOrd="1" destOrd="0" presId="urn:microsoft.com/office/officeart/2005/8/layout/StepDownProcess"/>
    <dgm:cxn modelId="{911A7993-328F-4CD6-80A3-259094C235F9}" type="presParOf" srcId="{DF03458D-5042-4D99-9DA9-008EFA58F5CE}" destId="{E5993A3C-8AF9-459D-83DE-C29FC038BBDD}" srcOrd="2" destOrd="0" presId="urn:microsoft.com/office/officeart/2005/8/layout/StepDownProcess"/>
    <dgm:cxn modelId="{D74FC70D-362F-428D-9E6E-ABD8FDD69C9F}" type="presParOf" srcId="{E4ABC4C8-44C1-480A-B116-03D79AA5D737}" destId="{E643B261-3D8D-4CAC-98FD-6CD5D768CFF4}" srcOrd="1" destOrd="0" presId="urn:microsoft.com/office/officeart/2005/8/layout/StepDownProcess"/>
    <dgm:cxn modelId="{F38A7E66-2FB9-494B-A920-8E30D696D6A0}" type="presParOf" srcId="{E4ABC4C8-44C1-480A-B116-03D79AA5D737}" destId="{92E39B47-C9EA-44DA-ACD5-AED6BBE9B37B}" srcOrd="2" destOrd="0" presId="urn:microsoft.com/office/officeart/2005/8/layout/StepDownProcess"/>
    <dgm:cxn modelId="{39F2860F-8D90-49DA-9E55-F48C9C84EE00}" type="presParOf" srcId="{92E39B47-C9EA-44DA-ACD5-AED6BBE9B37B}" destId="{255CE4BB-9898-45EB-B6FC-9AE650884E92}" srcOrd="0" destOrd="0" presId="urn:microsoft.com/office/officeart/2005/8/layout/StepDownProcess"/>
    <dgm:cxn modelId="{AF9B4A72-E0C3-4E39-8BC0-02D307DCB1F6}" type="presParOf" srcId="{92E39B47-C9EA-44DA-ACD5-AED6BBE9B37B}" destId="{19AB75E8-A9C1-43D0-B9DD-5D27FDB7C09E}" srcOrd="1" destOrd="0" presId="urn:microsoft.com/office/officeart/2005/8/layout/StepDownProcess"/>
    <dgm:cxn modelId="{3CD8B019-DD48-4503-AC88-5354850AF655}" type="presParOf" srcId="{92E39B47-C9EA-44DA-ACD5-AED6BBE9B37B}" destId="{F1322E17-F62C-4926-AB50-53B1C4216E2E}" srcOrd="2" destOrd="0" presId="urn:microsoft.com/office/officeart/2005/8/layout/StepDownProcess"/>
    <dgm:cxn modelId="{1F93C462-A356-4CDD-A688-B4DD7CB716F5}" type="presParOf" srcId="{E4ABC4C8-44C1-480A-B116-03D79AA5D737}" destId="{5F99D6DF-C146-4FE6-BD1A-0AC5C17CA15E}" srcOrd="3" destOrd="0" presId="urn:microsoft.com/office/officeart/2005/8/layout/StepDownProcess"/>
    <dgm:cxn modelId="{9B608649-8AC5-4F19-AAC6-BF159578DC87}" type="presParOf" srcId="{E4ABC4C8-44C1-480A-B116-03D79AA5D737}" destId="{87105B71-326C-48CF-8BD8-FDAE9E99617F}" srcOrd="4" destOrd="0" presId="urn:microsoft.com/office/officeart/2005/8/layout/StepDownProcess"/>
    <dgm:cxn modelId="{E3E8CA93-5860-4B38-BF2B-025BB5FE9E2F}" type="presParOf" srcId="{87105B71-326C-48CF-8BD8-FDAE9E99617F}" destId="{E3ED2FD7-D567-441C-B62C-B3C43057304F}" srcOrd="0" destOrd="0" presId="urn:microsoft.com/office/officeart/2005/8/layout/StepDownProcess"/>
    <dgm:cxn modelId="{4961426B-0863-4AE6-BDA7-33025121AEB9}" type="presParOf" srcId="{87105B71-326C-48CF-8BD8-FDAE9E99617F}" destId="{1CE3E41A-88DE-48C0-9BD3-4437B1820AE8}" srcOrd="1" destOrd="0" presId="urn:microsoft.com/office/officeart/2005/8/layout/StepDownProcess"/>
    <dgm:cxn modelId="{F75FEF5F-A06C-4D00-B895-D4265B21BC83}" type="presParOf" srcId="{87105B71-326C-48CF-8BD8-FDAE9E99617F}" destId="{ADD8FAED-08C3-41AE-9FF8-ECCCF8F848CF}" srcOrd="2" destOrd="0" presId="urn:microsoft.com/office/officeart/2005/8/layout/StepDownProcess"/>
    <dgm:cxn modelId="{97044280-3351-4B4D-BE8F-3B8974F97FA5}" type="presParOf" srcId="{E4ABC4C8-44C1-480A-B116-03D79AA5D737}" destId="{115577CC-7ED5-4359-AA24-3FB498D290C4}" srcOrd="5" destOrd="0" presId="urn:microsoft.com/office/officeart/2005/8/layout/StepDownProcess"/>
    <dgm:cxn modelId="{69448CA7-2E28-4762-920C-3D6E031BA372}" type="presParOf" srcId="{E4ABC4C8-44C1-480A-B116-03D79AA5D737}" destId="{39220012-E629-47A9-8273-0B1CDD27E0C2}" srcOrd="6" destOrd="0" presId="urn:microsoft.com/office/officeart/2005/8/layout/StepDownProcess"/>
    <dgm:cxn modelId="{43377B23-2ED6-45DE-A112-87FB6D817FF1}" type="presParOf" srcId="{39220012-E629-47A9-8273-0B1CDD27E0C2}" destId="{9DA0320C-CD4F-4F06-8A05-F6B5242FAF6D}" srcOrd="0" destOrd="0" presId="urn:microsoft.com/office/officeart/2005/8/layout/StepDownProcess"/>
    <dgm:cxn modelId="{7670D2E4-034E-4712-A99D-E96B6AC34DE3}" type="presParOf" srcId="{39220012-E629-47A9-8273-0B1CDD27E0C2}" destId="{8ACE4717-7CBD-4940-A0D5-6794F58FB4C8}" srcOrd="1" destOrd="0" presId="urn:microsoft.com/office/officeart/2005/8/layout/StepDownProcess"/>
    <dgm:cxn modelId="{05908549-9D24-46B3-B6D1-6CA5B33981F9}" type="presParOf" srcId="{39220012-E629-47A9-8273-0B1CDD27E0C2}" destId="{CAF13581-2DA6-44AB-98CE-8B2FA53974DA}" srcOrd="2" destOrd="0" presId="urn:microsoft.com/office/officeart/2005/8/layout/StepDownProcess"/>
    <dgm:cxn modelId="{4915D397-5729-4D0C-9928-C8C7BF2CA0B9}" type="presParOf" srcId="{E4ABC4C8-44C1-480A-B116-03D79AA5D737}" destId="{EC176423-EE9E-4585-A6F8-70A364EBE062}" srcOrd="7" destOrd="0" presId="urn:microsoft.com/office/officeart/2005/8/layout/StepDownProcess"/>
    <dgm:cxn modelId="{93D9C907-BD39-43C8-A7BD-FBB0AF858B59}" type="presParOf" srcId="{E4ABC4C8-44C1-480A-B116-03D79AA5D737}" destId="{DCE6B041-C5F9-476C-A3F6-170B856C67AF}" srcOrd="8" destOrd="0" presId="urn:microsoft.com/office/officeart/2005/8/layout/StepDownProcess"/>
    <dgm:cxn modelId="{DC645B40-B7DA-4210-AA0D-35C7F6DF71DB}" type="presParOf" srcId="{DCE6B041-C5F9-476C-A3F6-170B856C67AF}" destId="{AAC233AB-E3E4-4807-9C0D-13EE90651891}" srcOrd="0" destOrd="0" presId="urn:microsoft.com/office/officeart/2005/8/layout/StepDownProcess"/>
    <dgm:cxn modelId="{7FAB9BDD-05A2-4C4F-81E6-DFC0401E2CA4}" type="presParOf" srcId="{DCE6B041-C5F9-476C-A3F6-170B856C67AF}" destId="{ADB9FB8B-E191-4CF0-8660-867B3B6DC979}" srcOrd="1" destOrd="0" presId="urn:microsoft.com/office/officeart/2005/8/layout/StepDownProcess"/>
    <dgm:cxn modelId="{E828833D-0736-49EF-8CBE-39B8D1173055}" type="presParOf" srcId="{DCE6B041-C5F9-476C-A3F6-170B856C67AF}" destId="{4EFF9F9F-4D58-49A0-A42E-22F9EFA7A9B5}" srcOrd="2" destOrd="0" presId="urn:microsoft.com/office/officeart/2005/8/layout/StepDownProcess"/>
    <dgm:cxn modelId="{0084E965-A44B-4CCA-A0EB-9415C6364AFA}" type="presParOf" srcId="{E4ABC4C8-44C1-480A-B116-03D79AA5D737}" destId="{D4A13CE2-E632-4106-8C74-8966B08B5559}" srcOrd="9" destOrd="0" presId="urn:microsoft.com/office/officeart/2005/8/layout/StepDownProcess"/>
    <dgm:cxn modelId="{C4C99C14-5373-4AE8-8AC5-AC54DDEB5EE4}" type="presParOf" srcId="{E4ABC4C8-44C1-480A-B116-03D79AA5D737}" destId="{2EE37FA9-D270-4727-B0CF-948452A2CF46}" srcOrd="10" destOrd="0" presId="urn:microsoft.com/office/officeart/2005/8/layout/StepDownProcess"/>
    <dgm:cxn modelId="{F17FB787-2A47-4CC1-B851-FB7A2E68D4F8}" type="presParOf" srcId="{2EE37FA9-D270-4727-B0CF-948452A2CF46}" destId="{BDD7EE6A-BCD0-4DD8-8F70-22FC7483D6CD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99A363-7A65-4295-A5E9-283E96F07382}">
      <dsp:nvSpPr>
        <dsp:cNvPr id="0" name=""/>
        <dsp:cNvSpPr/>
      </dsp:nvSpPr>
      <dsp:spPr>
        <a:xfrm rot="5400000">
          <a:off x="945651" y="542226"/>
          <a:ext cx="503722" cy="117630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BC537A-835D-40F8-BB55-FE8F0633126B}">
      <dsp:nvSpPr>
        <dsp:cNvPr id="0" name=""/>
        <dsp:cNvSpPr/>
      </dsp:nvSpPr>
      <dsp:spPr>
        <a:xfrm>
          <a:off x="180023" y="0"/>
          <a:ext cx="1182452" cy="82767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Прогноз изменения производств</a:t>
          </a:r>
          <a:endParaRPr lang="ru-RU" sz="1000" kern="1200" dirty="0"/>
        </a:p>
      </dsp:txBody>
      <dsp:txXfrm>
        <a:off x="220434" y="40411"/>
        <a:ext cx="1101630" cy="746856"/>
      </dsp:txXfrm>
    </dsp:sp>
    <dsp:sp modelId="{E5993A3C-8AF9-459D-83DE-C29FC038BBDD}">
      <dsp:nvSpPr>
        <dsp:cNvPr id="0" name=""/>
        <dsp:cNvSpPr/>
      </dsp:nvSpPr>
      <dsp:spPr>
        <a:xfrm>
          <a:off x="2589435" y="113499"/>
          <a:ext cx="860003" cy="668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800" kern="1200"/>
        </a:p>
      </dsp:txBody>
      <dsp:txXfrm>
        <a:off x="2589435" y="113499"/>
        <a:ext cx="860003" cy="668965"/>
      </dsp:txXfrm>
    </dsp:sp>
    <dsp:sp modelId="{255CE4BB-9898-45EB-B6FC-9AE650884E92}">
      <dsp:nvSpPr>
        <dsp:cNvPr id="0" name=""/>
        <dsp:cNvSpPr/>
      </dsp:nvSpPr>
      <dsp:spPr>
        <a:xfrm rot="5400000">
          <a:off x="2547018" y="1643611"/>
          <a:ext cx="702414" cy="79967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AB75E8-A9C1-43D0-B9DD-5D27FDB7C09E}">
      <dsp:nvSpPr>
        <dsp:cNvPr id="0" name=""/>
        <dsp:cNvSpPr/>
      </dsp:nvSpPr>
      <dsp:spPr>
        <a:xfrm>
          <a:off x="1757598" y="878519"/>
          <a:ext cx="1182452" cy="82767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Перспективные требования к квалификациям работников </a:t>
          </a:r>
          <a:endParaRPr lang="ru-RU" sz="1000" kern="1200" dirty="0"/>
        </a:p>
      </dsp:txBody>
      <dsp:txXfrm>
        <a:off x="1798009" y="918930"/>
        <a:ext cx="1101630" cy="746856"/>
      </dsp:txXfrm>
    </dsp:sp>
    <dsp:sp modelId="{F1322E17-F62C-4926-AB50-53B1C4216E2E}">
      <dsp:nvSpPr>
        <dsp:cNvPr id="0" name=""/>
        <dsp:cNvSpPr/>
      </dsp:nvSpPr>
      <dsp:spPr>
        <a:xfrm>
          <a:off x="3543373" y="943908"/>
          <a:ext cx="860003" cy="668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800" kern="1200"/>
        </a:p>
      </dsp:txBody>
      <dsp:txXfrm>
        <a:off x="3543373" y="943908"/>
        <a:ext cx="860003" cy="668965"/>
      </dsp:txXfrm>
    </dsp:sp>
    <dsp:sp modelId="{E3ED2FD7-D567-441C-B62C-B3C43057304F}">
      <dsp:nvSpPr>
        <dsp:cNvPr id="0" name=""/>
        <dsp:cNvSpPr/>
      </dsp:nvSpPr>
      <dsp:spPr>
        <a:xfrm rot="5400000">
          <a:off x="4147640" y="2903976"/>
          <a:ext cx="668754" cy="119751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E3E41A-88DE-48C0-9BD3-4437B1820AE8}">
      <dsp:nvSpPr>
        <dsp:cNvPr id="0" name=""/>
        <dsp:cNvSpPr/>
      </dsp:nvSpPr>
      <dsp:spPr>
        <a:xfrm>
          <a:off x="3365706" y="1794726"/>
          <a:ext cx="1596322" cy="1579400"/>
        </a:xfrm>
        <a:prstGeom prst="roundRect">
          <a:avLst>
            <a:gd name="adj" fmla="val 1667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Уровень профессиональной образованности работника отрасли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3442820" y="1871840"/>
        <a:ext cx="1442094" cy="1425172"/>
      </dsp:txXfrm>
    </dsp:sp>
    <dsp:sp modelId="{ADD8FAED-08C3-41AE-9FF8-ECCCF8F848CF}">
      <dsp:nvSpPr>
        <dsp:cNvPr id="0" name=""/>
        <dsp:cNvSpPr/>
      </dsp:nvSpPr>
      <dsp:spPr>
        <a:xfrm>
          <a:off x="4755093" y="2249525"/>
          <a:ext cx="860003" cy="668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A0320C-CD4F-4F06-8A05-F6B5242FAF6D}">
      <dsp:nvSpPr>
        <dsp:cNvPr id="0" name=""/>
        <dsp:cNvSpPr/>
      </dsp:nvSpPr>
      <dsp:spPr>
        <a:xfrm rot="5400000">
          <a:off x="5449233" y="3839802"/>
          <a:ext cx="702414" cy="79967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CE4717-7CBD-4940-A0D5-6794F58FB4C8}">
      <dsp:nvSpPr>
        <dsp:cNvPr id="0" name=""/>
        <dsp:cNvSpPr/>
      </dsp:nvSpPr>
      <dsp:spPr>
        <a:xfrm>
          <a:off x="4965099" y="3088587"/>
          <a:ext cx="1182452" cy="827678"/>
        </a:xfrm>
        <a:prstGeom prst="roundRect">
          <a:avLst>
            <a:gd name="adj" fmla="val 1667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solidFill>
                <a:schemeClr val="tx1"/>
              </a:solidFill>
            </a:rPr>
            <a:t>Тип педагогического процесса в ПУЗ </a:t>
          </a:r>
          <a:endParaRPr lang="ru-RU" sz="1000" kern="1200" dirty="0">
            <a:solidFill>
              <a:schemeClr val="tx1"/>
            </a:solidFill>
          </a:endParaRPr>
        </a:p>
      </dsp:txBody>
      <dsp:txXfrm>
        <a:off x="5005510" y="3128998"/>
        <a:ext cx="1101630" cy="746856"/>
      </dsp:txXfrm>
    </dsp:sp>
    <dsp:sp modelId="{CAF13581-2DA6-44AB-98CE-8B2FA53974DA}">
      <dsp:nvSpPr>
        <dsp:cNvPr id="0" name=""/>
        <dsp:cNvSpPr/>
      </dsp:nvSpPr>
      <dsp:spPr>
        <a:xfrm>
          <a:off x="5552944" y="3162451"/>
          <a:ext cx="860003" cy="668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C233AB-E3E4-4807-9C0D-13EE90651891}">
      <dsp:nvSpPr>
        <dsp:cNvPr id="0" name=""/>
        <dsp:cNvSpPr/>
      </dsp:nvSpPr>
      <dsp:spPr>
        <a:xfrm rot="5400000">
          <a:off x="7003084" y="4567464"/>
          <a:ext cx="702414" cy="107253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B9FB8B-E191-4CF0-8660-867B3B6DC979}">
      <dsp:nvSpPr>
        <dsp:cNvPr id="0" name=""/>
        <dsp:cNvSpPr/>
      </dsp:nvSpPr>
      <dsp:spPr>
        <a:xfrm>
          <a:off x="6115504" y="3960438"/>
          <a:ext cx="1420184" cy="827678"/>
        </a:xfrm>
        <a:prstGeom prst="roundRect">
          <a:avLst>
            <a:gd name="adj" fmla="val 1667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solidFill>
                <a:schemeClr val="tx1"/>
              </a:solidFill>
            </a:rPr>
            <a:t>Общепедагогические технологии, необходимые для данной профессии </a:t>
          </a:r>
          <a:endParaRPr lang="ru-RU" sz="1000" kern="1200" dirty="0">
            <a:solidFill>
              <a:schemeClr val="tx1"/>
            </a:solidFill>
          </a:endParaRPr>
        </a:p>
      </dsp:txBody>
      <dsp:txXfrm>
        <a:off x="6155915" y="4000849"/>
        <a:ext cx="1339362" cy="746856"/>
      </dsp:txXfrm>
    </dsp:sp>
    <dsp:sp modelId="{4EFF9F9F-4D58-49A0-A42E-22F9EFA7A9B5}">
      <dsp:nvSpPr>
        <dsp:cNvPr id="0" name=""/>
        <dsp:cNvSpPr/>
      </dsp:nvSpPr>
      <dsp:spPr>
        <a:xfrm>
          <a:off x="6676595" y="4092207"/>
          <a:ext cx="860003" cy="668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800" kern="1200"/>
        </a:p>
      </dsp:txBody>
      <dsp:txXfrm>
        <a:off x="6676595" y="4092207"/>
        <a:ext cx="860003" cy="668965"/>
      </dsp:txXfrm>
    </dsp:sp>
    <dsp:sp modelId="{BDD7EE6A-BCD0-4DD8-8F70-22FC7483D6CD}">
      <dsp:nvSpPr>
        <dsp:cNvPr id="0" name=""/>
        <dsp:cNvSpPr/>
      </dsp:nvSpPr>
      <dsp:spPr>
        <a:xfrm>
          <a:off x="7704858" y="4972150"/>
          <a:ext cx="1336809" cy="827678"/>
        </a:xfrm>
        <a:prstGeom prst="roundRect">
          <a:avLst>
            <a:gd name="adj" fmla="val 1667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Выпускник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7745269" y="5012561"/>
        <a:ext cx="1255987" cy="7468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C1C32-F175-43BD-B86F-169AFEA63524}" type="datetimeFigureOut">
              <a:rPr lang="ru-RU" smtClean="0"/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BDF07-F707-4B7E-B5C1-CB959AF72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473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C1C32-F175-43BD-B86F-169AFEA63524}" type="datetimeFigureOut">
              <a:rPr lang="ru-RU" smtClean="0"/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BDF07-F707-4B7E-B5C1-CB959AF72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514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C1C32-F175-43BD-B86F-169AFEA63524}" type="datetimeFigureOut">
              <a:rPr lang="ru-RU" smtClean="0"/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BDF07-F707-4B7E-B5C1-CB959AF72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28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C1C32-F175-43BD-B86F-169AFEA63524}" type="datetimeFigureOut">
              <a:rPr lang="ru-RU" smtClean="0"/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BDF07-F707-4B7E-B5C1-CB959AF72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17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C1C32-F175-43BD-B86F-169AFEA63524}" type="datetimeFigureOut">
              <a:rPr lang="ru-RU" smtClean="0"/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BDF07-F707-4B7E-B5C1-CB959AF72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811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C1C32-F175-43BD-B86F-169AFEA63524}" type="datetimeFigureOut">
              <a:rPr lang="ru-RU" smtClean="0"/>
              <a:t>14.01.2018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BDF07-F707-4B7E-B5C1-CB959AF72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40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C1C32-F175-43BD-B86F-169AFEA63524}" type="datetimeFigureOut">
              <a:rPr lang="ru-RU" smtClean="0"/>
              <a:t>14.01.2018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BDF07-F707-4B7E-B5C1-CB959AF72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557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C1C32-F175-43BD-B86F-169AFEA63524}" type="datetimeFigureOut">
              <a:rPr lang="ru-RU" smtClean="0"/>
              <a:t>14.01.2018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BDF07-F707-4B7E-B5C1-CB959AF72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935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C1C32-F175-43BD-B86F-169AFEA63524}" type="datetimeFigureOut">
              <a:rPr lang="ru-RU" smtClean="0"/>
              <a:t>14.01.2018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BDF07-F707-4B7E-B5C1-CB959AF72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429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C1C32-F175-43BD-B86F-169AFEA63524}" type="datetimeFigureOut">
              <a:rPr lang="ru-RU" smtClean="0"/>
              <a:t>14.01.2018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BDF07-F707-4B7E-B5C1-CB959AF72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72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C1C32-F175-43BD-B86F-169AFEA63524}" type="datetimeFigureOut">
              <a:rPr lang="ru-RU" smtClean="0"/>
              <a:t>14.01.2018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BDF07-F707-4B7E-B5C1-CB959AF72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309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C1C32-F175-43BD-B86F-169AFEA63524}" type="datetimeFigureOut">
              <a:rPr lang="ru-RU" smtClean="0"/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BDF07-F707-4B7E-B5C1-CB959AF72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604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sualcapitalist.com/author/visualcapitali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visualcapitalist.com/visualizing-jobs-lost-automation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Трудовые ресурсы 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11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effectLst/>
                <a:latin typeface="Times New Roman"/>
                <a:ea typeface="Times New Roman"/>
              </a:rPr>
              <a:t>https://habrahabr.ru/company/1cloud/blog/258219</a:t>
            </a:r>
            <a:endParaRPr lang="ru-RU" dirty="0"/>
          </a:p>
        </p:txBody>
      </p:sp>
      <p:pic>
        <p:nvPicPr>
          <p:cNvPr id="5" name="Рисунок 4" descr="Jobs as a Percent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439797"/>
            <a:ext cx="7464117" cy="546868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1187624" y="116632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Composition of U.S. Job Market over the Last 150+ Years</a:t>
            </a:r>
            <a:endParaRPr lang="ru-RU" dirty="0"/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745933" y="5932297"/>
            <a:ext cx="637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Источник: </a:t>
            </a:r>
            <a:r>
              <a:rPr lang="en-US" u="sng" cap="all" dirty="0" smtClean="0">
                <a:hlinkClick r:id="rId3" tooltip="Posts by Jeff Desjardins"/>
              </a:rPr>
              <a:t>JEFF DESJARDINS</a:t>
            </a:r>
            <a:r>
              <a:rPr lang="ru-RU" u="sng" cap="all" dirty="0" smtClean="0"/>
              <a:t> </a:t>
            </a:r>
            <a:r>
              <a:rPr lang="en-US" dirty="0" smtClean="0"/>
              <a:t>Visualizing the Jobs Lost to Automation</a:t>
            </a:r>
            <a:r>
              <a:rPr lang="ru-RU" dirty="0" smtClean="0"/>
              <a:t>.  </a:t>
            </a:r>
            <a:r>
              <a:rPr lang="en-US" dirty="0" smtClean="0"/>
              <a:t>on </a:t>
            </a:r>
            <a:r>
              <a:rPr lang="en-US" dirty="0"/>
              <a:t>May 30, 2017 at 12:42 </a:t>
            </a:r>
            <a:r>
              <a:rPr lang="en-US" dirty="0" smtClean="0"/>
              <a:t>pm</a:t>
            </a:r>
            <a:r>
              <a:rPr lang="ru-RU" dirty="0" smtClean="0"/>
              <a:t> </a:t>
            </a:r>
            <a:r>
              <a:rPr lang="en-US" dirty="0" smtClean="0">
                <a:hlinkClick r:id="rId4"/>
              </a:rPr>
              <a:t>http://www.visualcapitalist.com/visualizing-jobs-lost-automation/</a:t>
            </a:r>
            <a:r>
              <a:rPr lang="ru-RU" dirty="0" smtClean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916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Jobs Lost to Automatio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975" y="-963487"/>
            <a:ext cx="9251950" cy="78214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-53975" y="-387424"/>
            <a:ext cx="925195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06504" y="-17543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The future of employment 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73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-25956"/>
            <a:ext cx="9252520" cy="653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627784" y="6534149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http://www.sncmedia.ru/career/rabota-budushchego-10-navykov/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7504" y="35332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Агентство стратегических </a:t>
            </a:r>
            <a:r>
              <a:rPr lang="ru-RU" dirty="0" smtClean="0"/>
              <a:t>исследований : Высокопроизводительные </a:t>
            </a:r>
            <a:r>
              <a:rPr lang="ru-RU" dirty="0"/>
              <a:t>технологии VI технологического уклада требуют  </a:t>
            </a:r>
            <a:r>
              <a:rPr lang="ru-RU" dirty="0" smtClean="0"/>
              <a:t>от работника </a:t>
            </a:r>
            <a:r>
              <a:rPr lang="ru-RU" dirty="0" err="1" smtClean="0"/>
              <a:t>надпрофессиональные</a:t>
            </a:r>
            <a:r>
              <a:rPr lang="ru-RU" dirty="0" smtClean="0"/>
              <a:t> </a:t>
            </a:r>
            <a:r>
              <a:rPr lang="ru-RU" dirty="0"/>
              <a:t>компетенции («гибкое» мышление,  </a:t>
            </a:r>
            <a:r>
              <a:rPr lang="ru-RU" dirty="0" err="1"/>
              <a:t>soft</a:t>
            </a:r>
            <a:r>
              <a:rPr lang="ru-RU" dirty="0"/>
              <a:t> </a:t>
            </a:r>
            <a:r>
              <a:rPr lang="ru-RU" dirty="0" err="1"/>
              <a:t>skills</a:t>
            </a:r>
            <a:r>
              <a:rPr lang="ru-RU" dirty="0"/>
              <a:t>, компетенциями будущего и т.д</a:t>
            </a:r>
            <a:r>
              <a:rPr lang="ru-RU" dirty="0" smtClean="0"/>
              <a:t>.)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443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" name="Полотно 24"/>
          <p:cNvGrpSpPr>
            <a:grpSpLocks/>
          </p:cNvGrpSpPr>
          <p:nvPr/>
        </p:nvGrpSpPr>
        <p:grpSpPr bwMode="auto">
          <a:xfrm>
            <a:off x="152400" y="951636"/>
            <a:ext cx="8812088" cy="5828238"/>
            <a:chOff x="0" y="0"/>
            <a:chExt cx="60579" cy="43942"/>
          </a:xfrm>
        </p:grpSpPr>
        <p:sp>
          <p:nvSpPr>
            <p:cNvPr id="4" name="AutoShape 22"/>
            <p:cNvSpPr>
              <a:spLocks noChangeAspect="1" noChangeArrowheads="1"/>
            </p:cNvSpPr>
            <p:nvPr/>
          </p:nvSpPr>
          <p:spPr bwMode="auto">
            <a:xfrm>
              <a:off x="0" y="0"/>
              <a:ext cx="60579" cy="439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/>
            </a:p>
          </p:txBody>
        </p:sp>
        <p:sp>
          <p:nvSpPr>
            <p:cNvPr id="5" name="Text Box 26"/>
            <p:cNvSpPr txBox="1">
              <a:spLocks noChangeArrowheads="1"/>
            </p:cNvSpPr>
            <p:nvPr/>
          </p:nvSpPr>
          <p:spPr bwMode="auto">
            <a:xfrm>
              <a:off x="26292" y="0"/>
              <a:ext cx="11426" cy="457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Text Box 27"/>
            <p:cNvSpPr txBox="1">
              <a:spLocks noChangeArrowheads="1"/>
            </p:cNvSpPr>
            <p:nvPr/>
          </p:nvSpPr>
          <p:spPr bwMode="auto">
            <a:xfrm>
              <a:off x="22279" y="1337"/>
              <a:ext cx="12444" cy="882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Трудоспособное население трудоспособного возраста</a:t>
              </a:r>
              <a:endParaRPr kumimoji="0" lang="ru-RU" alt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Text Box 28"/>
            <p:cNvSpPr txBox="1">
              <a:spLocks noChangeArrowheads="1"/>
            </p:cNvSpPr>
            <p:nvPr/>
          </p:nvSpPr>
          <p:spPr bwMode="auto">
            <a:xfrm>
              <a:off x="1144" y="11127"/>
              <a:ext cx="16003" cy="8824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3366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Работающее население в нетрудоспособном возрасте (дети и пенсионеры)</a:t>
              </a:r>
              <a:endParaRPr kumimoji="0" lang="ru-RU" alt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 Box 29"/>
            <p:cNvSpPr txBox="1">
              <a:spLocks noChangeArrowheads="1"/>
            </p:cNvSpPr>
            <p:nvPr/>
          </p:nvSpPr>
          <p:spPr bwMode="auto">
            <a:xfrm>
              <a:off x="39712" y="2193"/>
              <a:ext cx="11864" cy="72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Неработающие инвалиды</a:t>
              </a:r>
              <a:endParaRPr kumimoji="0" lang="ru-RU" alt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30"/>
            <p:cNvSpPr txBox="1">
              <a:spLocks noChangeArrowheads="1"/>
            </p:cNvSpPr>
            <p:nvPr/>
          </p:nvSpPr>
          <p:spPr bwMode="auto">
            <a:xfrm>
              <a:off x="22279" y="14861"/>
              <a:ext cx="13723" cy="57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ТРУДОВЫЕ</a:t>
              </a:r>
              <a:endParaRPr kumimoji="0" lang="ru-RU" alt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РЕСУРСЫ</a:t>
              </a:r>
              <a:endParaRPr kumimoji="0" lang="ru-RU" alt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СТРАНЫ</a:t>
              </a:r>
              <a:endParaRPr kumimoji="0" lang="ru-RU" alt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31"/>
            <p:cNvSpPr txBox="1">
              <a:spLocks noChangeArrowheads="1"/>
            </p:cNvSpPr>
            <p:nvPr/>
          </p:nvSpPr>
          <p:spPr bwMode="auto">
            <a:xfrm>
              <a:off x="39712" y="12905"/>
              <a:ext cx="10282" cy="57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Сальдо </a:t>
              </a:r>
              <a:endParaRPr kumimoji="0" lang="ru-RU" alt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миграции</a:t>
              </a:r>
              <a:endParaRPr kumimoji="0" lang="ru-RU" alt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 Box 32"/>
            <p:cNvSpPr txBox="1">
              <a:spLocks noChangeArrowheads="1"/>
            </p:cNvSpPr>
            <p:nvPr/>
          </p:nvSpPr>
          <p:spPr bwMode="auto">
            <a:xfrm>
              <a:off x="3432" y="27437"/>
              <a:ext cx="15280" cy="480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БЕЗРАБОТНЫЕ</a:t>
              </a:r>
              <a:endParaRPr kumimoji="0" lang="ru-RU" alt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 Box 33"/>
            <p:cNvSpPr txBox="1">
              <a:spLocks noChangeArrowheads="1"/>
            </p:cNvSpPr>
            <p:nvPr/>
          </p:nvSpPr>
          <p:spPr bwMode="auto">
            <a:xfrm>
              <a:off x="21715" y="25726"/>
              <a:ext cx="14287" cy="602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ЗАНЯТЫЕ по видам экономической деятельности </a:t>
              </a:r>
              <a:endPara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34"/>
            <p:cNvSpPr txBox="1">
              <a:spLocks noChangeArrowheads="1"/>
            </p:cNvSpPr>
            <p:nvPr/>
          </p:nvSpPr>
          <p:spPr bwMode="auto">
            <a:xfrm>
              <a:off x="37718" y="26294"/>
              <a:ext cx="22280" cy="800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Неработающее население трудоспособного возраста (экономически неактивное население)</a:t>
              </a:r>
              <a:endParaRPr kumimoji="0" lang="ru-RU" alt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 Box 35"/>
            <p:cNvSpPr txBox="1">
              <a:spLocks noChangeArrowheads="1"/>
            </p:cNvSpPr>
            <p:nvPr/>
          </p:nvSpPr>
          <p:spPr bwMode="auto">
            <a:xfrm>
              <a:off x="14858" y="36676"/>
              <a:ext cx="13715" cy="504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Экономически активное население</a:t>
              </a:r>
              <a:endParaRPr kumimoji="0" lang="ru-RU" alt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Line 36"/>
            <p:cNvSpPr>
              <a:spLocks noChangeShapeType="1"/>
            </p:cNvSpPr>
            <p:nvPr/>
          </p:nvSpPr>
          <p:spPr bwMode="auto">
            <a:xfrm>
              <a:off x="34723" y="5428"/>
              <a:ext cx="4989" cy="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/>
            </a:p>
          </p:txBody>
        </p:sp>
        <p:sp>
          <p:nvSpPr>
            <p:cNvPr id="16" name="Line 37"/>
            <p:cNvSpPr>
              <a:spLocks noChangeShapeType="1"/>
            </p:cNvSpPr>
            <p:nvPr/>
          </p:nvSpPr>
          <p:spPr bwMode="auto">
            <a:xfrm>
              <a:off x="28564" y="10161"/>
              <a:ext cx="9" cy="47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/>
            </a:p>
          </p:txBody>
        </p:sp>
        <p:sp>
          <p:nvSpPr>
            <p:cNvPr id="17" name="Line 38"/>
            <p:cNvSpPr>
              <a:spLocks noChangeShapeType="1"/>
            </p:cNvSpPr>
            <p:nvPr/>
          </p:nvSpPr>
          <p:spPr bwMode="auto">
            <a:xfrm flipH="1">
              <a:off x="36002" y="16233"/>
              <a:ext cx="3433" cy="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/>
            </a:p>
          </p:txBody>
        </p:sp>
        <p:sp>
          <p:nvSpPr>
            <p:cNvPr id="18" name="Line 39"/>
            <p:cNvSpPr>
              <a:spLocks noChangeShapeType="1"/>
            </p:cNvSpPr>
            <p:nvPr/>
          </p:nvSpPr>
          <p:spPr bwMode="auto">
            <a:xfrm>
              <a:off x="17147" y="15454"/>
              <a:ext cx="5132" cy="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/>
            </a:p>
          </p:txBody>
        </p:sp>
        <p:sp>
          <p:nvSpPr>
            <p:cNvPr id="19" name="AutoShape 40"/>
            <p:cNvSpPr>
              <a:spLocks noChangeShapeType="1"/>
            </p:cNvSpPr>
            <p:nvPr/>
          </p:nvSpPr>
          <p:spPr bwMode="auto">
            <a:xfrm rot="5400000">
              <a:off x="16679" y="14970"/>
              <a:ext cx="6860" cy="18073"/>
            </a:xfrm>
            <a:prstGeom prst="bentConnector3">
              <a:avLst>
                <a:gd name="adj1" fmla="val 49907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/>
            </a:p>
          </p:txBody>
        </p:sp>
        <p:sp>
          <p:nvSpPr>
            <p:cNvPr id="20" name="AutoShape 41"/>
            <p:cNvSpPr>
              <a:spLocks noChangeShapeType="1"/>
            </p:cNvSpPr>
            <p:nvPr/>
          </p:nvSpPr>
          <p:spPr bwMode="auto">
            <a:xfrm rot="16200000" flipH="1">
              <a:off x="27967" y="21755"/>
              <a:ext cx="2363" cy="8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/>
            </a:p>
          </p:txBody>
        </p:sp>
        <p:sp>
          <p:nvSpPr>
            <p:cNvPr id="21" name="AutoShape 42"/>
            <p:cNvSpPr>
              <a:spLocks noChangeShapeType="1"/>
            </p:cNvSpPr>
            <p:nvPr/>
          </p:nvSpPr>
          <p:spPr bwMode="auto">
            <a:xfrm rot="16200000" flipH="1">
              <a:off x="36152" y="14138"/>
              <a:ext cx="5716" cy="1972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/>
            </a:p>
          </p:txBody>
        </p:sp>
        <p:sp>
          <p:nvSpPr>
            <p:cNvPr id="22" name="AutoShape 43"/>
            <p:cNvSpPr>
              <a:spLocks noChangeShapeType="1"/>
            </p:cNvSpPr>
            <p:nvPr/>
          </p:nvSpPr>
          <p:spPr bwMode="auto">
            <a:xfrm rot="16200000" flipH="1">
              <a:off x="14179" y="29131"/>
              <a:ext cx="4437" cy="10644"/>
            </a:xfrm>
            <a:prstGeom prst="bentConnector3">
              <a:avLst>
                <a:gd name="adj1" fmla="val 49931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/>
            </a:p>
          </p:txBody>
        </p:sp>
        <p:sp>
          <p:nvSpPr>
            <p:cNvPr id="23" name="AutoShape 44"/>
            <p:cNvSpPr>
              <a:spLocks noChangeShapeType="1"/>
            </p:cNvSpPr>
            <p:nvPr/>
          </p:nvSpPr>
          <p:spPr bwMode="auto">
            <a:xfrm rot="5400000">
              <a:off x="22794" y="30669"/>
              <a:ext cx="4996" cy="7143"/>
            </a:xfrm>
            <a:prstGeom prst="bentConnector3">
              <a:avLst>
                <a:gd name="adj1" fmla="val 49935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/>
            </a:p>
          </p:txBody>
        </p:sp>
        <p:sp>
          <p:nvSpPr>
            <p:cNvPr id="24" name="AutoShape 45"/>
            <p:cNvSpPr>
              <a:spLocks noChangeShapeType="1"/>
            </p:cNvSpPr>
            <p:nvPr/>
          </p:nvSpPr>
          <p:spPr bwMode="auto">
            <a:xfrm>
              <a:off x="28850" y="23948"/>
              <a:ext cx="9" cy="177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600"/>
            </a:p>
          </p:txBody>
        </p:sp>
      </p:grpSp>
      <p:sp>
        <p:nvSpPr>
          <p:cNvPr id="25" name="Rectangle 5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8" name="TextBox 47"/>
          <p:cNvSpPr txBox="1"/>
          <p:nvPr/>
        </p:nvSpPr>
        <p:spPr>
          <a:xfrm>
            <a:off x="1259632" y="15922"/>
            <a:ext cx="6842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Структура </a:t>
            </a:r>
            <a:r>
              <a:rPr lang="ru-RU" sz="2800" b="1" dirty="0"/>
              <a:t>баланса трудовых </a:t>
            </a:r>
            <a:r>
              <a:rPr lang="ru-RU" sz="2800" b="1" dirty="0" smtClean="0"/>
              <a:t>ресурсов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92235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964488" cy="1426170"/>
          </a:xfrm>
        </p:spPr>
        <p:txBody>
          <a:bodyPr>
            <a:noAutofit/>
          </a:bodyPr>
          <a:lstStyle/>
          <a:p>
            <a:r>
              <a:rPr lang="ru-RU" sz="2800" dirty="0" smtClean="0"/>
              <a:t>Склонность к репродуктивной деятельности и редуцирование </a:t>
            </a:r>
            <a:r>
              <a:rPr lang="ru-RU" sz="2800" dirty="0" err="1" smtClean="0"/>
              <a:t>субъектности</a:t>
            </a:r>
            <a:r>
              <a:rPr lang="ru-RU" sz="2800" dirty="0" smtClean="0"/>
              <a:t> в значимых отраслях ( </a:t>
            </a:r>
            <a:r>
              <a:rPr lang="en-US" sz="2800" dirty="0" smtClean="0"/>
              <a:t>IT </a:t>
            </a:r>
            <a:r>
              <a:rPr lang="ru-RU" sz="2800" dirty="0" smtClean="0"/>
              <a:t>и управление) </a:t>
            </a:r>
            <a:endParaRPr lang="ru-RU" sz="2800" dirty="0"/>
          </a:p>
        </p:txBody>
      </p:sp>
      <p:pic>
        <p:nvPicPr>
          <p:cNvPr id="12290" name="Диаграмма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556793"/>
            <a:ext cx="4499991" cy="5284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Диаграмма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1" y="1556793"/>
            <a:ext cx="4671539" cy="5284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978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686800" cy="1143000"/>
          </a:xfrm>
        </p:spPr>
        <p:txBody>
          <a:bodyPr>
            <a:noAutofit/>
          </a:bodyPr>
          <a:lstStyle/>
          <a:p>
            <a:r>
              <a:rPr lang="ru-RU" sz="3200" dirty="0" smtClean="0"/>
              <a:t>Логика взаимосвязи производства и организации профессионального образования</a:t>
            </a:r>
            <a:endParaRPr lang="ru-RU" sz="32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067566018"/>
              </p:ext>
            </p:extLst>
          </p:nvPr>
        </p:nvGraphicFramePr>
        <p:xfrm>
          <a:off x="179512" y="1052736"/>
          <a:ext cx="9073008" cy="5805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авая фигурная скобка 3"/>
          <p:cNvSpPr/>
          <p:nvPr/>
        </p:nvSpPr>
        <p:spPr>
          <a:xfrm rot="16200000">
            <a:off x="6917432" y="1875656"/>
            <a:ext cx="673224" cy="3779912"/>
          </a:xfrm>
          <a:prstGeom prst="rightBrace">
            <a:avLst>
              <a:gd name="adj1" fmla="val 8333"/>
              <a:gd name="adj2" fmla="val 5113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6173924" y="1556793"/>
            <a:ext cx="2286508" cy="1872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Известно в профессиональной педагогике</a:t>
            </a:r>
            <a:endParaRPr lang="ru-RU" i="1" dirty="0"/>
          </a:p>
        </p:txBody>
      </p:sp>
      <p:sp>
        <p:nvSpPr>
          <p:cNvPr id="6" name="Овал 5"/>
          <p:cNvSpPr/>
          <p:nvPr/>
        </p:nvSpPr>
        <p:spPr>
          <a:xfrm>
            <a:off x="467544" y="4221088"/>
            <a:ext cx="2232248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Не фиксируется в статистике</a:t>
            </a:r>
            <a:endParaRPr lang="ru-RU" i="1" dirty="0"/>
          </a:p>
        </p:txBody>
      </p:sp>
      <p:sp>
        <p:nvSpPr>
          <p:cNvPr id="7" name="Стрелка вниз 6"/>
          <p:cNvSpPr/>
          <p:nvPr/>
        </p:nvSpPr>
        <p:spPr>
          <a:xfrm rot="13757652">
            <a:off x="2753915" y="3864986"/>
            <a:ext cx="503756" cy="1229003"/>
          </a:xfrm>
          <a:prstGeom prst="down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76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033040"/>
              </p:ext>
            </p:extLst>
          </p:nvPr>
        </p:nvGraphicFramePr>
        <p:xfrm>
          <a:off x="0" y="927764"/>
          <a:ext cx="9144001" cy="59046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2555"/>
                <a:gridCol w="2059704"/>
                <a:gridCol w="2059704"/>
                <a:gridCol w="1636019"/>
                <a:gridCol w="1636019"/>
              </a:tblGrid>
              <a:tr h="282070">
                <a:tc rowSpan="2"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Подход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Уровни профессиональной компетентности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13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Исполнительский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Квалифицированный исполнитель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Творческий специалист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Специалист, принимающий решения 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169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Экономический 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Тарифный разряд с1-4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Тарифный разряд с5-11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Тарифный разряд с11-16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Тарифный разряд с17-18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79792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Менеджерский</a:t>
                      </a: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(руководитель)</a:t>
                      </a: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(на основе проф. стандартов)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Навыки выполнения трудовых операции 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Комплекс компетенций в конкретной сфере деятельности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Компетентность в подготовке нестандартных решений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Компетентность в постановке целей развития бизнеса, предвидении перспективы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79792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Психолого-педагогический</a:t>
                      </a: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(В редакции проф. Юдина В.В.)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Формальная, исполнительская деятельность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Сущностная  репродукция (грамотная самостоятельная деятельность)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Творческая, (продуктивная деятельность, реализуемая по собственному плану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Субъектная (полноценная деятельность, выстроенная на основе личностных смыслов)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11560" y="195548"/>
            <a:ext cx="79993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Уровни профессиональной компетентности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освоенной деятельности)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86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041308"/>
              </p:ext>
            </p:extLst>
          </p:nvPr>
        </p:nvGraphicFramePr>
        <p:xfrm>
          <a:off x="1" y="620684"/>
          <a:ext cx="9036495" cy="61206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7379"/>
                <a:gridCol w="1685334"/>
                <a:gridCol w="1800129"/>
                <a:gridCol w="1800129"/>
                <a:gridCol w="1793524"/>
              </a:tblGrid>
              <a:tr h="380711">
                <a:tc rowSpan="2"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Уровни компетентности (освоенной деятельности)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Занятые в хозяйственном комплексе население г Кострома 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131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2016 г. Тыс</a:t>
                      </a:r>
                      <a:r>
                        <a:rPr lang="ru-RU" sz="1800" dirty="0" smtClean="0">
                          <a:effectLst/>
                        </a:rPr>
                        <a:t>. чел</a:t>
                      </a:r>
                      <a:r>
                        <a:rPr lang="ru-RU" sz="1800" dirty="0">
                          <a:effectLst/>
                        </a:rPr>
                        <a:t>. </a:t>
                      </a:r>
                      <a:r>
                        <a:rPr lang="ru-RU" sz="1800" dirty="0" smtClean="0">
                          <a:effectLst/>
                        </a:rPr>
                        <a:t>Есть 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2030 г.</a:t>
                      </a: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Тыс. чел. будет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Отклонения, </a:t>
                      </a:r>
                      <a:r>
                        <a:rPr lang="ru-RU" sz="1800">
                          <a:effectLst/>
                        </a:rPr>
                        <a:t>тыс</a:t>
                      </a:r>
                      <a:r>
                        <a:rPr lang="ru-RU" sz="1800" smtClean="0">
                          <a:effectLst/>
                        </a:rPr>
                        <a:t>. чел</a:t>
                      </a:r>
                      <a:r>
                        <a:rPr lang="ru-RU" sz="1800" dirty="0">
                          <a:effectLst/>
                        </a:rPr>
                        <a:t>.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2030 год, %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38681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Формальная, исполнительская 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61.9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45,3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-16,6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17,5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53948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Квалифицированная</a:t>
                      </a: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исполнительская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110,5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82,9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-27,6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32.0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0711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Творческая,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55,0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66,6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+11,6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26,1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04151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Субъектная,  опирающаяся </a:t>
                      </a:r>
                      <a:r>
                        <a:rPr lang="ru-RU" sz="1800" dirty="0">
                          <a:effectLst/>
                        </a:rPr>
                        <a:t>на личностные смыслы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51.9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63,2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+11,3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24.4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9292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Итого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279 тыс. чел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259 тыс.чел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 тыс. чел.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100%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12345" y="43934"/>
            <a:ext cx="871931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206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Прогноз структуры занятого в хозяйственном комплексе населения  г. Кострома 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380312" y="4149080"/>
            <a:ext cx="1551343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50,5%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119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694517"/>
            <a:ext cx="87129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Численность занятого населения </a:t>
            </a:r>
            <a:r>
              <a:rPr lang="ru-RU" dirty="0" smtClean="0"/>
              <a:t>г. Костромы сократится  высвобождается  </a:t>
            </a:r>
            <a:r>
              <a:rPr lang="ru-RU" dirty="0"/>
              <a:t>к 2030 году  на </a:t>
            </a:r>
            <a:r>
              <a:rPr lang="ru-RU" b="1" dirty="0"/>
              <a:t>20 тысяч человек </a:t>
            </a:r>
            <a:r>
              <a:rPr lang="ru-RU" dirty="0" smtClean="0"/>
              <a:t>(на основе анализа прогноза </a:t>
            </a:r>
            <a:r>
              <a:rPr lang="ru-RU" dirty="0"/>
              <a:t>развития производств по ОКВЭД </a:t>
            </a:r>
            <a:r>
              <a:rPr lang="ru-RU" dirty="0" smtClean="0"/>
              <a:t>\ профессор </a:t>
            </a:r>
            <a:r>
              <a:rPr lang="ru-RU" dirty="0"/>
              <a:t>Денисов А.Р. </a:t>
            </a:r>
            <a:r>
              <a:rPr lang="ru-RU" dirty="0" smtClean="0"/>
              <a:t>) [</a:t>
            </a:r>
            <a:r>
              <a:rPr lang="en-US" dirty="0"/>
              <a:t>Forecast of the dynamics and structure of </a:t>
            </a:r>
            <a:r>
              <a:rPr lang="en-US" dirty="0" err="1"/>
              <a:t>labour</a:t>
            </a:r>
            <a:r>
              <a:rPr lang="en-US" dirty="0"/>
              <a:t> resources of the Kostroma region till 2025; contract No. 03-of-16 from 04.10.16. </a:t>
            </a:r>
            <a:r>
              <a:rPr lang="ru-RU" dirty="0" smtClean="0"/>
              <a:t>].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Структурный </a:t>
            </a:r>
            <a:r>
              <a:rPr lang="ru-RU" dirty="0"/>
              <a:t>анализ по качественным показателям работников показывает обратную ситуацию: выявлен дефицит в 22,9 </a:t>
            </a:r>
            <a:r>
              <a:rPr lang="ru-RU" dirty="0" err="1"/>
              <a:t>тыс</a:t>
            </a:r>
            <a:r>
              <a:rPr lang="ru-RU" dirty="0"/>
              <a:t> чел, причем высококвалифицированного </a:t>
            </a:r>
            <a:r>
              <a:rPr lang="ru-RU" dirty="0" smtClean="0"/>
              <a:t>труда –трудоустраивать </a:t>
            </a:r>
            <a:r>
              <a:rPr lang="ru-RU" dirty="0"/>
              <a:t>надо не 20, а </a:t>
            </a:r>
            <a:r>
              <a:rPr lang="ru-RU" b="1" dirty="0"/>
              <a:t>42,9 тыс. человек</a:t>
            </a:r>
            <a:r>
              <a:rPr lang="ru-RU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Представителей </a:t>
            </a:r>
            <a:r>
              <a:rPr lang="ru-RU" dirty="0"/>
              <a:t>высококвалифицированного </a:t>
            </a:r>
            <a:r>
              <a:rPr lang="ru-RU" dirty="0" smtClean="0"/>
              <a:t>труда </a:t>
            </a:r>
            <a:r>
              <a:rPr lang="ru-RU" dirty="0"/>
              <a:t>ещё нужно </a:t>
            </a:r>
            <a:r>
              <a:rPr lang="ru-RU" dirty="0" smtClean="0"/>
              <a:t>вырастить</a:t>
            </a:r>
            <a:r>
              <a:rPr lang="ru-RU" dirty="0"/>
              <a:t>! </a:t>
            </a:r>
            <a:r>
              <a:rPr lang="ru-RU" dirty="0" smtClean="0"/>
              <a:t> Это задача профессиональной и общеобразовательной школы.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195736" y="22527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Выводы  </a:t>
            </a:r>
            <a:endParaRPr lang="ru-RU" sz="2800" dirty="0">
              <a:solidFill>
                <a:srgbClr val="C00000"/>
              </a:solidFill>
            </a:endParaRPr>
          </a:p>
        </p:txBody>
      </p:sp>
      <p:pic>
        <p:nvPicPr>
          <p:cNvPr id="1026" name="Диаграмма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65116"/>
            <a:ext cx="5337175" cy="287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652120" y="5304185"/>
            <a:ext cx="3491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Образовательные ориентиры населения и школы связаны в основном с репродуктивным уровнем опыта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446580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68969"/>
            <a:ext cx="8244408" cy="6189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99592" y="101823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Уточнённый баланс трудового ресурса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7406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/>
              <a:t>«Атлас новых профессий»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Подготовлен Президентским Агентством </a:t>
            </a:r>
            <a:r>
              <a:rPr lang="ru-RU" dirty="0"/>
              <a:t>стратегических инициатив (АСИ) вместе со школой управления «</a:t>
            </a:r>
            <a:r>
              <a:rPr lang="ru-RU" dirty="0" err="1"/>
              <a:t>Сколково</a:t>
            </a:r>
            <a:r>
              <a:rPr lang="ru-RU" dirty="0" smtClean="0"/>
              <a:t>»</a:t>
            </a:r>
          </a:p>
          <a:p>
            <a:r>
              <a:rPr lang="ru-RU" dirty="0" smtClean="0"/>
              <a:t>«</a:t>
            </a:r>
            <a:r>
              <a:rPr lang="ru-RU" dirty="0"/>
              <a:t>Атлас новых профессий» – справочник, показывающий, какие профессиональные направления будут востребованы через 10–20 лет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В сборник вошли 132 новые профессии, разделенные по 19 отраслям, и более 30 </a:t>
            </a:r>
            <a:r>
              <a:rPr lang="ru-RU" i="1" dirty="0"/>
              <a:t>«профессий-пенсионеров»,</a:t>
            </a:r>
            <a:r>
              <a:rPr lang="ru-RU" dirty="0"/>
              <a:t> которые, по прогнозам экспертов, должны исчезнуть в ближайшем будущем.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подготовке справочника профессий будущего участвовали 2,5 тыс. российских и иностранных специалистов.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530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Некоторые прогнозы </a:t>
            </a:r>
            <a:r>
              <a:rPr lang="ru-RU" dirty="0" err="1" smtClean="0"/>
              <a:t>АтласаНП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56202"/>
            <a:ext cx="9036496" cy="452596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Медицина: </a:t>
            </a:r>
            <a:r>
              <a:rPr lang="ru-RU" dirty="0"/>
              <a:t>будут пользоваться сверхвысоким спросом разработчики </a:t>
            </a:r>
            <a:r>
              <a:rPr lang="ru-RU" dirty="0" err="1"/>
              <a:t>киберпротезов</a:t>
            </a:r>
            <a:r>
              <a:rPr lang="ru-RU" dirty="0"/>
              <a:t> и </a:t>
            </a:r>
            <a:r>
              <a:rPr lang="ru-RU" dirty="0" err="1"/>
              <a:t>имплантов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IT: </a:t>
            </a:r>
            <a:r>
              <a:rPr lang="ru-RU" dirty="0"/>
              <a:t>не смогут обойтись без </a:t>
            </a:r>
            <a:r>
              <a:rPr lang="ru-RU" dirty="0" err="1" smtClean="0"/>
              <a:t>киберисследователей</a:t>
            </a:r>
            <a:r>
              <a:rPr lang="ru-RU" dirty="0" smtClean="0"/>
              <a:t>,</a:t>
            </a:r>
          </a:p>
          <a:p>
            <a:r>
              <a:rPr lang="ru-RU" dirty="0" smtClean="0"/>
              <a:t>Строительство: </a:t>
            </a:r>
            <a:r>
              <a:rPr lang="ru-RU" dirty="0"/>
              <a:t>самыми востребованными станут </a:t>
            </a:r>
            <a:r>
              <a:rPr lang="ru-RU" dirty="0" smtClean="0"/>
              <a:t>3D-проектировщики; аналогично – «фрезеровщик 3</a:t>
            </a:r>
            <a:r>
              <a:rPr lang="en-US" dirty="0" smtClean="0"/>
              <a:t>D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Будут </a:t>
            </a:r>
            <a:r>
              <a:rPr lang="ru-RU" dirty="0"/>
              <a:t>популярны профессии, связанные с охраной окружающей </a:t>
            </a:r>
            <a:r>
              <a:rPr lang="ru-RU" dirty="0" smtClean="0"/>
              <a:t>среды.</a:t>
            </a:r>
          </a:p>
          <a:p>
            <a:r>
              <a:rPr lang="ru-RU" dirty="0" smtClean="0"/>
              <a:t>Футуристические профессии (появятся </a:t>
            </a:r>
            <a:r>
              <a:rPr lang="ru-RU" dirty="0"/>
              <a:t>после 2020 </a:t>
            </a:r>
            <a:r>
              <a:rPr lang="ru-RU" dirty="0" smtClean="0"/>
              <a:t>года: </a:t>
            </a:r>
            <a:r>
              <a:rPr lang="ru-RU" dirty="0" err="1"/>
              <a:t>космобиолог</a:t>
            </a:r>
            <a:r>
              <a:rPr lang="ru-RU" dirty="0"/>
              <a:t>, </a:t>
            </a:r>
            <a:r>
              <a:rPr lang="ru-RU" dirty="0" smtClean="0"/>
              <a:t>сити-фермер </a:t>
            </a:r>
            <a:r>
              <a:rPr lang="ru-RU" dirty="0"/>
              <a:t>— </a:t>
            </a:r>
            <a:r>
              <a:rPr lang="ru-RU" dirty="0" smtClean="0"/>
              <a:t>специалист </a:t>
            </a:r>
            <a:r>
              <a:rPr lang="ru-RU" dirty="0"/>
              <a:t>по обустройству агрохозяйств на крышах и стенах </a:t>
            </a:r>
            <a:r>
              <a:rPr lang="ru-RU" dirty="0" smtClean="0"/>
              <a:t>небоскребов, дизайнер </a:t>
            </a:r>
            <a:r>
              <a:rPr lang="ru-RU" dirty="0"/>
              <a:t>виртуальных </a:t>
            </a:r>
            <a:r>
              <a:rPr lang="ru-RU" dirty="0" smtClean="0"/>
              <a:t>миров, </a:t>
            </a:r>
            <a:r>
              <a:rPr lang="ru-RU" dirty="0"/>
              <a:t>проектировщик дирижаблей.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552" y="5517232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«Вымирающие профессии», </a:t>
            </a:r>
            <a:r>
              <a:rPr lang="ru-RU" dirty="0"/>
              <a:t>которые в будущем будут заменены машинами и интернет-сервисами: бухгалтеры, юрисконсульты и переводчики.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889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98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Тренды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579296" cy="576064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« </a:t>
            </a:r>
            <a:r>
              <a:rPr lang="ru-RU" dirty="0"/>
              <a:t>В</a:t>
            </a:r>
            <a:r>
              <a:rPr lang="ru-RU" dirty="0" smtClean="0"/>
              <a:t>остребованность </a:t>
            </a:r>
            <a:r>
              <a:rPr lang="ru-RU" dirty="0"/>
              <a:t>людей низко- и средне-профессионально квалифицированных каждый год драматически снижается. Падает спрос на «средних» инженеров, чьи функции в большей степени </a:t>
            </a:r>
            <a:r>
              <a:rPr lang="ru-RU" b="1" dirty="0"/>
              <a:t>автоматизируются</a:t>
            </a:r>
            <a:r>
              <a:rPr lang="ru-RU" dirty="0"/>
              <a:t>». </a:t>
            </a:r>
            <a:endParaRPr lang="ru-RU" dirty="0" smtClean="0"/>
          </a:p>
          <a:p>
            <a:r>
              <a:rPr lang="ru-RU" dirty="0" err="1"/>
              <a:t>М</a:t>
            </a:r>
            <a:r>
              <a:rPr lang="ru-RU" dirty="0" err="1" smtClean="0"/>
              <a:t>ультидисциплинарность</a:t>
            </a:r>
            <a:r>
              <a:rPr lang="ru-RU" dirty="0" smtClean="0"/>
              <a:t> </a:t>
            </a:r>
            <a:r>
              <a:rPr lang="ru-RU" dirty="0"/>
              <a:t>науки и инноваций. Сегодня множество научных открытий и перспективных </a:t>
            </a:r>
            <a:r>
              <a:rPr lang="ru-RU" dirty="0" err="1"/>
              <a:t>стартапов</a:t>
            </a:r>
            <a:r>
              <a:rPr lang="ru-RU" dirty="0"/>
              <a:t> возникает на стыке наук: математики и биологии, физики и медицины и т.д</a:t>
            </a:r>
            <a:r>
              <a:rPr lang="ru-RU" dirty="0" smtClean="0"/>
              <a:t>.</a:t>
            </a:r>
            <a:r>
              <a:rPr lang="ru-RU" i="1" dirty="0"/>
              <a:t> </a:t>
            </a:r>
            <a:endParaRPr lang="ru-RU" i="1" dirty="0" smtClean="0"/>
          </a:p>
          <a:p>
            <a:pPr marL="0" indent="0" algn="r">
              <a:buNone/>
            </a:pPr>
            <a:r>
              <a:rPr lang="ru-RU" sz="2600" i="1" dirty="0" err="1" smtClean="0"/>
              <a:t>КулешовАкадемик</a:t>
            </a:r>
            <a:endParaRPr lang="ru-RU" sz="2600" i="1" dirty="0" smtClean="0"/>
          </a:p>
          <a:p>
            <a:pPr marL="0" indent="0" algn="r">
              <a:buNone/>
            </a:pPr>
            <a:r>
              <a:rPr lang="ru-RU" sz="2600" i="1" dirty="0" smtClean="0"/>
              <a:t>Александр РАН</a:t>
            </a:r>
            <a:r>
              <a:rPr lang="ru-RU" sz="2600" i="1" dirty="0"/>
              <a:t>, </a:t>
            </a:r>
            <a:endParaRPr lang="ru-RU" sz="2600" i="1" dirty="0" smtClean="0"/>
          </a:p>
          <a:p>
            <a:pPr marL="0" indent="0" algn="r">
              <a:buNone/>
            </a:pPr>
            <a:r>
              <a:rPr lang="ru-RU" sz="2600" i="1" dirty="0" smtClean="0"/>
              <a:t>ректор </a:t>
            </a:r>
            <a:r>
              <a:rPr lang="ru-RU" sz="2600" i="1" dirty="0" err="1"/>
              <a:t>Сколковского</a:t>
            </a:r>
            <a:r>
              <a:rPr lang="ru-RU" sz="2600" i="1" dirty="0"/>
              <a:t> института </a:t>
            </a:r>
            <a:endParaRPr lang="ru-RU" sz="2600" i="1" dirty="0" smtClean="0"/>
          </a:p>
          <a:p>
            <a:pPr marL="0" indent="0" algn="r">
              <a:buNone/>
            </a:pPr>
            <a:r>
              <a:rPr lang="ru-RU" sz="2600" i="1" dirty="0" smtClean="0"/>
              <a:t>науки </a:t>
            </a:r>
            <a:r>
              <a:rPr lang="ru-RU" sz="2600" i="1" dirty="0"/>
              <a:t>и технологий (</a:t>
            </a:r>
            <a:r>
              <a:rPr lang="ru-RU" sz="2600" i="1" dirty="0" err="1"/>
              <a:t>Сколтех</a:t>
            </a:r>
            <a:r>
              <a:rPr lang="ru-RU" sz="2600" i="1" dirty="0" smtClean="0"/>
              <a:t>)</a:t>
            </a:r>
            <a:endParaRPr lang="ru-RU" sz="2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560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Интернет-ресурсы (по Атласу НП)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atlas100.ru</a:t>
            </a:r>
            <a:r>
              <a:rPr lang="ru-RU" dirty="0" smtClean="0"/>
              <a:t> </a:t>
            </a:r>
            <a:endParaRPr lang="ru-RU" dirty="0"/>
          </a:p>
          <a:p>
            <a:r>
              <a:rPr lang="en-US" dirty="0" smtClean="0"/>
              <a:t>ria.ru</a:t>
            </a:r>
            <a:r>
              <a:rPr lang="ru-RU" dirty="0" smtClean="0"/>
              <a:t> </a:t>
            </a:r>
            <a:endParaRPr lang="ru-RU" dirty="0"/>
          </a:p>
          <a:p>
            <a:r>
              <a:rPr lang="en-US" dirty="0" smtClean="0"/>
              <a:t>ulpravda.ru</a:t>
            </a:r>
            <a:endParaRPr lang="ru-RU" dirty="0"/>
          </a:p>
          <a:p>
            <a:r>
              <a:rPr lang="en-US" dirty="0" smtClean="0"/>
              <a:t>asi.ru</a:t>
            </a:r>
            <a:endParaRPr lang="ru-RU" dirty="0"/>
          </a:p>
          <a:p>
            <a:r>
              <a:rPr lang="en-US" dirty="0" smtClean="0"/>
              <a:t>4ege.ru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172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</TotalTime>
  <Words>727</Words>
  <Application>Microsoft Office PowerPoint</Application>
  <PresentationFormat>Экран (4:3)</PresentationFormat>
  <Paragraphs>121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Трудовые ресурсы </vt:lpstr>
      <vt:lpstr>Презентация PowerPoint</vt:lpstr>
      <vt:lpstr>Презентация PowerPoint</vt:lpstr>
      <vt:lpstr>Презентация PowerPoint</vt:lpstr>
      <vt:lpstr>Презентация PowerPoint</vt:lpstr>
      <vt:lpstr>«Атлас новых профессий»</vt:lpstr>
      <vt:lpstr>Некоторые прогнозы АтласаНП</vt:lpstr>
      <vt:lpstr>Тренды</vt:lpstr>
      <vt:lpstr>Интернет-ресурсы (по Атласу НП) </vt:lpstr>
      <vt:lpstr>Презентация PowerPoint</vt:lpstr>
      <vt:lpstr>Презентация PowerPoint</vt:lpstr>
      <vt:lpstr>Презентация PowerPoint</vt:lpstr>
      <vt:lpstr>Презентация PowerPoint</vt:lpstr>
      <vt:lpstr>Склонность к репродуктивной деятельности и редуцирование субъектности в значимых отраслях ( IT и управление) </vt:lpstr>
      <vt:lpstr>Логика взаимосвязи производства и организации профессионального образования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Alina</dc:creator>
  <cp:lastModifiedBy>Alina</cp:lastModifiedBy>
  <cp:revision>16</cp:revision>
  <dcterms:created xsi:type="dcterms:W3CDTF">2017-09-10T18:42:16Z</dcterms:created>
  <dcterms:modified xsi:type="dcterms:W3CDTF">2018-01-14T12:52:29Z</dcterms:modified>
</cp:coreProperties>
</file>