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64572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979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88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15556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06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92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9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21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222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797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71EA8EF-E666-46DC-ACAE-A1B00096C279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4F74050-798C-42AA-8ED3-7F9BFBCD897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940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2595" y="1136469"/>
            <a:ext cx="9823268" cy="3148148"/>
          </a:xfrm>
        </p:spPr>
        <p:txBody>
          <a:bodyPr anchor="ctr">
            <a:normAutofit/>
          </a:bodyPr>
          <a:lstStyle/>
          <a:p>
            <a:r>
              <a:rPr lang="ru-RU" sz="4000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Arial Black" panose="020B0A04020102020204" pitchFamily="34" charset="0"/>
              </a:rPr>
              <a:t>ВВЕДЕНИЕ В МЕЖКУЛЬТУРНУЮ КОММУНИКАЦИЮ В ПРОФЕССИОНАЛЬНОМ ВЗАИМОДЕЙСТВИИ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54190" y="4596359"/>
            <a:ext cx="6831673" cy="1086237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sz="4400" b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86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149" y="359229"/>
            <a:ext cx="10920548" cy="1025434"/>
          </a:xfr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ЦЕЛЬ УЧЕБНОЙ ДИСЦИПЛИНЫ?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2149" y="2828836"/>
            <a:ext cx="1055478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ИЗУЧЕНИЯ ОСНОВНЫХ ПОЛОЖЕНИЙ ТЕОРИИ МЕЖКУЛЬТУРНОЙ КОММУНИКАЦИИ СФОРМИРОВАТЬ ЛИЧНОСТЬ, СПОСОБНУЮ ЭФФЕКТИВНО ОБЩАТЬСЯ С ПРЕДСТАВИТЕЛЯМИ ДРУГИХ КУЛЬТУР, УСПЕШНО ПРЕОДОЛЕВАТЬ БАРЬЕРЫ И КОНФЛИКТЫ ОБЩЕНИЯ.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52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39" y="320040"/>
            <a:ext cx="10502538" cy="973183"/>
          </a:xfrm>
        </p:spPr>
        <p:txBody>
          <a:bodyPr anchor="ctr"/>
          <a:lstStyle/>
          <a:p>
            <a:pPr algn="ctr"/>
            <a:r>
              <a:rPr lang="ru-RU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</a:rPr>
              <a:t>ФОРМИРУЕМЫЕ КОМПЕТЕНЦИИ</a:t>
            </a:r>
            <a:endParaRPr lang="ru-RU" b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236254"/>
              </p:ext>
            </p:extLst>
          </p:nvPr>
        </p:nvGraphicFramePr>
        <p:xfrm>
          <a:off x="856340" y="1293223"/>
          <a:ext cx="3760404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0404">
                  <a:extLst>
                    <a:ext uri="{9D8B030D-6E8A-4147-A177-3AD203B41FA5}">
                      <a16:colId xmlns:a16="http://schemas.microsoft.com/office/drawing/2014/main" val="4200003939"/>
                    </a:ext>
                  </a:extLst>
                </a:gridCol>
              </a:tblGrid>
              <a:tr h="47751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anose="020B0A04020102020204" pitchFamily="34" charset="0"/>
                        </a:rPr>
                        <a:t>КОМПТЕНЦИЯ</a:t>
                      </a:r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112009"/>
                  </a:ext>
                </a:extLst>
              </a:tr>
              <a:tr h="44602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 Способен воспринимать межкультурное разнообразие общества в социально-историческом, этическом и философском контекстах.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0914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06601"/>
              </p:ext>
            </p:extLst>
          </p:nvPr>
        </p:nvGraphicFramePr>
        <p:xfrm>
          <a:off x="4766243" y="1293223"/>
          <a:ext cx="7218205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18205">
                  <a:extLst>
                    <a:ext uri="{9D8B030D-6E8A-4147-A177-3AD203B41FA5}">
                      <a16:colId xmlns:a16="http://schemas.microsoft.com/office/drawing/2014/main" val="2180393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anose="020B0A04020102020204" pitchFamily="34" charset="0"/>
                        </a:rPr>
                        <a:t>ИНДИКАТОРЫ</a:t>
                      </a:r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837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УК-5.1. Признает значимость и равноправие каждой культуры; </a:t>
                      </a: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УК-5.2. Проявляет национальную, религиозную, половую, профессиональную толерантность; </a:t>
                      </a: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УК-5.3. Демонстрирует уважительное отношение к социокультурному наследию и традициям различных национальных, религиозных и социальных групп; </a:t>
                      </a: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УК-5.4. Подбирает способы взаимодействия с представителями различных социокультурных групп; </a:t>
                      </a: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УК-5.5. Адекватно воспринимает особенности поведения и мотивации людей различных социокультурных групп.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1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57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392044"/>
              </p:ext>
            </p:extLst>
          </p:nvPr>
        </p:nvGraphicFramePr>
        <p:xfrm>
          <a:off x="182881" y="143691"/>
          <a:ext cx="11691255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56855">
                  <a:extLst>
                    <a:ext uri="{9D8B030D-6E8A-4147-A177-3AD203B41FA5}">
                      <a16:colId xmlns:a16="http://schemas.microsoft.com/office/drawing/2014/main" val="2180393564"/>
                    </a:ext>
                  </a:extLst>
                </a:gridCol>
                <a:gridCol w="2793069">
                  <a:extLst>
                    <a:ext uri="{9D8B030D-6E8A-4147-A177-3AD203B41FA5}">
                      <a16:colId xmlns:a16="http://schemas.microsoft.com/office/drawing/2014/main" val="987534786"/>
                    </a:ext>
                  </a:extLst>
                </a:gridCol>
                <a:gridCol w="2341331">
                  <a:extLst>
                    <a:ext uri="{9D8B030D-6E8A-4147-A177-3AD203B41FA5}">
                      <a16:colId xmlns:a16="http://schemas.microsoft.com/office/drawing/2014/main" val="4290924882"/>
                    </a:ext>
                  </a:extLst>
                </a:gridCol>
              </a:tblGrid>
              <a:tr h="306977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ИНДИКАТОРЫ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сформированности (от 1 до</a:t>
                      </a:r>
                      <a:r>
                        <a:rPr lang="ru-RU" sz="2200" baseline="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</a:t>
                      </a:r>
                      <a:endParaRPr lang="ru-RU" sz="2200" dirty="0">
                        <a:ln>
                          <a:solidFill>
                            <a:schemeClr val="tx1"/>
                          </a:solidFill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837750"/>
                  </a:ext>
                </a:extLst>
              </a:tr>
              <a:tr h="3069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НАЧАЛЕ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01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УК-5.1. Признает значимость и равноправие каждой культуры;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УК-5.2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Проявляет национальную, религиозную, половую, профессиональную толерантность; </a:t>
                      </a: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УК-5.3. Демонстрирует уважительное отношение к социокультурному наследию и традициям различных национальных, религиозных и социальных групп; </a:t>
                      </a: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УК-5.4. Подбирает способы взаимодействия с представителями различных социокультурных групп; </a:t>
                      </a:r>
                    </a:p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УК-5.5. Адекватно воспринимает особенности поведения и мотивации людей различных социокультурных групп.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15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588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64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39" y="261257"/>
            <a:ext cx="10685418" cy="52397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</a:rPr>
              <a:t>ФОРМИРУЕМЫЕ</a:t>
            </a:r>
            <a:r>
              <a:rPr lang="ru-RU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</a:rPr>
              <a:t>КОМПЕТЕНЦИИ</a:t>
            </a:r>
            <a:endParaRPr lang="ru-RU" sz="4000" b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403060"/>
              </p:ext>
            </p:extLst>
          </p:nvPr>
        </p:nvGraphicFramePr>
        <p:xfrm>
          <a:off x="287385" y="927463"/>
          <a:ext cx="2756262" cy="56997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6262">
                  <a:extLst>
                    <a:ext uri="{9D8B030D-6E8A-4147-A177-3AD203B41FA5}">
                      <a16:colId xmlns:a16="http://schemas.microsoft.com/office/drawing/2014/main" val="4200003939"/>
                    </a:ext>
                  </a:extLst>
                </a:gridCol>
              </a:tblGrid>
              <a:tr h="71015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КОМПТЕНЦИЯ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39.03.02 – СР 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12009"/>
                  </a:ext>
                </a:extLst>
              </a:tr>
              <a:tr h="498960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ОПК-1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Способен применять современные информационно-коммуникационные технологии в профессиональной деятельности в сфере социальной работы.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914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170601"/>
              </p:ext>
            </p:extLst>
          </p:nvPr>
        </p:nvGraphicFramePr>
        <p:xfrm>
          <a:off x="3043647" y="927463"/>
          <a:ext cx="8921931" cy="56997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77839">
                  <a:extLst>
                    <a:ext uri="{9D8B030D-6E8A-4147-A177-3AD203B41FA5}">
                      <a16:colId xmlns:a16="http://schemas.microsoft.com/office/drawing/2014/main" val="2180393564"/>
                    </a:ext>
                  </a:extLst>
                </a:gridCol>
                <a:gridCol w="1541417">
                  <a:extLst>
                    <a:ext uri="{9D8B030D-6E8A-4147-A177-3AD203B41FA5}">
                      <a16:colId xmlns:a16="http://schemas.microsoft.com/office/drawing/2014/main" val="3580407291"/>
                    </a:ext>
                  </a:extLst>
                </a:gridCol>
                <a:gridCol w="1802675">
                  <a:extLst>
                    <a:ext uri="{9D8B030D-6E8A-4147-A177-3AD203B41FA5}">
                      <a16:colId xmlns:a16="http://schemas.microsoft.com/office/drawing/2014/main" val="681781268"/>
                    </a:ext>
                  </a:extLst>
                </a:gridCol>
              </a:tblGrid>
              <a:tr h="337169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ИНДИКАТОРЫ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сформированности (от 1 до</a:t>
                      </a:r>
                      <a:r>
                        <a:rPr lang="ru-RU" sz="1400" b="1" baseline="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</a:t>
                      </a:r>
                      <a:endParaRPr lang="ru-RU" sz="1400" b="1" dirty="0">
                        <a:ln>
                          <a:solidFill>
                            <a:schemeClr val="tx1"/>
                          </a:solidFill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837750"/>
                  </a:ext>
                </a:extLst>
              </a:tr>
              <a:tr h="35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НАЧАЛЕ </a:t>
                      </a:r>
                      <a:endParaRPr lang="ru-RU" sz="1600" b="1" dirty="0">
                        <a:ln>
                          <a:solidFill>
                            <a:schemeClr val="tx1"/>
                          </a:solidFill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</a:t>
                      </a:r>
                      <a:endParaRPr lang="ru-RU" sz="1600" b="1" dirty="0">
                        <a:ln>
                          <a:solidFill>
                            <a:schemeClr val="tx1"/>
                          </a:solidFill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626133"/>
                  </a:ext>
                </a:extLst>
              </a:tr>
              <a:tr h="5009367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ОПК–1.1. Применяет современные информационно-коммуникационные технологии для сбора и хранения информации при решении профессиональных задач в сфере социальной работы. 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ОПК-1.2. Применяет современные информационно-коммуникационные технологии для обработки информации при решении профессиональных задач в сфере социальной работы. 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ОПК-1.3. Применяет современные информационно-коммуникационные технологии для представления информации при решении профессиональных задач в сфере социальной работы. 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ОПК-1.4. Применяет современные информационные технологии при взаимодействии с объектами и субъектами профессиональной деятельности с учетом требований информационной безопасности в сфере социальной работы.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1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34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39" y="261257"/>
            <a:ext cx="10685418" cy="52397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</a:rPr>
              <a:t>ФОРМИРУЕМЫЕ</a:t>
            </a:r>
            <a:r>
              <a:rPr lang="ru-RU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</a:rPr>
              <a:t>КОМПЕТЕНЦИИ</a:t>
            </a:r>
            <a:endParaRPr lang="ru-RU" sz="4000" b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36594"/>
              </p:ext>
            </p:extLst>
          </p:nvPr>
        </p:nvGraphicFramePr>
        <p:xfrm>
          <a:off x="287384" y="927463"/>
          <a:ext cx="3409406" cy="569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9406">
                  <a:extLst>
                    <a:ext uri="{9D8B030D-6E8A-4147-A177-3AD203B41FA5}">
                      <a16:colId xmlns:a16="http://schemas.microsoft.com/office/drawing/2014/main" val="4200003939"/>
                    </a:ext>
                  </a:extLst>
                </a:gridCol>
              </a:tblGrid>
              <a:tr h="77417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КОМПТЕНЦИЯ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39.03.03 – ОРМ 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12009"/>
                  </a:ext>
                </a:extLst>
              </a:tr>
              <a:tr h="492558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ОПК-4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Способен к осуществлению внутриведомственного и межведомственного взаимодействия для эффективного решения профессиональных задач в сфере молодежной политики.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914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986126"/>
              </p:ext>
            </p:extLst>
          </p:nvPr>
        </p:nvGraphicFramePr>
        <p:xfrm>
          <a:off x="3696789" y="927463"/>
          <a:ext cx="8268789" cy="569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76407">
                  <a:extLst>
                    <a:ext uri="{9D8B030D-6E8A-4147-A177-3AD203B41FA5}">
                      <a16:colId xmlns:a16="http://schemas.microsoft.com/office/drawing/2014/main" val="2180393564"/>
                    </a:ext>
                  </a:extLst>
                </a:gridCol>
                <a:gridCol w="2040758">
                  <a:extLst>
                    <a:ext uri="{9D8B030D-6E8A-4147-A177-3AD203B41FA5}">
                      <a16:colId xmlns:a16="http://schemas.microsoft.com/office/drawing/2014/main" val="3580407291"/>
                    </a:ext>
                  </a:extLst>
                </a:gridCol>
                <a:gridCol w="2451624">
                  <a:extLst>
                    <a:ext uri="{9D8B030D-6E8A-4147-A177-3AD203B41FA5}">
                      <a16:colId xmlns:a16="http://schemas.microsoft.com/office/drawing/2014/main" val="681781268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ИНДИКАТОРЫ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сформированности (от 1 до</a:t>
                      </a:r>
                      <a:r>
                        <a:rPr lang="ru-RU" sz="1800" b="1" baseline="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</a:t>
                      </a:r>
                      <a:endParaRPr lang="ru-RU" sz="1800" b="1" dirty="0">
                        <a:ln>
                          <a:solidFill>
                            <a:schemeClr val="tx1"/>
                          </a:solidFill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83775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НАЧАЛЕ </a:t>
                      </a:r>
                      <a:endParaRPr lang="ru-RU" sz="1800" b="1" dirty="0">
                        <a:ln>
                          <a:solidFill>
                            <a:schemeClr val="tx1"/>
                          </a:solidFill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</a:t>
                      </a:r>
                      <a:endParaRPr lang="ru-RU" sz="1800" b="1" dirty="0">
                        <a:ln>
                          <a:solidFill>
                            <a:schemeClr val="tx1"/>
                          </a:solidFill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626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ОПК-4.1. Осуществляет систематическое взаимодействие различными социальными структурами и институтами общества для эффективного решения профессиональных задач в сфере молодежной политики; </a:t>
                      </a:r>
                    </a:p>
                    <a:p>
                      <a:pPr algn="just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ОПК-4.2. Осуществляет разработку и реализацию проектов и программ в сфере молодежной политики совместно с общественными институтами, молодежными и детскими общественными объединениями.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1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22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59</TotalTime>
  <Words>395</Words>
  <Application>Microsoft Office PowerPoint</Application>
  <PresentationFormat>Широкоэкранный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 Black</vt:lpstr>
      <vt:lpstr>Franklin Gothic Book</vt:lpstr>
      <vt:lpstr>Times New Roman</vt:lpstr>
      <vt:lpstr>Crop</vt:lpstr>
      <vt:lpstr>ВВЕДЕНИЕ В МЕЖКУЛЬТУРНУЮ КОММУНИКАЦИЮ В ПРОФЕССИОНАЛЬНОМ ВЗАИМОДЕЙСТВИИ</vt:lpstr>
      <vt:lpstr>ЦЕЛЬ УЧЕБНОЙ ДИСЦИПЛИНЫ?</vt:lpstr>
      <vt:lpstr>ФОРМИРУЕМЫЕ КОМПЕТЕНЦИИ</vt:lpstr>
      <vt:lpstr>Презентация PowerPoint</vt:lpstr>
      <vt:lpstr>ФОРМИРУЕМЫЕ КОМПЕТЕНЦИИ</vt:lpstr>
      <vt:lpstr>ФОРМИРУЕМЫЕ КОМПЕТЕНЦИИ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МЕЖКУЛЬТУРНУЮ КОММУНИКАЦИЮ В ПРОФЕССИОНАЛЬНОМ ВЗАИМОДЕЙСТВИИ</dc:title>
  <dc:creator>Виталий Гурьянчик</dc:creator>
  <cp:lastModifiedBy>Виталий Гурьянчик</cp:lastModifiedBy>
  <cp:revision>8</cp:revision>
  <dcterms:created xsi:type="dcterms:W3CDTF">2020-02-11T20:33:31Z</dcterms:created>
  <dcterms:modified xsi:type="dcterms:W3CDTF">2020-02-11T21:33:09Z</dcterms:modified>
</cp:coreProperties>
</file>