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EBD7-FAC2-47E3-A77B-0DC8FD2EB7F2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526-F270-4B09-897C-DB13B6483A1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26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EBD7-FAC2-47E3-A77B-0DC8FD2EB7F2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526-F270-4B09-897C-DB13B6483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8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EBD7-FAC2-47E3-A77B-0DC8FD2EB7F2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526-F270-4B09-897C-DB13B6483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EBD7-FAC2-47E3-A77B-0DC8FD2EB7F2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526-F270-4B09-897C-DB13B6483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6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EBD7-FAC2-47E3-A77B-0DC8FD2EB7F2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526-F270-4B09-897C-DB13B6483A1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5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EBD7-FAC2-47E3-A77B-0DC8FD2EB7F2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526-F270-4B09-897C-DB13B6483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1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EBD7-FAC2-47E3-A77B-0DC8FD2EB7F2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526-F270-4B09-897C-DB13B6483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4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EBD7-FAC2-47E3-A77B-0DC8FD2EB7F2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526-F270-4B09-897C-DB13B6483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8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EBD7-FAC2-47E3-A77B-0DC8FD2EB7F2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526-F270-4B09-897C-DB13B6483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8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14EBD7-FAC2-47E3-A77B-0DC8FD2EB7F2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7C3526-F270-4B09-897C-DB13B6483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9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EBD7-FAC2-47E3-A77B-0DC8FD2EB7F2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526-F270-4B09-897C-DB13B6483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9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14EBD7-FAC2-47E3-A77B-0DC8FD2EB7F2}" type="datetimeFigureOut">
              <a:rPr lang="ru-RU" smtClean="0"/>
              <a:t>29.10.2017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7C3526-F270-4B09-897C-DB13B6483A1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44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089637-A940-45C1-AC40-A46850282B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Cambridge Dictionary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2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33A162-A304-460C-8833-46CF7CEF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8058"/>
            <a:ext cx="10058400" cy="1450757"/>
          </a:xfrm>
        </p:spPr>
        <p:txBody>
          <a:bodyPr/>
          <a:lstStyle/>
          <a:p>
            <a:r>
              <a:rPr lang="ru-RU" dirty="0" smtClean="0"/>
              <a:t>Микро</a:t>
            </a:r>
            <a:r>
              <a:rPr lang="ru-RU" dirty="0" smtClean="0"/>
              <a:t>структура </a:t>
            </a:r>
            <a:r>
              <a:rPr lang="ru-RU" dirty="0"/>
              <a:t>словаря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86D1E3-9A09-46C3-BFE5-020E1728A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579" y="1717879"/>
            <a:ext cx="5202283" cy="49464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Книжная версия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0" y="2151744"/>
            <a:ext cx="2194608" cy="3751036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354AD09-6D1B-47BC-AB5E-4D006F9DB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49736" y="1726044"/>
            <a:ext cx="5114109" cy="4619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Онлайн версия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38C3F5-F992-46F0-A74B-ABE0A6129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14950" y="2073730"/>
            <a:ext cx="3126922" cy="418011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• Заглавное слово</a:t>
            </a:r>
          </a:p>
          <a:p>
            <a:r>
              <a:rPr lang="ru-RU" dirty="0" smtClean="0"/>
              <a:t>• Раскрытие понятия (использование примеров)</a:t>
            </a:r>
          </a:p>
          <a:p>
            <a:r>
              <a:rPr lang="ru-RU" dirty="0" smtClean="0"/>
              <a:t>• Часть речи</a:t>
            </a:r>
          </a:p>
          <a:p>
            <a:r>
              <a:rPr lang="ru-RU" dirty="0" smtClean="0"/>
              <a:t>• Транскрипция, </a:t>
            </a:r>
            <a:r>
              <a:rPr lang="ru-RU" dirty="0" smtClean="0">
                <a:solidFill>
                  <a:schemeClr val="accent2"/>
                </a:solidFill>
              </a:rPr>
              <a:t>возможность прослушать в двух вариантах (британский и американский английский)</a:t>
            </a:r>
          </a:p>
          <a:p>
            <a:r>
              <a:rPr lang="ru-RU" dirty="0" smtClean="0"/>
              <a:t>• </a:t>
            </a:r>
            <a:r>
              <a:rPr lang="ru-RU" dirty="0" smtClean="0">
                <a:solidFill>
                  <a:schemeClr val="accent2"/>
                </a:solidFill>
              </a:rPr>
              <a:t>Обозначение уровня слова</a:t>
            </a:r>
          </a:p>
          <a:p>
            <a:r>
              <a:rPr lang="ru-RU" dirty="0" smtClean="0"/>
              <a:t>• Обозначение разных значений</a:t>
            </a:r>
          </a:p>
          <a:p>
            <a:r>
              <a:rPr lang="ru-RU" dirty="0" smtClean="0"/>
              <a:t>• Грамматические пометы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ru-RU" dirty="0" smtClean="0">
                <a:solidFill>
                  <a:schemeClr val="accent2"/>
                </a:solidFill>
              </a:rPr>
              <a:t>Возможность добавить слово в свой виртуальный словарь</a:t>
            </a:r>
          </a:p>
          <a:p>
            <a:endParaRPr lang="ru-RU" dirty="0"/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64430CD1-D5C1-42E7-954B-7F733B49766E}"/>
              </a:ext>
            </a:extLst>
          </p:cNvPr>
          <p:cNvSpPr txBox="1">
            <a:spLocks/>
          </p:cNvSpPr>
          <p:nvPr/>
        </p:nvSpPr>
        <p:spPr>
          <a:xfrm>
            <a:off x="2473778" y="2073730"/>
            <a:ext cx="2767693" cy="4408714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dirty="0" smtClean="0"/>
              <a:t>•</a:t>
            </a:r>
            <a:r>
              <a:rPr lang="en-US" dirty="0" smtClean="0"/>
              <a:t> </a:t>
            </a:r>
            <a:r>
              <a:rPr lang="ru-RU" dirty="0" smtClean="0"/>
              <a:t>Заглавное слово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• Раскрытие понятия (</a:t>
            </a:r>
            <a:r>
              <a:rPr lang="ru-RU" dirty="0" smtClean="0">
                <a:solidFill>
                  <a:schemeClr val="accent2"/>
                </a:solidFill>
              </a:rPr>
              <a:t>часто с рисунками или картинками на отдельных страницах</a:t>
            </a:r>
            <a:r>
              <a:rPr lang="ru-RU" dirty="0" smtClean="0"/>
              <a:t>; использование примеров)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• Часть речи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• Транскрипция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• Обозначение разных значений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• Грамматические пометы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• </a:t>
            </a:r>
            <a:r>
              <a:rPr lang="ru-RU" dirty="0" smtClean="0">
                <a:solidFill>
                  <a:schemeClr val="accent2"/>
                </a:solidFill>
              </a:rPr>
              <a:t>Рубрика </a:t>
            </a:r>
            <a:r>
              <a:rPr lang="en-US" dirty="0" smtClean="0">
                <a:solidFill>
                  <a:schemeClr val="accent2"/>
                </a:solidFill>
              </a:rPr>
              <a:t>“Common learner error”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• </a:t>
            </a:r>
            <a:r>
              <a:rPr lang="ru-RU" dirty="0">
                <a:solidFill>
                  <a:schemeClr val="accent2"/>
                </a:solidFill>
              </a:rPr>
              <a:t>Р</a:t>
            </a:r>
            <a:r>
              <a:rPr lang="ru-RU" dirty="0" smtClean="0">
                <a:solidFill>
                  <a:schemeClr val="accent2"/>
                </a:solidFill>
              </a:rPr>
              <a:t>убрика </a:t>
            </a:r>
            <a:r>
              <a:rPr lang="en-US" dirty="0" smtClean="0">
                <a:solidFill>
                  <a:schemeClr val="accent2"/>
                </a:solidFill>
              </a:rPr>
              <a:t>“word patterns”</a:t>
            </a:r>
            <a:endParaRPr lang="ru-RU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2"/>
                </a:solidFill>
              </a:rPr>
              <a:t>• </a:t>
            </a:r>
            <a:r>
              <a:rPr lang="ru-RU" dirty="0" smtClean="0">
                <a:solidFill>
                  <a:schemeClr val="accent2"/>
                </a:solidFill>
              </a:rPr>
              <a:t>Рубрика </a:t>
            </a:r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ther ways of saying”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484" y="1783857"/>
            <a:ext cx="3581331" cy="36045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15" y="5110842"/>
            <a:ext cx="2704755" cy="15530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02" y="810792"/>
            <a:ext cx="1689527" cy="13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2" y="2346456"/>
            <a:ext cx="6155872" cy="39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Cambridge Learner’s dictionary – </a:t>
            </a:r>
            <a:r>
              <a:rPr lang="ru-RU" dirty="0" smtClean="0"/>
              <a:t>лингвистический одноязычный (электронная версия предлагает переводчики на разные языки) карманный толковый учебный синхронный словарь, представленный в печатной и электронной версии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8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33A162-A304-460C-8833-46CF7CEF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8058"/>
            <a:ext cx="10058400" cy="1450757"/>
          </a:xfrm>
        </p:spPr>
        <p:txBody>
          <a:bodyPr/>
          <a:lstStyle/>
          <a:p>
            <a:r>
              <a:rPr lang="ru-RU" dirty="0" smtClean="0"/>
              <a:t>Плюсы и минусы </a:t>
            </a:r>
            <a:r>
              <a:rPr lang="en-US" dirty="0" smtClean="0"/>
              <a:t>Cambridge Learner’s Dictionary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86D1E3-9A09-46C3-BFE5-020E1728A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579" y="1717879"/>
            <a:ext cx="5202283" cy="49464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Книжная версия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5444468"/>
              </p:ext>
            </p:extLst>
          </p:nvPr>
        </p:nvGraphicFramePr>
        <p:xfrm>
          <a:off x="327252" y="2179865"/>
          <a:ext cx="5716588" cy="403986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58294"/>
                <a:gridCol w="2858294"/>
              </a:tblGrid>
              <a:tr h="3820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Минусы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781">
                <a:tc>
                  <a:txBody>
                    <a:bodyPr/>
                    <a:lstStyle/>
                    <a:p>
                      <a:r>
                        <a:rPr lang="ru-RU" dirty="0" smtClean="0"/>
                        <a:t>• Много наглядного материала,</a:t>
                      </a:r>
                      <a:r>
                        <a:rPr lang="ru-RU" baseline="0" dirty="0" smtClean="0"/>
                        <a:t> примеров, иллюстраций</a:t>
                      </a:r>
                    </a:p>
                    <a:p>
                      <a:r>
                        <a:rPr lang="ru-RU" baseline="0" dirty="0" smtClean="0"/>
                        <a:t>• Интересные и полезные рубрики, направленные на устранение распространённых ошибок и расширение словарного запаса</a:t>
                      </a:r>
                    </a:p>
                    <a:p>
                      <a:r>
                        <a:rPr lang="ru-RU" baseline="0" dirty="0" smtClean="0"/>
                        <a:t>• Чёткая и понятная структура</a:t>
                      </a:r>
                    </a:p>
                    <a:p>
                      <a:r>
                        <a:rPr lang="ru-RU" baseline="0" dirty="0" smtClean="0"/>
                        <a:t>• Много дополнительного материала с заданиями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 Довольно большой формат для «карманного словаря»</a:t>
                      </a:r>
                    </a:p>
                    <a:p>
                      <a:r>
                        <a:rPr lang="ru-RU" dirty="0" smtClean="0"/>
                        <a:t>• Слова</a:t>
                      </a:r>
                      <a:r>
                        <a:rPr lang="ru-RU" baseline="0" dirty="0" smtClean="0"/>
                        <a:t> не разделены по уровням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354AD09-6D1B-47BC-AB5E-4D006F9DB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49736" y="1726044"/>
            <a:ext cx="5114109" cy="4619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Онлайн версия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53272346"/>
              </p:ext>
            </p:extLst>
          </p:nvPr>
        </p:nvGraphicFramePr>
        <p:xfrm>
          <a:off x="6226403" y="2171699"/>
          <a:ext cx="5456690" cy="404885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37983"/>
                <a:gridCol w="2718707"/>
              </a:tblGrid>
              <a:tr h="3727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Плюсы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Минусы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132">
                <a:tc>
                  <a:txBody>
                    <a:bodyPr/>
                    <a:lstStyle/>
                    <a:p>
                      <a:r>
                        <a:rPr lang="ru-RU" dirty="0" smtClean="0"/>
                        <a:t>• Возможность прослушивания</a:t>
                      </a:r>
                      <a:r>
                        <a:rPr lang="ru-RU" baseline="0" dirty="0" smtClean="0"/>
                        <a:t> слова в двух вариантах (британского и американского английского)</a:t>
                      </a:r>
                    </a:p>
                    <a:p>
                      <a:r>
                        <a:rPr lang="ru-RU" baseline="0" dirty="0" smtClean="0"/>
                        <a:t>• Возможность создавать свои виртуальные словари</a:t>
                      </a:r>
                    </a:p>
                    <a:p>
                      <a:r>
                        <a:rPr lang="ru-RU" baseline="0" dirty="0" smtClean="0"/>
                        <a:t>• Возможность добавить </a:t>
                      </a:r>
                      <a:r>
                        <a:rPr lang="ru-RU" baseline="0" dirty="0" err="1" smtClean="0"/>
                        <a:t>виджет</a:t>
                      </a:r>
                      <a:r>
                        <a:rPr lang="ru-RU" baseline="0" dirty="0" smtClean="0"/>
                        <a:t> перевода в </a:t>
                      </a:r>
                      <a:r>
                        <a:rPr lang="ru-RU" baseline="0" dirty="0" err="1" smtClean="0"/>
                        <a:t>браурзер</a:t>
                      </a:r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• Нуждается</a:t>
                      </a:r>
                      <a:r>
                        <a:rPr lang="ru-RU" sz="1600" baseline="0" dirty="0" smtClean="0"/>
                        <a:t> в существенной доработке: отсутствуют такие важные разделы: введение, как пользоваться словарём, ключ к системе транскрипции, приложения</a:t>
                      </a:r>
                    </a:p>
                    <a:p>
                      <a:r>
                        <a:rPr lang="ru-RU" sz="1600" baseline="0" dirty="0" smtClean="0"/>
                        <a:t>• Нет наглядного материала</a:t>
                      </a:r>
                    </a:p>
                    <a:p>
                      <a:r>
                        <a:rPr lang="ru-RU" sz="1600" baseline="0" dirty="0" smtClean="0"/>
                        <a:t>• Нет игр, приложений, заданий</a:t>
                      </a:r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• </a:t>
                      </a:r>
                      <a:r>
                        <a:rPr lang="ru-RU" sz="1600" baseline="0" dirty="0" smtClean="0"/>
                        <a:t>Небольшой объём словаря</a:t>
                      </a:r>
                    </a:p>
                    <a:p>
                      <a:r>
                        <a:rPr lang="ru-RU" sz="1600" baseline="0" dirty="0" smtClean="0"/>
                        <a:t>• Уровень указан не у всех слов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0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457" y="1241825"/>
            <a:ext cx="10058400" cy="1450757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43" y="3033033"/>
            <a:ext cx="7620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38595F-0E13-4B03-B83A-8463BBA0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создания </a:t>
            </a:r>
            <a:r>
              <a:rPr lang="ru-RU" dirty="0" smtClean="0"/>
              <a:t>Кембриджский </a:t>
            </a:r>
            <a:r>
              <a:rPr lang="ru-RU" dirty="0"/>
              <a:t>словарь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A1FC3C-19E5-43D8-8931-FEB93BD5C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354" y="1706015"/>
            <a:ext cx="9886443" cy="388652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Кембриджской </a:t>
            </a:r>
            <a:r>
              <a:rPr lang="ru-RU" dirty="0"/>
              <a:t>словарь впервые был напечатан в 1995 году под названием «</a:t>
            </a:r>
            <a:r>
              <a:rPr lang="en-US" dirty="0"/>
              <a:t>Cambridge International Dictionary of English</a:t>
            </a:r>
            <a:r>
              <a:rPr lang="ru-RU" dirty="0"/>
              <a:t>». Он был издан издательством </a:t>
            </a:r>
            <a:r>
              <a:rPr lang="ru-RU" dirty="0" smtClean="0"/>
              <a:t>Кембриджского </a:t>
            </a:r>
            <a:r>
              <a:rPr lang="ru-RU" dirty="0"/>
              <a:t>университета.</a:t>
            </a:r>
          </a:p>
          <a:p>
            <a:pPr marL="0" indent="0">
              <a:buNone/>
            </a:pPr>
            <a:r>
              <a:rPr lang="ru-RU" dirty="0"/>
              <a:t>Издательство </a:t>
            </a:r>
            <a:r>
              <a:rPr lang="ru-RU" dirty="0" smtClean="0"/>
              <a:t>Кембриджского </a:t>
            </a:r>
            <a:r>
              <a:rPr lang="ru-RU" dirty="0"/>
              <a:t>университета-это издательство, входящее в состав </a:t>
            </a:r>
            <a:r>
              <a:rPr lang="ru-RU" dirty="0" smtClean="0"/>
              <a:t>Кембриджского </a:t>
            </a:r>
            <a:r>
              <a:rPr lang="ru-RU" dirty="0"/>
              <a:t>университета. Издает книги для изучения английского языка и по другим темам.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BC2CA8-0DE8-4DBF-9FCC-AFB3CCAEF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765" y="3331669"/>
            <a:ext cx="3710980" cy="29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A070A2-31D5-430C-B5D4-7D8CFCA2C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dirty="0"/>
              <a:t>Учебная литература издательства </a:t>
            </a:r>
            <a:r>
              <a:rPr lang="ru-RU" dirty="0" smtClean="0"/>
              <a:t>Кембриджского </a:t>
            </a:r>
            <a:r>
              <a:rPr lang="ru-RU" dirty="0"/>
              <a:t>университета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DBB90E-0DF7-429D-9487-A566BEB710E4}"/>
              </a:ext>
            </a:extLst>
          </p:cNvPr>
          <p:cNvSpPr txBox="1"/>
          <p:nvPr/>
        </p:nvSpPr>
        <p:spPr>
          <a:xfrm>
            <a:off x="1152321" y="1997475"/>
            <a:ext cx="9948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en-US" dirty="0" smtClean="0"/>
              <a:t>English </a:t>
            </a:r>
            <a:r>
              <a:rPr lang="en-US" dirty="0"/>
              <a:t>Grammar in use by Raymond Murphy</a:t>
            </a:r>
            <a:r>
              <a:rPr lang="ru-RU" dirty="0"/>
              <a:t>, адаптированный для различных уровней языка</a:t>
            </a:r>
            <a:endParaRPr lang="en-US" dirty="0"/>
          </a:p>
          <a:p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en-US" dirty="0" smtClean="0"/>
              <a:t>English </a:t>
            </a:r>
            <a:r>
              <a:rPr lang="en-US" dirty="0"/>
              <a:t>in mind, </a:t>
            </a:r>
            <a:r>
              <a:rPr lang="ru-RU" dirty="0"/>
              <a:t>курс английского, разделенный на 6 уровней, созданный  для подростков</a:t>
            </a:r>
          </a:p>
          <a:p>
            <a:r>
              <a:rPr lang="ru-RU" dirty="0" smtClean="0"/>
              <a:t>- </a:t>
            </a:r>
            <a:r>
              <a:rPr lang="en-US" dirty="0" smtClean="0"/>
              <a:t>Kid’s </a:t>
            </a:r>
            <a:r>
              <a:rPr lang="en-US" dirty="0"/>
              <a:t>box – </a:t>
            </a:r>
            <a:r>
              <a:rPr lang="ru-RU" dirty="0"/>
              <a:t>курс английского, разделенный на 6 уровней, созданный для маленьких детей</a:t>
            </a:r>
          </a:p>
          <a:p>
            <a:r>
              <a:rPr lang="ru-RU" dirty="0"/>
              <a:t>Также издательство предлагает различные научные журналы (</a:t>
            </a:r>
            <a:r>
              <a:rPr lang="en-US" dirty="0"/>
              <a:t>Global mental health)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73DD3D-3AAB-4003-A300-56D07790F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112" y="3340468"/>
            <a:ext cx="1600200" cy="22669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6A8D43-7E36-4020-B821-D0C0253DE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718" y="3397618"/>
            <a:ext cx="1666875" cy="21526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0D4BB3-8649-4AE8-B1D8-7E62CD742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310" y="3283318"/>
            <a:ext cx="16002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37762-95A3-4B8A-BAF6-8CFB4060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Издательство </a:t>
            </a:r>
            <a:r>
              <a:rPr lang="ru-RU" dirty="0" smtClean="0"/>
              <a:t>Кембриджского университета</a:t>
            </a:r>
            <a:endParaRPr lang="ru-RU" dirty="0"/>
          </a:p>
        </p:txBody>
      </p:sp>
      <p:pic>
        <p:nvPicPr>
          <p:cNvPr id="1026" name="Picture 2" descr="http://postureworx.com/wp-content/uploads/2016/03/Cambridge20University20Press20Logo_01.png">
            <a:extLst>
              <a:ext uri="{FF2B5EF4-FFF2-40B4-BE49-F238E27FC236}">
                <a16:creationId xmlns:a16="http://schemas.microsoft.com/office/drawing/2014/main" xmlns="" id="{C63F994D-E347-4038-9148-5849EA15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771" y="1956495"/>
            <a:ext cx="295848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1726" y="1723774"/>
            <a:ext cx="8140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Издательство Кембриджского университета - старейшее издательство в мире, первые книги были опубликованы им в 1584 году.</a:t>
            </a:r>
          </a:p>
          <a:p>
            <a:r>
              <a:rPr lang="ru-RU" dirty="0"/>
              <a:t>Издательство Кембриджского университета - некоммерческая организация, и его доходы используются лишь для расширения издательской деятельности. Оно управляется Синдикатом Кембриджского университета - официальным комитетом, состоящим из ведущих профессоров, которые регулярно встречаются для обсуждения подготовленных к печати изданий. </a:t>
            </a:r>
          </a:p>
          <a:p>
            <a:r>
              <a:rPr lang="ru-RU" dirty="0"/>
              <a:t>В гуманитарных областях ежегодно публикуется более 500 новых книг, от древних философов до современной лингвистики. </a:t>
            </a:r>
          </a:p>
          <a:p>
            <a:r>
              <a:rPr lang="ru-RU" dirty="0"/>
              <a:t>Другим важнейшим направлением деятельности издательства является публикация учебников английского языка, включающих многоуровневые учебные курсы, самоучители, материалы для подготовки к сдаче международных экзаменов по английскому языку.</a:t>
            </a:r>
          </a:p>
          <a:p>
            <a:r>
              <a:rPr lang="ru-RU" dirty="0" err="1"/>
              <a:t>Однoй</a:t>
            </a:r>
            <a:r>
              <a:rPr lang="ru-RU" dirty="0"/>
              <a:t> из приоритетных областей деятельности издательства является создание высококачественной справочной литературы, словарей и энциклопедий, многие из которых переносятся на электронные носители.</a:t>
            </a:r>
          </a:p>
        </p:txBody>
      </p:sp>
    </p:spTree>
    <p:extLst>
      <p:ext uri="{BB962C8B-B14F-4D97-AF65-F5344CB8AC3E}">
        <p14:creationId xmlns:p14="http://schemas.microsoft.com/office/powerpoint/2010/main" val="13897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6FFEC7-6C7F-436D-92D3-5C63A117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647" y="197826"/>
            <a:ext cx="10058400" cy="1450757"/>
          </a:xfrm>
        </p:spPr>
        <p:txBody>
          <a:bodyPr/>
          <a:lstStyle/>
          <a:p>
            <a:r>
              <a:rPr lang="ru-RU" dirty="0"/>
              <a:t>Интересные факты об издательстве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319753-F473-4AAB-84ED-30ED74C47D83}"/>
              </a:ext>
            </a:extLst>
          </p:cNvPr>
          <p:cNvSpPr txBox="1"/>
          <p:nvPr/>
        </p:nvSpPr>
        <p:spPr>
          <a:xfrm>
            <a:off x="3894364" y="1822538"/>
            <a:ext cx="8044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За четыре века своего существования издательство выпустило многие книги известных ученых - Исаака Ньютона, Джона Мильтона, Бертрана Рассела, Альберта Эйнштейна, но лишь к середине двадцатого века оно развилось в крупнейший современный издательский дом, которым является сегодня. В издательстве работают около тысячи человек, а его филиалы и представительства имеются в США, Австралии, Латинской Америке, Африке, Азии и практически во всех странах Европы, включая Россию</a:t>
            </a:r>
          </a:p>
          <a:p>
            <a:pPr marL="285750" indent="-285750">
              <a:buFontTx/>
              <a:buChar char="-"/>
            </a:pPr>
            <a:r>
              <a:rPr lang="ru-RU" dirty="0"/>
              <a:t>Ныне работающие авторы издательства - более 20 тысяч специалистов в той или иной области - живут в 98 странах, в том числе 113 - в России, которую они прославили своими трудами в области физики, математики, химии, биологии, астрономии, географии и техники. Сейчас намечается рост публикаций и российских авторов-гуманитариев</a:t>
            </a:r>
          </a:p>
          <a:p>
            <a:pPr marL="285750" indent="-285750">
              <a:buFontTx/>
              <a:buChar char="-"/>
            </a:pPr>
            <a:r>
              <a:rPr lang="ru-RU" dirty="0"/>
              <a:t>Официальное представительство издательства </a:t>
            </a:r>
            <a:endParaRPr lang="en-US" dirty="0" smtClean="0"/>
          </a:p>
          <a:p>
            <a:r>
              <a:rPr lang="ru-RU" dirty="0" smtClean="0"/>
              <a:t>Кембриджского </a:t>
            </a:r>
            <a:r>
              <a:rPr lang="ru-RU" dirty="0"/>
              <a:t>университета успешно работает в </a:t>
            </a:r>
            <a:endParaRPr lang="en-US" dirty="0" smtClean="0"/>
          </a:p>
          <a:p>
            <a:r>
              <a:rPr lang="ru-RU" dirty="0" smtClean="0"/>
              <a:t>России </a:t>
            </a:r>
            <a:r>
              <a:rPr lang="ru-RU" dirty="0"/>
              <a:t>с 1997 года. Оно осуществляет </a:t>
            </a:r>
            <a:r>
              <a:rPr lang="ru-RU" dirty="0" smtClean="0"/>
              <a:t>информационную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и консультационную деятельность.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7" y="1958405"/>
            <a:ext cx="1554835" cy="199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29" y="1958405"/>
            <a:ext cx="1530791" cy="199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7" y="4084695"/>
            <a:ext cx="1554835" cy="196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29" y="4090436"/>
            <a:ext cx="1530790" cy="196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802" y="4934431"/>
            <a:ext cx="2175319" cy="192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2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82D82D-3C18-4CAB-9518-A6E5E11B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Словари издательства </a:t>
            </a:r>
            <a:r>
              <a:rPr lang="en-US" dirty="0"/>
              <a:t>Cambridge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B0D3DB-8975-4F61-87E7-C837F044D982}"/>
              </a:ext>
            </a:extLst>
          </p:cNvPr>
          <p:cNvSpPr txBox="1"/>
          <p:nvPr/>
        </p:nvSpPr>
        <p:spPr>
          <a:xfrm>
            <a:off x="624773" y="2467275"/>
            <a:ext cx="5161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Cambridge Essential English Dictionary</a:t>
            </a:r>
          </a:p>
          <a:p>
            <a:pPr marL="342900" indent="-342900">
              <a:buAutoNum type="arabicPeriod"/>
            </a:pPr>
            <a:r>
              <a:rPr lang="en-US" dirty="0"/>
              <a:t>Cambridge Learner’s Dictionary</a:t>
            </a:r>
          </a:p>
          <a:p>
            <a:pPr marL="342900" indent="-342900">
              <a:buAutoNum type="arabicPeriod"/>
            </a:pPr>
            <a:r>
              <a:rPr lang="en-US" dirty="0"/>
              <a:t>Cambridge English Pronouncing Dictionary</a:t>
            </a:r>
          </a:p>
          <a:p>
            <a:pPr marL="342900" indent="-342900">
              <a:buAutoNum type="arabicPeriod"/>
            </a:pPr>
            <a:r>
              <a:rPr lang="en-US" dirty="0"/>
              <a:t>Cambridge International Dictionary of Idioms</a:t>
            </a:r>
          </a:p>
          <a:p>
            <a:pPr marL="342900" indent="-342900">
              <a:buAutoNum type="arabicPeriod"/>
            </a:pPr>
            <a:r>
              <a:rPr lang="en-US" dirty="0"/>
              <a:t>Cambridge International Dictionary of Phrasal verbs</a:t>
            </a:r>
          </a:p>
          <a:p>
            <a:pPr marL="342900" indent="-342900">
              <a:buAutoNum type="arabicPeriod"/>
            </a:pPr>
            <a:r>
              <a:rPr lang="en-US" dirty="0"/>
              <a:t>Cambridge Picture Dictionary</a:t>
            </a:r>
          </a:p>
          <a:p>
            <a:pPr marL="342900" indent="-342900">
              <a:buAutoNum type="arabicPeriod"/>
            </a:pPr>
            <a:r>
              <a:rPr lang="en-US" dirty="0"/>
              <a:t>Cambridge Dictionary of American English</a:t>
            </a:r>
          </a:p>
          <a:p>
            <a:pPr marL="342900" indent="-342900">
              <a:buAutoNum type="arabicPeriod"/>
            </a:pPr>
            <a:r>
              <a:rPr lang="en-US" dirty="0"/>
              <a:t>Cambridge School </a:t>
            </a:r>
            <a:r>
              <a:rPr lang="en-US" dirty="0" smtClean="0"/>
              <a:t>Dictionary</a:t>
            </a:r>
            <a:endParaRPr lang="en-US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0" name="Picture 2" descr="9780521699013">
            <a:extLst>
              <a:ext uri="{FF2B5EF4-FFF2-40B4-BE49-F238E27FC236}">
                <a16:creationId xmlns:a16="http://schemas.microsoft.com/office/drawing/2014/main" xmlns="" id="{0DEB8792-65BB-48CD-A9B0-DC1BD115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017" y="1908700"/>
            <a:ext cx="1202416" cy="188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83CEBA-BD3D-44BD-B90B-0C9165217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999" y="1908700"/>
            <a:ext cx="1345093" cy="2128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53157E-41ED-4C53-9CC6-423870C99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484" y="2058402"/>
            <a:ext cx="1376761" cy="1828832"/>
          </a:xfrm>
          <a:prstGeom prst="rect">
            <a:avLst/>
          </a:prstGeom>
        </p:spPr>
      </p:pic>
      <p:pic>
        <p:nvPicPr>
          <p:cNvPr id="2052" name="Picture 4" descr="235614">
            <a:extLst>
              <a:ext uri="{FF2B5EF4-FFF2-40B4-BE49-F238E27FC236}">
                <a16:creationId xmlns:a16="http://schemas.microsoft.com/office/drawing/2014/main" xmlns="" id="{BB10ED10-9C64-48EB-8CC7-157971F90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999" y="4185985"/>
            <a:ext cx="1087654" cy="16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FB5AAAD-471B-4CDF-B9E7-5463D2CAE0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509" y="1988598"/>
            <a:ext cx="1362003" cy="18058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B89C820-3AD9-4176-92B8-4AB88366E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4717" y="3965767"/>
            <a:ext cx="1551015" cy="21074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AD457CD-F615-4DB6-8CC9-7CA1381C02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7775" y="4133535"/>
            <a:ext cx="1160177" cy="17957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1FFED49-6CC0-48D0-B8AA-B631466679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692" y="4133535"/>
            <a:ext cx="1627448" cy="182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431C3C-AF4F-4CFD-89E3-8D64868C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Рецензирование словаря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F1C2AC-F4B0-4A35-8E11-EC7246BA1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Cambridge Learner’s Dictionary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1FFFEAE-F362-4A93-9BD1-FC5EBC610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244" y="323643"/>
            <a:ext cx="2360043" cy="33691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8B1DCF-DAB5-41FA-8ED8-DB403DD61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14" y="3756815"/>
            <a:ext cx="4960073" cy="25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33A162-A304-460C-8833-46CF7CEF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8058"/>
            <a:ext cx="10058400" cy="1450757"/>
          </a:xfrm>
        </p:spPr>
        <p:txBody>
          <a:bodyPr/>
          <a:lstStyle/>
          <a:p>
            <a:r>
              <a:rPr lang="ru-RU" dirty="0"/>
              <a:t>Мегаструктура словаря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86D1E3-9A09-46C3-BFE5-020E1728A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579" y="1717879"/>
            <a:ext cx="5202283" cy="49464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Книжная версия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430CD1-D5C1-42E7-954B-7F733B497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596" y="2183906"/>
            <a:ext cx="5715444" cy="429853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ru-RU" dirty="0"/>
              <a:t>• </a:t>
            </a:r>
            <a:r>
              <a:rPr lang="en-US" dirty="0"/>
              <a:t>Common labels and symbols in the dictionary </a:t>
            </a:r>
            <a:r>
              <a:rPr lang="ru-RU" dirty="0"/>
              <a:t>(Часто используемые метки и символы)</a:t>
            </a:r>
          </a:p>
          <a:p>
            <a:pPr>
              <a:spcBef>
                <a:spcPts val="600"/>
              </a:spcBef>
            </a:pPr>
            <a:r>
              <a:rPr lang="ru-RU" dirty="0"/>
              <a:t>• </a:t>
            </a:r>
            <a:r>
              <a:rPr lang="en-US" dirty="0"/>
              <a:t>Contents (</a:t>
            </a:r>
            <a:r>
              <a:rPr lang="ru-RU" dirty="0"/>
              <a:t>содержание)</a:t>
            </a:r>
          </a:p>
          <a:p>
            <a:pPr>
              <a:spcBef>
                <a:spcPts val="600"/>
              </a:spcBef>
            </a:pPr>
            <a:r>
              <a:rPr lang="ru-RU" dirty="0"/>
              <a:t>• </a:t>
            </a:r>
            <a:r>
              <a:rPr lang="en-US" dirty="0"/>
              <a:t>Introduction </a:t>
            </a:r>
            <a:r>
              <a:rPr lang="ru-RU" dirty="0"/>
              <a:t>(Введение)</a:t>
            </a:r>
          </a:p>
          <a:p>
            <a:pPr>
              <a:spcBef>
                <a:spcPts val="600"/>
              </a:spcBef>
            </a:pPr>
            <a:r>
              <a:rPr lang="en-US" dirty="0"/>
              <a:t>• How to use this dictionary (</a:t>
            </a:r>
            <a:r>
              <a:rPr lang="ru-RU" dirty="0"/>
              <a:t>Как использовать словарь)</a:t>
            </a:r>
          </a:p>
          <a:p>
            <a:pPr>
              <a:spcBef>
                <a:spcPts val="600"/>
              </a:spcBef>
            </a:pPr>
            <a:r>
              <a:rPr lang="ru-RU" dirty="0"/>
              <a:t>• </a:t>
            </a:r>
            <a:r>
              <a:rPr lang="en-US" dirty="0"/>
              <a:t>New words (</a:t>
            </a:r>
            <a:r>
              <a:rPr lang="ru-RU" dirty="0"/>
              <a:t>Новые слова)</a:t>
            </a:r>
          </a:p>
          <a:p>
            <a:pPr>
              <a:spcBef>
                <a:spcPts val="600"/>
              </a:spcBef>
            </a:pPr>
            <a:r>
              <a:rPr lang="ru-RU" dirty="0"/>
              <a:t>• Корпус словаря</a:t>
            </a:r>
          </a:p>
          <a:p>
            <a:pPr>
              <a:spcBef>
                <a:spcPts val="600"/>
              </a:spcBef>
            </a:pPr>
            <a:r>
              <a:rPr lang="ru-RU" dirty="0"/>
              <a:t>• Иллюстрации по темам</a:t>
            </a:r>
          </a:p>
          <a:p>
            <a:pPr>
              <a:spcBef>
                <a:spcPts val="600"/>
              </a:spcBef>
            </a:pPr>
            <a:r>
              <a:rPr lang="ru-RU" dirty="0"/>
              <a:t>• </a:t>
            </a:r>
            <a:r>
              <a:rPr lang="en-US" dirty="0"/>
              <a:t>Extra help pages </a:t>
            </a:r>
            <a:r>
              <a:rPr lang="ru-RU" dirty="0"/>
              <a:t>(Страницы с дополнительной информацией)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• Appendices (</a:t>
            </a:r>
            <a:r>
              <a:rPr lang="ru-RU" dirty="0"/>
              <a:t>приложение)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 - </a:t>
            </a:r>
            <a:r>
              <a:rPr lang="en-US" dirty="0"/>
              <a:t>Common first names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 - Geographical names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 - Regular verb tenses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 - Irregular verbs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 - Words beginnings and endings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 -  Word building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• Pronunciation Symbols (</a:t>
            </a:r>
            <a:r>
              <a:rPr lang="ru-RU" dirty="0"/>
              <a:t>Символы произношения)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354AD09-6D1B-47BC-AB5E-4D006F9DB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49736" y="1726044"/>
            <a:ext cx="5114109" cy="4619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Онлайн версия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38C3F5-F992-46F0-A74B-ABE0A6129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086252"/>
            <a:ext cx="4937760" cy="430638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• Поиск слова</a:t>
            </a:r>
          </a:p>
          <a:p>
            <a:r>
              <a:rPr lang="ru-RU" dirty="0"/>
              <a:t>• Слово дня</a:t>
            </a:r>
          </a:p>
          <a:p>
            <a:r>
              <a:rPr lang="ru-RU" dirty="0"/>
              <a:t>• Новые слова</a:t>
            </a:r>
          </a:p>
          <a:p>
            <a:r>
              <a:rPr lang="ru-RU" dirty="0"/>
              <a:t>• Блог</a:t>
            </a:r>
          </a:p>
          <a:p>
            <a:r>
              <a:rPr lang="ru-RU" dirty="0"/>
              <a:t>• Переводчик</a:t>
            </a:r>
          </a:p>
          <a:p>
            <a:r>
              <a:rPr lang="ru-RU" dirty="0"/>
              <a:t>• Грамматические правила по темам</a:t>
            </a:r>
          </a:p>
          <a:p>
            <a:r>
              <a:rPr lang="ru-RU" dirty="0"/>
              <a:t>• Выбор языков для перевода</a:t>
            </a:r>
          </a:p>
          <a:p>
            <a:r>
              <a:rPr lang="ru-RU" dirty="0"/>
              <a:t>• Выбор словарей (по уровням, темам)</a:t>
            </a:r>
          </a:p>
          <a:p>
            <a:r>
              <a:rPr lang="ru-RU" dirty="0"/>
              <a:t>• Раздел помощь</a:t>
            </a:r>
          </a:p>
          <a:p>
            <a:r>
              <a:rPr lang="ru-RU" dirty="0"/>
              <a:t>• Раздел о словаре и его </a:t>
            </a:r>
            <a:r>
              <a:rPr lang="ru-RU" dirty="0" smtClean="0"/>
              <a:t>составителях</a:t>
            </a:r>
          </a:p>
          <a:p>
            <a:r>
              <a:rPr lang="ru-RU" dirty="0" smtClean="0"/>
              <a:t>• </a:t>
            </a:r>
            <a:r>
              <a:rPr lang="ru-RU" dirty="0" smtClean="0">
                <a:solidFill>
                  <a:schemeClr val="accent2"/>
                </a:solidFill>
              </a:rPr>
              <a:t>Нет</a:t>
            </a:r>
            <a:r>
              <a:rPr lang="ru-RU" dirty="0" smtClean="0"/>
              <a:t> руководства словаря, только пояснение помет</a:t>
            </a:r>
          </a:p>
          <a:p>
            <a:r>
              <a:rPr lang="ru-RU" dirty="0" smtClean="0"/>
              <a:t>• </a:t>
            </a:r>
            <a:r>
              <a:rPr lang="ru-RU" dirty="0" smtClean="0">
                <a:solidFill>
                  <a:schemeClr val="accent2"/>
                </a:solidFill>
              </a:rPr>
              <a:t>Нет</a:t>
            </a:r>
            <a:r>
              <a:rPr lang="ru-RU" dirty="0" smtClean="0"/>
              <a:t> игр или других интерактивных интересных приложений для изучения слов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43" y="59069"/>
            <a:ext cx="1792452" cy="54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33A162-A304-460C-8833-46CF7CEF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8058"/>
            <a:ext cx="10058400" cy="1450757"/>
          </a:xfrm>
        </p:spPr>
        <p:txBody>
          <a:bodyPr/>
          <a:lstStyle/>
          <a:p>
            <a:r>
              <a:rPr lang="ru-RU" dirty="0"/>
              <a:t>Макроструктура словаря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86D1E3-9A09-46C3-BFE5-020E1728A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775030"/>
            <a:ext cx="4937760" cy="31122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Книжная версия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4430CD1-D5C1-42E7-954B-7F733B497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595" y="2183907"/>
            <a:ext cx="11477797" cy="1694129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ru-RU" dirty="0" smtClean="0"/>
              <a:t>• корпус словаря насчитывает 27 000 слов</a:t>
            </a:r>
          </a:p>
          <a:p>
            <a:pPr algn="ctr">
              <a:spcBef>
                <a:spcPts val="600"/>
              </a:spcBef>
            </a:pPr>
            <a:r>
              <a:rPr lang="ru-RU" dirty="0"/>
              <a:t>• Базируется на 1,5 млрд слов из </a:t>
            </a:r>
            <a:r>
              <a:rPr lang="ru-RU" dirty="0" err="1"/>
              <a:t>Cambridge</a:t>
            </a:r>
            <a:r>
              <a:rPr lang="ru-RU" dirty="0"/>
              <a:t> </a:t>
            </a:r>
            <a:r>
              <a:rPr lang="ru-RU" dirty="0" err="1"/>
              <a:t>Englishсловари</a:t>
            </a:r>
            <a:r>
              <a:rPr lang="ru-RU" dirty="0"/>
              <a:t> </a:t>
            </a:r>
            <a:r>
              <a:rPr lang="ru-RU" dirty="0" smtClean="0"/>
              <a:t>с отбором слов для </a:t>
            </a:r>
            <a:r>
              <a:rPr lang="ru-RU" dirty="0"/>
              <a:t>изучающих английский, таким образом, </a:t>
            </a:r>
            <a:r>
              <a:rPr lang="ru-RU" dirty="0" smtClean="0"/>
              <a:t>словари сконцентрированы </a:t>
            </a:r>
            <a:r>
              <a:rPr lang="ru-RU" dirty="0"/>
              <a:t>на описании и максимально точном отражении использования общего и современного английского </a:t>
            </a:r>
            <a:r>
              <a:rPr lang="ru-RU" dirty="0" smtClean="0"/>
              <a:t>языка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• поиск по алфавиту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354AD09-6D1B-47BC-AB5E-4D006F9DB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775030"/>
            <a:ext cx="4937760" cy="31122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Онлайн версия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38C3F5-F992-46F0-A74B-ABE0A6129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878" y="4659846"/>
            <a:ext cx="4937760" cy="1308741"/>
          </a:xfrm>
        </p:spPr>
        <p:txBody>
          <a:bodyPr>
            <a:normAutofit/>
          </a:bodyPr>
          <a:lstStyle/>
          <a:p>
            <a:r>
              <a:rPr lang="ru-RU" dirty="0" smtClean="0"/>
              <a:t>• поиск в строке поиска по написанию</a:t>
            </a:r>
          </a:p>
          <a:p>
            <a:r>
              <a:rPr lang="ru-RU" dirty="0" smtClean="0"/>
              <a:t>• в случае ошибки предлагает возможные варианты слов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33" y="3633105"/>
            <a:ext cx="3287166" cy="253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49" y="3633105"/>
            <a:ext cx="6832125" cy="54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0"/>
          <a:stretch/>
        </p:blipFill>
        <p:spPr>
          <a:xfrm>
            <a:off x="404158" y="3815809"/>
            <a:ext cx="2004305" cy="2897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9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506</TotalTime>
  <Words>947</Words>
  <Application>Microsoft Office PowerPoint</Application>
  <PresentationFormat>Произвольный</PresentationFormat>
  <Paragraphs>116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</vt:lpstr>
      <vt:lpstr>Cambridge Dictionary</vt:lpstr>
      <vt:lpstr>История создания Кембриджский словарь</vt:lpstr>
      <vt:lpstr>Учебная литература издательства Кембриджского университета</vt:lpstr>
      <vt:lpstr>Издательство Кембриджского университета</vt:lpstr>
      <vt:lpstr>Интересные факты об издательстве</vt:lpstr>
      <vt:lpstr>Словари издательства Cambridge</vt:lpstr>
      <vt:lpstr>Рецензирование словаря</vt:lpstr>
      <vt:lpstr>Мегаструктура словаря</vt:lpstr>
      <vt:lpstr>Макроструктура словаря</vt:lpstr>
      <vt:lpstr>Микроструктура словаря</vt:lpstr>
      <vt:lpstr>Заключение:</vt:lpstr>
      <vt:lpstr>Плюсы и минусы Cambridge Learner’s Dictionary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Хозяин</cp:lastModifiedBy>
  <cp:revision>38</cp:revision>
  <dcterms:created xsi:type="dcterms:W3CDTF">2017-10-29T11:04:32Z</dcterms:created>
  <dcterms:modified xsi:type="dcterms:W3CDTF">2017-10-29T20:27:27Z</dcterms:modified>
</cp:coreProperties>
</file>